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26"/>
  </p:notesMasterIdLst>
  <p:sldIdLst>
    <p:sldId id="256" r:id="rId5"/>
    <p:sldId id="257" r:id="rId6"/>
    <p:sldId id="262" r:id="rId7"/>
    <p:sldId id="258" r:id="rId8"/>
    <p:sldId id="322" r:id="rId9"/>
    <p:sldId id="332" r:id="rId10"/>
    <p:sldId id="259" r:id="rId11"/>
    <p:sldId id="260" r:id="rId12"/>
    <p:sldId id="277" r:id="rId13"/>
    <p:sldId id="327" r:id="rId14"/>
    <p:sldId id="317" r:id="rId15"/>
    <p:sldId id="331" r:id="rId16"/>
    <p:sldId id="280" r:id="rId17"/>
    <p:sldId id="283" r:id="rId18"/>
    <p:sldId id="284" r:id="rId19"/>
    <p:sldId id="318" r:id="rId20"/>
    <p:sldId id="316" r:id="rId21"/>
    <p:sldId id="330" r:id="rId22"/>
    <p:sldId id="265" r:id="rId23"/>
    <p:sldId id="270" r:id="rId24"/>
    <p:sldId id="32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9D001-D10B-5D04-B2A1-F3EA684E1765}" v="30" dt="2023-10-13T02:04:54.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61471" autoAdjust="0"/>
  </p:normalViewPr>
  <p:slideViewPr>
    <p:cSldViewPr snapToGrid="0">
      <p:cViewPr varScale="1">
        <p:scale>
          <a:sx n="41" d="100"/>
          <a:sy n="41" d="100"/>
        </p:scale>
        <p:origin x="1616" y="56"/>
      </p:cViewPr>
      <p:guideLst/>
    </p:cSldViewPr>
  </p:slideViewPr>
  <p:notesTextViewPr>
    <p:cViewPr>
      <p:scale>
        <a:sx n="3" d="2"/>
        <a:sy n="3" d="2"/>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notesMaster" Target="notesMasters/notesMaster1.xml" Id="rId26"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theme" Target="theme/theme1.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microsoft.com/office/2015/10/relationships/revisionInfo" Target="revisionInfo.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viewProps" Target="viewProps.xml" Id="rId28"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presProps" Target="presProps.xml" Id="rId27" /><Relationship Type="http://schemas.openxmlformats.org/officeDocument/2006/relationships/tableStyles" Target="tableStyles.xml" Id="rId30" /></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CDBD0-F8A1-49AC-9927-0C7170E01F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F1DE139-417C-45DD-8621-7F1CA231166F}">
      <dgm:prSet custT="1"/>
      <dgm:spPr/>
      <dgm:t>
        <a:bodyPr/>
        <a:lstStyle/>
        <a:p>
          <a:pPr>
            <a:defRPr cap="all"/>
          </a:pPr>
          <a:r>
            <a:rPr lang="en-US" sz="1800" b="1" dirty="0"/>
            <a:t>Students find it difficult to work more than a few hours a week while in the program. 	</a:t>
          </a:r>
          <a:br>
            <a:rPr lang="en-US" sz="1400" b="1" dirty="0"/>
          </a:br>
          <a:endParaRPr lang="en-US" sz="1400" dirty="0"/>
        </a:p>
      </dgm:t>
    </dgm:pt>
    <dgm:pt modelId="{F9926967-E02B-4578-91C8-5FC85ADE1DE1}" type="parTrans" cxnId="{687FCC4B-C4C6-44FE-93FE-E7FD8FD2870C}">
      <dgm:prSet/>
      <dgm:spPr/>
      <dgm:t>
        <a:bodyPr/>
        <a:lstStyle/>
        <a:p>
          <a:endParaRPr lang="en-US"/>
        </a:p>
      </dgm:t>
    </dgm:pt>
    <dgm:pt modelId="{54B456E4-60AC-4BA6-B217-4254EA02CB67}" type="sibTrans" cxnId="{687FCC4B-C4C6-44FE-93FE-E7FD8FD2870C}">
      <dgm:prSet/>
      <dgm:spPr/>
      <dgm:t>
        <a:bodyPr/>
        <a:lstStyle/>
        <a:p>
          <a:endParaRPr lang="en-US"/>
        </a:p>
      </dgm:t>
    </dgm:pt>
    <dgm:pt modelId="{9F47AD4A-1197-469B-B45D-95AA262807FA}">
      <dgm:prSet custT="1"/>
      <dgm:spPr/>
      <dgm:t>
        <a:bodyPr/>
        <a:lstStyle/>
        <a:p>
          <a:pPr>
            <a:defRPr cap="all"/>
          </a:pPr>
          <a:r>
            <a:rPr lang="en-US" sz="1800" b="1" dirty="0"/>
            <a:t>it is imperative that applicants prepare a budget and save money to help lessen the financial strain.  </a:t>
          </a:r>
          <a:endParaRPr lang="en-US" sz="1800" dirty="0"/>
        </a:p>
      </dgm:t>
    </dgm:pt>
    <dgm:pt modelId="{2C4FF03F-A72D-4550-8A43-B7150E97C34C}" type="parTrans" cxnId="{B9B9668B-2DD4-4619-BBAB-D722930C9591}">
      <dgm:prSet/>
      <dgm:spPr/>
      <dgm:t>
        <a:bodyPr/>
        <a:lstStyle/>
        <a:p>
          <a:endParaRPr lang="en-US"/>
        </a:p>
      </dgm:t>
    </dgm:pt>
    <dgm:pt modelId="{BADEABE4-77AC-4648-9831-7E0DCE3583B9}" type="sibTrans" cxnId="{B9B9668B-2DD4-4619-BBAB-D722930C9591}">
      <dgm:prSet/>
      <dgm:spPr/>
      <dgm:t>
        <a:bodyPr/>
        <a:lstStyle/>
        <a:p>
          <a:endParaRPr lang="en-US"/>
        </a:p>
      </dgm:t>
    </dgm:pt>
    <dgm:pt modelId="{044ECEC8-5A9E-4C3E-A420-F4BDD2EDB779}">
      <dgm:prSet/>
      <dgm:spPr/>
      <dgm:t>
        <a:bodyPr/>
        <a:lstStyle/>
        <a:p>
          <a:pPr>
            <a:defRPr cap="all"/>
          </a:pPr>
          <a:r>
            <a:rPr lang="en-US" b="1" dirty="0"/>
            <a:t>The college offers several resources that can be found on the Dallas College Financial Aid website.</a:t>
          </a:r>
          <a:endParaRPr lang="en-US" dirty="0"/>
        </a:p>
      </dgm:t>
    </dgm:pt>
    <dgm:pt modelId="{E4A94C11-D0B0-46A1-A2E0-A724C695D1AA}" type="parTrans" cxnId="{0EC82ECF-868F-4CA9-B34E-38B525468626}">
      <dgm:prSet/>
      <dgm:spPr/>
      <dgm:t>
        <a:bodyPr/>
        <a:lstStyle/>
        <a:p>
          <a:endParaRPr lang="en-US"/>
        </a:p>
      </dgm:t>
    </dgm:pt>
    <dgm:pt modelId="{EFB99203-FA35-44C6-A2A5-64E618C3E858}" type="sibTrans" cxnId="{0EC82ECF-868F-4CA9-B34E-38B525468626}">
      <dgm:prSet/>
      <dgm:spPr/>
      <dgm:t>
        <a:bodyPr/>
        <a:lstStyle/>
        <a:p>
          <a:endParaRPr lang="en-US"/>
        </a:p>
      </dgm:t>
    </dgm:pt>
    <dgm:pt modelId="{8237D019-6266-455B-BF0C-451146B6012A}" type="pres">
      <dgm:prSet presAssocID="{B78CDBD0-F8A1-49AC-9927-0C7170E01F5A}" presName="root" presStyleCnt="0">
        <dgm:presLayoutVars>
          <dgm:dir/>
          <dgm:resizeHandles val="exact"/>
        </dgm:presLayoutVars>
      </dgm:prSet>
      <dgm:spPr/>
    </dgm:pt>
    <dgm:pt modelId="{0480B528-0346-4559-9663-953A99A959CE}" type="pres">
      <dgm:prSet presAssocID="{CF1DE139-417C-45DD-8621-7F1CA231166F}" presName="compNode" presStyleCnt="0"/>
      <dgm:spPr/>
    </dgm:pt>
    <dgm:pt modelId="{47F2ADDC-E076-40B4-9967-D4A0E5F04673}" type="pres">
      <dgm:prSet presAssocID="{CF1DE139-417C-45DD-8621-7F1CA231166F}" presName="iconBgRect" presStyleLbl="bgShp" presStyleIdx="0" presStyleCnt="3"/>
      <dgm:spPr/>
    </dgm:pt>
    <dgm:pt modelId="{18B9850A-1806-4B6F-B4A5-7E9610DFCC97}" type="pres">
      <dgm:prSet presAssocID="{CF1DE139-417C-45DD-8621-7F1CA23116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EC7F26B3-DCC8-4CD6-B342-EC6625C49CC7}" type="pres">
      <dgm:prSet presAssocID="{CF1DE139-417C-45DD-8621-7F1CA231166F}" presName="spaceRect" presStyleCnt="0"/>
      <dgm:spPr/>
    </dgm:pt>
    <dgm:pt modelId="{530238AD-5ED8-4112-A21E-F977C0713172}" type="pres">
      <dgm:prSet presAssocID="{CF1DE139-417C-45DD-8621-7F1CA231166F}" presName="textRect" presStyleLbl="revTx" presStyleIdx="0" presStyleCnt="3">
        <dgm:presLayoutVars>
          <dgm:chMax val="1"/>
          <dgm:chPref val="1"/>
        </dgm:presLayoutVars>
      </dgm:prSet>
      <dgm:spPr/>
    </dgm:pt>
    <dgm:pt modelId="{80DE7F29-E8D3-4950-998E-6D7303626A5D}" type="pres">
      <dgm:prSet presAssocID="{54B456E4-60AC-4BA6-B217-4254EA02CB67}" presName="sibTrans" presStyleCnt="0"/>
      <dgm:spPr/>
    </dgm:pt>
    <dgm:pt modelId="{EF8820E9-FBB7-4853-BEE6-4568BFC0F5AB}" type="pres">
      <dgm:prSet presAssocID="{9F47AD4A-1197-469B-B45D-95AA262807FA}" presName="compNode" presStyleCnt="0"/>
      <dgm:spPr/>
    </dgm:pt>
    <dgm:pt modelId="{CF67B94D-3338-4828-A533-A2B68C0BA13C}" type="pres">
      <dgm:prSet presAssocID="{9F47AD4A-1197-469B-B45D-95AA262807FA}" presName="iconBgRect" presStyleLbl="bgShp" presStyleIdx="1" presStyleCnt="3"/>
      <dgm:spPr/>
    </dgm:pt>
    <dgm:pt modelId="{0F5E0C4F-44F7-44BD-9C2B-FDE29BFE64DE}" type="pres">
      <dgm:prSet presAssocID="{9F47AD4A-1197-469B-B45D-95AA262807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8639CA6D-D825-47A0-BD89-7EDA5811F555}" type="pres">
      <dgm:prSet presAssocID="{9F47AD4A-1197-469B-B45D-95AA262807FA}" presName="spaceRect" presStyleCnt="0"/>
      <dgm:spPr/>
    </dgm:pt>
    <dgm:pt modelId="{2B779033-8A15-42D2-94C4-7EC11D168257}" type="pres">
      <dgm:prSet presAssocID="{9F47AD4A-1197-469B-B45D-95AA262807FA}" presName="textRect" presStyleLbl="revTx" presStyleIdx="1" presStyleCnt="3">
        <dgm:presLayoutVars>
          <dgm:chMax val="1"/>
          <dgm:chPref val="1"/>
        </dgm:presLayoutVars>
      </dgm:prSet>
      <dgm:spPr/>
    </dgm:pt>
    <dgm:pt modelId="{B60E391A-254F-4ACE-9188-893EFEA0FC81}" type="pres">
      <dgm:prSet presAssocID="{BADEABE4-77AC-4648-9831-7E0DCE3583B9}" presName="sibTrans" presStyleCnt="0"/>
      <dgm:spPr/>
    </dgm:pt>
    <dgm:pt modelId="{3F3DAAB0-B5A8-4C1F-9946-1BBC3F37B5F5}" type="pres">
      <dgm:prSet presAssocID="{044ECEC8-5A9E-4C3E-A420-F4BDD2EDB779}" presName="compNode" presStyleCnt="0"/>
      <dgm:spPr/>
    </dgm:pt>
    <dgm:pt modelId="{16A0ABAD-F74F-43FB-8005-D7F241A5BCC3}" type="pres">
      <dgm:prSet presAssocID="{044ECEC8-5A9E-4C3E-A420-F4BDD2EDB779}" presName="iconBgRect" presStyleLbl="bgShp" presStyleIdx="2" presStyleCnt="3"/>
      <dgm:spPr/>
    </dgm:pt>
    <dgm:pt modelId="{345DC053-CECE-4B8B-8167-B0D2AFBDF0FB}" type="pres">
      <dgm:prSet presAssocID="{044ECEC8-5A9E-4C3E-A420-F4BDD2EDB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E1AD15BC-04F6-4783-8788-39C8AB36B44D}" type="pres">
      <dgm:prSet presAssocID="{044ECEC8-5A9E-4C3E-A420-F4BDD2EDB779}" presName="spaceRect" presStyleCnt="0"/>
      <dgm:spPr/>
    </dgm:pt>
    <dgm:pt modelId="{08C78212-9399-43A2-AB5E-5DB11B557A04}" type="pres">
      <dgm:prSet presAssocID="{044ECEC8-5A9E-4C3E-A420-F4BDD2EDB779}" presName="textRect" presStyleLbl="revTx" presStyleIdx="2" presStyleCnt="3">
        <dgm:presLayoutVars>
          <dgm:chMax val="1"/>
          <dgm:chPref val="1"/>
        </dgm:presLayoutVars>
      </dgm:prSet>
      <dgm:spPr/>
    </dgm:pt>
  </dgm:ptLst>
  <dgm:cxnLst>
    <dgm:cxn modelId="{6D59341E-6249-45A5-B223-F976BEBAC2BE}" type="presOf" srcId="{044ECEC8-5A9E-4C3E-A420-F4BDD2EDB779}" destId="{08C78212-9399-43A2-AB5E-5DB11B557A04}" srcOrd="0" destOrd="0" presId="urn:microsoft.com/office/officeart/2018/5/layout/IconCircleLabelList"/>
    <dgm:cxn modelId="{98120568-8389-4C02-8F81-3A3252FD3D2B}" type="presOf" srcId="{CF1DE139-417C-45DD-8621-7F1CA231166F}" destId="{530238AD-5ED8-4112-A21E-F977C0713172}" srcOrd="0" destOrd="0" presId="urn:microsoft.com/office/officeart/2018/5/layout/IconCircleLabelList"/>
    <dgm:cxn modelId="{687FCC4B-C4C6-44FE-93FE-E7FD8FD2870C}" srcId="{B78CDBD0-F8A1-49AC-9927-0C7170E01F5A}" destId="{CF1DE139-417C-45DD-8621-7F1CA231166F}" srcOrd="0" destOrd="0" parTransId="{F9926967-E02B-4578-91C8-5FC85ADE1DE1}" sibTransId="{54B456E4-60AC-4BA6-B217-4254EA02CB67}"/>
    <dgm:cxn modelId="{B9B9668B-2DD4-4619-BBAB-D722930C9591}" srcId="{B78CDBD0-F8A1-49AC-9927-0C7170E01F5A}" destId="{9F47AD4A-1197-469B-B45D-95AA262807FA}" srcOrd="1" destOrd="0" parTransId="{2C4FF03F-A72D-4550-8A43-B7150E97C34C}" sibTransId="{BADEABE4-77AC-4648-9831-7E0DCE3583B9}"/>
    <dgm:cxn modelId="{33CB50BE-F043-468A-8CEE-D0E286A63DBB}" type="presOf" srcId="{B78CDBD0-F8A1-49AC-9927-0C7170E01F5A}" destId="{8237D019-6266-455B-BF0C-451146B6012A}" srcOrd="0" destOrd="0" presId="urn:microsoft.com/office/officeart/2018/5/layout/IconCircleLabelList"/>
    <dgm:cxn modelId="{0EC82ECF-868F-4CA9-B34E-38B525468626}" srcId="{B78CDBD0-F8A1-49AC-9927-0C7170E01F5A}" destId="{044ECEC8-5A9E-4C3E-A420-F4BDD2EDB779}" srcOrd="2" destOrd="0" parTransId="{E4A94C11-D0B0-46A1-A2E0-A724C695D1AA}" sibTransId="{EFB99203-FA35-44C6-A2A5-64E618C3E858}"/>
    <dgm:cxn modelId="{A203A6EB-9D97-4B6A-95F6-0ACB04D30DC2}" type="presOf" srcId="{9F47AD4A-1197-469B-B45D-95AA262807FA}" destId="{2B779033-8A15-42D2-94C4-7EC11D168257}" srcOrd="0" destOrd="0" presId="urn:microsoft.com/office/officeart/2018/5/layout/IconCircleLabelList"/>
    <dgm:cxn modelId="{6CE1F0D9-9CE0-4940-88AB-23581EBDF9F8}" type="presParOf" srcId="{8237D019-6266-455B-BF0C-451146B6012A}" destId="{0480B528-0346-4559-9663-953A99A959CE}" srcOrd="0" destOrd="0" presId="urn:microsoft.com/office/officeart/2018/5/layout/IconCircleLabelList"/>
    <dgm:cxn modelId="{C0BA0E03-C3EB-4150-A393-B747B8AF1A8F}" type="presParOf" srcId="{0480B528-0346-4559-9663-953A99A959CE}" destId="{47F2ADDC-E076-40B4-9967-D4A0E5F04673}" srcOrd="0" destOrd="0" presId="urn:microsoft.com/office/officeart/2018/5/layout/IconCircleLabelList"/>
    <dgm:cxn modelId="{3E2CA26E-D879-450D-9174-9E1D1E6CFF44}" type="presParOf" srcId="{0480B528-0346-4559-9663-953A99A959CE}" destId="{18B9850A-1806-4B6F-B4A5-7E9610DFCC97}" srcOrd="1" destOrd="0" presId="urn:microsoft.com/office/officeart/2018/5/layout/IconCircleLabelList"/>
    <dgm:cxn modelId="{16DB27DF-6094-4A07-8B9E-ABEFCDF64727}" type="presParOf" srcId="{0480B528-0346-4559-9663-953A99A959CE}" destId="{EC7F26B3-DCC8-4CD6-B342-EC6625C49CC7}" srcOrd="2" destOrd="0" presId="urn:microsoft.com/office/officeart/2018/5/layout/IconCircleLabelList"/>
    <dgm:cxn modelId="{247FAE06-74E5-49D4-B6FA-089CBEF55732}" type="presParOf" srcId="{0480B528-0346-4559-9663-953A99A959CE}" destId="{530238AD-5ED8-4112-A21E-F977C0713172}" srcOrd="3" destOrd="0" presId="urn:microsoft.com/office/officeart/2018/5/layout/IconCircleLabelList"/>
    <dgm:cxn modelId="{EEB28CB3-47DC-4BDA-B900-A0043CEA10D8}" type="presParOf" srcId="{8237D019-6266-455B-BF0C-451146B6012A}" destId="{80DE7F29-E8D3-4950-998E-6D7303626A5D}" srcOrd="1" destOrd="0" presId="urn:microsoft.com/office/officeart/2018/5/layout/IconCircleLabelList"/>
    <dgm:cxn modelId="{0D35E0E3-E75C-4D2C-985B-068A92FF906E}" type="presParOf" srcId="{8237D019-6266-455B-BF0C-451146B6012A}" destId="{EF8820E9-FBB7-4853-BEE6-4568BFC0F5AB}" srcOrd="2" destOrd="0" presId="urn:microsoft.com/office/officeart/2018/5/layout/IconCircleLabelList"/>
    <dgm:cxn modelId="{53481C21-FA66-45D4-8202-02B08C330A6E}" type="presParOf" srcId="{EF8820E9-FBB7-4853-BEE6-4568BFC0F5AB}" destId="{CF67B94D-3338-4828-A533-A2B68C0BA13C}" srcOrd="0" destOrd="0" presId="urn:microsoft.com/office/officeart/2018/5/layout/IconCircleLabelList"/>
    <dgm:cxn modelId="{487DD759-9D63-424B-8121-DB408E3E8D7A}" type="presParOf" srcId="{EF8820E9-FBB7-4853-BEE6-4568BFC0F5AB}" destId="{0F5E0C4F-44F7-44BD-9C2B-FDE29BFE64DE}" srcOrd="1" destOrd="0" presId="urn:microsoft.com/office/officeart/2018/5/layout/IconCircleLabelList"/>
    <dgm:cxn modelId="{28B69ED8-A08D-4F79-B540-4346A6C6800C}" type="presParOf" srcId="{EF8820E9-FBB7-4853-BEE6-4568BFC0F5AB}" destId="{8639CA6D-D825-47A0-BD89-7EDA5811F555}" srcOrd="2" destOrd="0" presId="urn:microsoft.com/office/officeart/2018/5/layout/IconCircleLabelList"/>
    <dgm:cxn modelId="{E025AC81-643A-4C83-8407-01618F4274A4}" type="presParOf" srcId="{EF8820E9-FBB7-4853-BEE6-4568BFC0F5AB}" destId="{2B779033-8A15-42D2-94C4-7EC11D168257}" srcOrd="3" destOrd="0" presId="urn:microsoft.com/office/officeart/2018/5/layout/IconCircleLabelList"/>
    <dgm:cxn modelId="{202699A6-E5F9-4EEF-96D2-B7E35C4DC357}" type="presParOf" srcId="{8237D019-6266-455B-BF0C-451146B6012A}" destId="{B60E391A-254F-4ACE-9188-893EFEA0FC81}" srcOrd="3" destOrd="0" presId="urn:microsoft.com/office/officeart/2018/5/layout/IconCircleLabelList"/>
    <dgm:cxn modelId="{6856884F-B340-4E88-9CCE-0B01B3C06B47}" type="presParOf" srcId="{8237D019-6266-455B-BF0C-451146B6012A}" destId="{3F3DAAB0-B5A8-4C1F-9946-1BBC3F37B5F5}" srcOrd="4" destOrd="0" presId="urn:microsoft.com/office/officeart/2018/5/layout/IconCircleLabelList"/>
    <dgm:cxn modelId="{E3858F77-B721-4D8D-A675-DE43334DC975}" type="presParOf" srcId="{3F3DAAB0-B5A8-4C1F-9946-1BBC3F37B5F5}" destId="{16A0ABAD-F74F-43FB-8005-D7F241A5BCC3}" srcOrd="0" destOrd="0" presId="urn:microsoft.com/office/officeart/2018/5/layout/IconCircleLabelList"/>
    <dgm:cxn modelId="{86286F2B-4ADF-436C-8CB2-8B89B79152E4}" type="presParOf" srcId="{3F3DAAB0-B5A8-4C1F-9946-1BBC3F37B5F5}" destId="{345DC053-CECE-4B8B-8167-B0D2AFBDF0FB}" srcOrd="1" destOrd="0" presId="urn:microsoft.com/office/officeart/2018/5/layout/IconCircleLabelList"/>
    <dgm:cxn modelId="{301389D2-F9C4-4F4B-8FA1-BBB921220675}" type="presParOf" srcId="{3F3DAAB0-B5A8-4C1F-9946-1BBC3F37B5F5}" destId="{E1AD15BC-04F6-4783-8788-39C8AB36B44D}" srcOrd="2" destOrd="0" presId="urn:microsoft.com/office/officeart/2018/5/layout/IconCircleLabelList"/>
    <dgm:cxn modelId="{B92E4E4E-D87E-4E17-A608-E9D777D66791}" type="presParOf" srcId="{3F3DAAB0-B5A8-4C1F-9946-1BBC3F37B5F5}" destId="{08C78212-9399-43A2-AB5E-5DB11B557A0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2DFCD-7D2C-4D67-AABA-F03967CC00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59BD1F-DBEC-4691-B090-98F620B5397F}">
      <dgm:prSet/>
      <dgm:spPr/>
      <dgm:t>
        <a:bodyPr/>
        <a:lstStyle/>
        <a:p>
          <a:pPr>
            <a:lnSpc>
              <a:spcPct val="100000"/>
            </a:lnSpc>
          </a:pPr>
          <a:r>
            <a:rPr lang="en-US" dirty="0"/>
            <a:t>At the conclusion of this video, you will be required to send an email indicating your interest in applying to the program*</a:t>
          </a:r>
        </a:p>
      </dgm:t>
    </dgm:pt>
    <dgm:pt modelId="{4AA0890F-C701-4AD6-8CD4-B9755CFBE915}" type="parTrans" cxnId="{95BD6A77-BEA0-49CD-ACBA-A3CF712DCECA}">
      <dgm:prSet/>
      <dgm:spPr/>
      <dgm:t>
        <a:bodyPr/>
        <a:lstStyle/>
        <a:p>
          <a:endParaRPr lang="en-US"/>
        </a:p>
      </dgm:t>
    </dgm:pt>
    <dgm:pt modelId="{0373A9D7-D023-41F7-9426-8958116D302B}" type="sibTrans" cxnId="{95BD6A77-BEA0-49CD-ACBA-A3CF712DCECA}">
      <dgm:prSet phldrT="1" phldr="0"/>
      <dgm:spPr/>
      <dgm:t>
        <a:bodyPr/>
        <a:lstStyle/>
        <a:p>
          <a:endParaRPr lang="en-US" dirty="0"/>
        </a:p>
      </dgm:t>
    </dgm:pt>
    <dgm:pt modelId="{DEC14C70-CB68-443B-BA5A-0B964C84A4F3}">
      <dgm:prSet/>
      <dgm:spPr/>
      <dgm:t>
        <a:bodyPr/>
        <a:lstStyle/>
        <a:p>
          <a:pPr>
            <a:lnSpc>
              <a:spcPct val="100000"/>
            </a:lnSpc>
          </a:pPr>
          <a:r>
            <a:rPr lang="en-US" dirty="0"/>
            <a:t>After sending this email, you will be directed to the School of Health Sciences Admissions to begin the application process. </a:t>
          </a:r>
        </a:p>
      </dgm:t>
    </dgm:pt>
    <dgm:pt modelId="{DFF9E59E-7B5A-4EBC-9176-01FFEDD5DA89}" type="parTrans" cxnId="{AF531A2F-E804-4CF6-92BF-FD71C0A90874}">
      <dgm:prSet/>
      <dgm:spPr/>
      <dgm:t>
        <a:bodyPr/>
        <a:lstStyle/>
        <a:p>
          <a:endParaRPr lang="en-US"/>
        </a:p>
      </dgm:t>
    </dgm:pt>
    <dgm:pt modelId="{26BBA991-4CA1-4A86-A293-9217117EE060}" type="sibTrans" cxnId="{AF531A2F-E804-4CF6-92BF-FD71C0A90874}">
      <dgm:prSet phldrT="2" phldr="0"/>
      <dgm:spPr/>
      <dgm:t>
        <a:bodyPr/>
        <a:lstStyle/>
        <a:p>
          <a:endParaRPr lang="en-US"/>
        </a:p>
      </dgm:t>
    </dgm:pt>
    <dgm:pt modelId="{6C7B0E27-10CC-4CC2-80E9-5908242FC2DE}">
      <dgm:prSet/>
      <dgm:spPr/>
      <dgm:t>
        <a:bodyPr/>
        <a:lstStyle/>
        <a:p>
          <a:pPr>
            <a:lnSpc>
              <a:spcPct val="100000"/>
            </a:lnSpc>
          </a:pPr>
          <a:r>
            <a:rPr lang="en-US" dirty="0"/>
            <a:t>You will receive specific information directing you to a </a:t>
          </a:r>
          <a:r>
            <a:rPr lang="en-US" b="1" dirty="0"/>
            <a:t>Secure Link</a:t>
          </a:r>
          <a:r>
            <a:rPr lang="en-US" dirty="0"/>
            <a:t> to upload all required application documents listed in the DMS program information packet. </a:t>
          </a:r>
        </a:p>
      </dgm:t>
    </dgm:pt>
    <dgm:pt modelId="{F2376029-A4FB-4CF6-A1B2-BBD71669D895}" type="parTrans" cxnId="{6A8585DC-4402-424E-B995-A34606F7EA1E}">
      <dgm:prSet/>
      <dgm:spPr/>
      <dgm:t>
        <a:bodyPr/>
        <a:lstStyle/>
        <a:p>
          <a:endParaRPr lang="en-US"/>
        </a:p>
      </dgm:t>
    </dgm:pt>
    <dgm:pt modelId="{BC547A84-BBFA-499C-B3F8-D6F7A792018E}" type="sibTrans" cxnId="{6A8585DC-4402-424E-B995-A34606F7EA1E}">
      <dgm:prSet phldrT="3" phldr="0"/>
      <dgm:spPr/>
      <dgm:t>
        <a:bodyPr/>
        <a:lstStyle/>
        <a:p>
          <a:endParaRPr lang="en-US"/>
        </a:p>
      </dgm:t>
    </dgm:pt>
    <dgm:pt modelId="{95D61555-6279-4526-9101-CA92ED9BD205}" type="pres">
      <dgm:prSet presAssocID="{C722DFCD-7D2C-4D67-AABA-F03967CC00AA}" presName="root" presStyleCnt="0">
        <dgm:presLayoutVars>
          <dgm:dir/>
          <dgm:resizeHandles val="exact"/>
        </dgm:presLayoutVars>
      </dgm:prSet>
      <dgm:spPr/>
    </dgm:pt>
    <dgm:pt modelId="{002C0BA8-B1F1-4DEA-B523-E359638CDCFC}" type="pres">
      <dgm:prSet presAssocID="{AE59BD1F-DBEC-4691-B090-98F620B5397F}" presName="compNode" presStyleCnt="0"/>
      <dgm:spPr/>
    </dgm:pt>
    <dgm:pt modelId="{5C00E3F8-248D-40A6-9E03-ABF86882AF8B}" type="pres">
      <dgm:prSet presAssocID="{AE59BD1F-DBEC-4691-B090-98F620B5397F}" presName="bgRect" presStyleLbl="bgShp" presStyleIdx="0" presStyleCnt="3"/>
      <dgm:spPr/>
    </dgm:pt>
    <dgm:pt modelId="{C7C67AD7-B681-45DF-B9E9-B421B0D3445B}" type="pres">
      <dgm:prSet presAssocID="{AE59BD1F-DBEC-4691-B090-98F620B539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F5CCFCDD-AFB1-4BAA-A24A-BAD8431900F4}" type="pres">
      <dgm:prSet presAssocID="{AE59BD1F-DBEC-4691-B090-98F620B5397F}" presName="spaceRect" presStyleCnt="0"/>
      <dgm:spPr/>
    </dgm:pt>
    <dgm:pt modelId="{3898F0CE-146B-4D05-B00F-B4E791868BC2}" type="pres">
      <dgm:prSet presAssocID="{AE59BD1F-DBEC-4691-B090-98F620B5397F}" presName="parTx" presStyleLbl="revTx" presStyleIdx="0" presStyleCnt="3">
        <dgm:presLayoutVars>
          <dgm:chMax val="0"/>
          <dgm:chPref val="0"/>
        </dgm:presLayoutVars>
      </dgm:prSet>
      <dgm:spPr/>
    </dgm:pt>
    <dgm:pt modelId="{D4CC4D84-5B81-44A9-B0B3-C2C89C7F40FB}" type="pres">
      <dgm:prSet presAssocID="{0373A9D7-D023-41F7-9426-8958116D302B}" presName="sibTrans" presStyleCnt="0"/>
      <dgm:spPr/>
    </dgm:pt>
    <dgm:pt modelId="{36345B80-4E5D-4D4C-A720-D125A9218DA4}" type="pres">
      <dgm:prSet presAssocID="{DEC14C70-CB68-443B-BA5A-0B964C84A4F3}" presName="compNode" presStyleCnt="0"/>
      <dgm:spPr/>
    </dgm:pt>
    <dgm:pt modelId="{081CECB5-229B-4D0A-99D9-35BE90260F9E}" type="pres">
      <dgm:prSet presAssocID="{DEC14C70-CB68-443B-BA5A-0B964C84A4F3}" presName="bgRect" presStyleLbl="bgShp" presStyleIdx="1" presStyleCnt="3"/>
      <dgm:spPr/>
    </dgm:pt>
    <dgm:pt modelId="{7B22BB2C-D693-4BF2-9633-BC7ED9EB0570}" type="pres">
      <dgm:prSet presAssocID="{DEC14C70-CB68-443B-BA5A-0B964C84A4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FBB54A7-942E-4783-B4C8-4A55EFFF2F49}" type="pres">
      <dgm:prSet presAssocID="{DEC14C70-CB68-443B-BA5A-0B964C84A4F3}" presName="spaceRect" presStyleCnt="0"/>
      <dgm:spPr/>
    </dgm:pt>
    <dgm:pt modelId="{1011C0C6-DC03-4454-870C-4F5DF40BDFFD}" type="pres">
      <dgm:prSet presAssocID="{DEC14C70-CB68-443B-BA5A-0B964C84A4F3}" presName="parTx" presStyleLbl="revTx" presStyleIdx="1" presStyleCnt="3" custScaleX="106876" custScaleY="130746">
        <dgm:presLayoutVars>
          <dgm:chMax val="0"/>
          <dgm:chPref val="0"/>
        </dgm:presLayoutVars>
      </dgm:prSet>
      <dgm:spPr/>
    </dgm:pt>
    <dgm:pt modelId="{A78FD011-1143-4A5C-ACA7-15065EF9E6E3}" type="pres">
      <dgm:prSet presAssocID="{26BBA991-4CA1-4A86-A293-9217117EE060}" presName="sibTrans" presStyleCnt="0"/>
      <dgm:spPr/>
    </dgm:pt>
    <dgm:pt modelId="{7F47CB71-6699-4F64-ADF4-ADBAA71274FE}" type="pres">
      <dgm:prSet presAssocID="{6C7B0E27-10CC-4CC2-80E9-5908242FC2DE}" presName="compNode" presStyleCnt="0"/>
      <dgm:spPr/>
    </dgm:pt>
    <dgm:pt modelId="{668D5550-7A57-44B1-A48E-4917B8211530}" type="pres">
      <dgm:prSet presAssocID="{6C7B0E27-10CC-4CC2-80E9-5908242FC2DE}" presName="bgRect" presStyleLbl="bgShp" presStyleIdx="2" presStyleCnt="3" custLinFactNeighborX="-1527" custLinFactNeighborY="43"/>
      <dgm:spPr/>
    </dgm:pt>
    <dgm:pt modelId="{E49BC4A0-DA79-4348-9741-FE9ABD8E7B3E}" type="pres">
      <dgm:prSet presAssocID="{6C7B0E27-10CC-4CC2-80E9-5908242FC2D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ink"/>
        </a:ext>
      </dgm:extLst>
    </dgm:pt>
    <dgm:pt modelId="{20503F07-B5D4-4199-8244-F8DB32AF8172}" type="pres">
      <dgm:prSet presAssocID="{6C7B0E27-10CC-4CC2-80E9-5908242FC2DE}" presName="spaceRect" presStyleCnt="0"/>
      <dgm:spPr/>
    </dgm:pt>
    <dgm:pt modelId="{B13BA408-93DA-480F-868D-53D0175BD067}" type="pres">
      <dgm:prSet presAssocID="{6C7B0E27-10CC-4CC2-80E9-5908242FC2DE}" presName="parTx" presStyleLbl="revTx" presStyleIdx="2" presStyleCnt="3">
        <dgm:presLayoutVars>
          <dgm:chMax val="0"/>
          <dgm:chPref val="0"/>
        </dgm:presLayoutVars>
      </dgm:prSet>
      <dgm:spPr/>
    </dgm:pt>
  </dgm:ptLst>
  <dgm:cxnLst>
    <dgm:cxn modelId="{2AD71406-671C-4B22-BA56-2A30DC4A158D}" type="presOf" srcId="{AE59BD1F-DBEC-4691-B090-98F620B5397F}" destId="{3898F0CE-146B-4D05-B00F-B4E791868BC2}" srcOrd="0" destOrd="0" presId="urn:microsoft.com/office/officeart/2018/2/layout/IconVerticalSolidList"/>
    <dgm:cxn modelId="{55319713-1ECD-4F08-8AFD-A5FB6B23856F}" type="presOf" srcId="{C722DFCD-7D2C-4D67-AABA-F03967CC00AA}" destId="{95D61555-6279-4526-9101-CA92ED9BD205}" srcOrd="0" destOrd="0" presId="urn:microsoft.com/office/officeart/2018/2/layout/IconVerticalSolidList"/>
    <dgm:cxn modelId="{AF531A2F-E804-4CF6-92BF-FD71C0A90874}" srcId="{C722DFCD-7D2C-4D67-AABA-F03967CC00AA}" destId="{DEC14C70-CB68-443B-BA5A-0B964C84A4F3}" srcOrd="1" destOrd="0" parTransId="{DFF9E59E-7B5A-4EBC-9176-01FFEDD5DA89}" sibTransId="{26BBA991-4CA1-4A86-A293-9217117EE060}"/>
    <dgm:cxn modelId="{95BD6A77-BEA0-49CD-ACBA-A3CF712DCECA}" srcId="{C722DFCD-7D2C-4D67-AABA-F03967CC00AA}" destId="{AE59BD1F-DBEC-4691-B090-98F620B5397F}" srcOrd="0" destOrd="0" parTransId="{4AA0890F-C701-4AD6-8CD4-B9755CFBE915}" sibTransId="{0373A9D7-D023-41F7-9426-8958116D302B}"/>
    <dgm:cxn modelId="{B1093489-ECE2-45FA-92F7-0DAE67067368}" type="presOf" srcId="{6C7B0E27-10CC-4CC2-80E9-5908242FC2DE}" destId="{B13BA408-93DA-480F-868D-53D0175BD067}" srcOrd="0" destOrd="0" presId="urn:microsoft.com/office/officeart/2018/2/layout/IconVerticalSolidList"/>
    <dgm:cxn modelId="{87C4D4CE-B185-4D3C-A8EB-83C29C0EE6A9}" type="presOf" srcId="{DEC14C70-CB68-443B-BA5A-0B964C84A4F3}" destId="{1011C0C6-DC03-4454-870C-4F5DF40BDFFD}" srcOrd="0" destOrd="0" presId="urn:microsoft.com/office/officeart/2018/2/layout/IconVerticalSolidList"/>
    <dgm:cxn modelId="{6A8585DC-4402-424E-B995-A34606F7EA1E}" srcId="{C722DFCD-7D2C-4D67-AABA-F03967CC00AA}" destId="{6C7B0E27-10CC-4CC2-80E9-5908242FC2DE}" srcOrd="2" destOrd="0" parTransId="{F2376029-A4FB-4CF6-A1B2-BBD71669D895}" sibTransId="{BC547A84-BBFA-499C-B3F8-D6F7A792018E}"/>
    <dgm:cxn modelId="{6DA7B02D-651D-4C79-AE12-113F66529B81}" type="presParOf" srcId="{95D61555-6279-4526-9101-CA92ED9BD205}" destId="{002C0BA8-B1F1-4DEA-B523-E359638CDCFC}" srcOrd="0" destOrd="0" presId="urn:microsoft.com/office/officeart/2018/2/layout/IconVerticalSolidList"/>
    <dgm:cxn modelId="{967694DF-9896-4AF3-8C50-D2AFBE6144A1}" type="presParOf" srcId="{002C0BA8-B1F1-4DEA-B523-E359638CDCFC}" destId="{5C00E3F8-248D-40A6-9E03-ABF86882AF8B}" srcOrd="0" destOrd="0" presId="urn:microsoft.com/office/officeart/2018/2/layout/IconVerticalSolidList"/>
    <dgm:cxn modelId="{9CD315CA-04CF-4D8E-A4F0-281939EED15A}" type="presParOf" srcId="{002C0BA8-B1F1-4DEA-B523-E359638CDCFC}" destId="{C7C67AD7-B681-45DF-B9E9-B421B0D3445B}" srcOrd="1" destOrd="0" presId="urn:microsoft.com/office/officeart/2018/2/layout/IconVerticalSolidList"/>
    <dgm:cxn modelId="{192A7B15-84EB-4D65-AE1B-E03A8C0E2BDE}" type="presParOf" srcId="{002C0BA8-B1F1-4DEA-B523-E359638CDCFC}" destId="{F5CCFCDD-AFB1-4BAA-A24A-BAD8431900F4}" srcOrd="2" destOrd="0" presId="urn:microsoft.com/office/officeart/2018/2/layout/IconVerticalSolidList"/>
    <dgm:cxn modelId="{A867A053-DBE0-4B5E-AB5D-CC2B3C190CB1}" type="presParOf" srcId="{002C0BA8-B1F1-4DEA-B523-E359638CDCFC}" destId="{3898F0CE-146B-4D05-B00F-B4E791868BC2}" srcOrd="3" destOrd="0" presId="urn:microsoft.com/office/officeart/2018/2/layout/IconVerticalSolidList"/>
    <dgm:cxn modelId="{636054B2-F2DB-42E7-BF8F-96466DF473F0}" type="presParOf" srcId="{95D61555-6279-4526-9101-CA92ED9BD205}" destId="{D4CC4D84-5B81-44A9-B0B3-C2C89C7F40FB}" srcOrd="1" destOrd="0" presId="urn:microsoft.com/office/officeart/2018/2/layout/IconVerticalSolidList"/>
    <dgm:cxn modelId="{62876248-3670-453D-851B-2248F553ED03}" type="presParOf" srcId="{95D61555-6279-4526-9101-CA92ED9BD205}" destId="{36345B80-4E5D-4D4C-A720-D125A9218DA4}" srcOrd="2" destOrd="0" presId="urn:microsoft.com/office/officeart/2018/2/layout/IconVerticalSolidList"/>
    <dgm:cxn modelId="{E7C4BED3-BA97-4489-B72C-A2B347CF6E0C}" type="presParOf" srcId="{36345B80-4E5D-4D4C-A720-D125A9218DA4}" destId="{081CECB5-229B-4D0A-99D9-35BE90260F9E}" srcOrd="0" destOrd="0" presId="urn:microsoft.com/office/officeart/2018/2/layout/IconVerticalSolidList"/>
    <dgm:cxn modelId="{61323C8E-9AB5-421C-A47F-96E4D120FAC4}" type="presParOf" srcId="{36345B80-4E5D-4D4C-A720-D125A9218DA4}" destId="{7B22BB2C-D693-4BF2-9633-BC7ED9EB0570}" srcOrd="1" destOrd="0" presId="urn:microsoft.com/office/officeart/2018/2/layout/IconVerticalSolidList"/>
    <dgm:cxn modelId="{CA17E2AB-850E-480D-B86D-33969E515FB6}" type="presParOf" srcId="{36345B80-4E5D-4D4C-A720-D125A9218DA4}" destId="{BFBB54A7-942E-4783-B4C8-4A55EFFF2F49}" srcOrd="2" destOrd="0" presId="urn:microsoft.com/office/officeart/2018/2/layout/IconVerticalSolidList"/>
    <dgm:cxn modelId="{F9E83F3A-81F2-47DB-A36B-C82DAF8541C3}" type="presParOf" srcId="{36345B80-4E5D-4D4C-A720-D125A9218DA4}" destId="{1011C0C6-DC03-4454-870C-4F5DF40BDFFD}" srcOrd="3" destOrd="0" presId="urn:microsoft.com/office/officeart/2018/2/layout/IconVerticalSolidList"/>
    <dgm:cxn modelId="{8AF7FA46-875E-423C-8FB8-254C159C1D3F}" type="presParOf" srcId="{95D61555-6279-4526-9101-CA92ED9BD205}" destId="{A78FD011-1143-4A5C-ACA7-15065EF9E6E3}" srcOrd="3" destOrd="0" presId="urn:microsoft.com/office/officeart/2018/2/layout/IconVerticalSolidList"/>
    <dgm:cxn modelId="{BCCDFE09-04B0-45F0-BA23-15B4653EBE49}" type="presParOf" srcId="{95D61555-6279-4526-9101-CA92ED9BD205}" destId="{7F47CB71-6699-4F64-ADF4-ADBAA71274FE}" srcOrd="4" destOrd="0" presId="urn:microsoft.com/office/officeart/2018/2/layout/IconVerticalSolidList"/>
    <dgm:cxn modelId="{51A3F194-9B1C-431F-8EF9-78F7835AE7BC}" type="presParOf" srcId="{7F47CB71-6699-4F64-ADF4-ADBAA71274FE}" destId="{668D5550-7A57-44B1-A48E-4917B8211530}" srcOrd="0" destOrd="0" presId="urn:microsoft.com/office/officeart/2018/2/layout/IconVerticalSolidList"/>
    <dgm:cxn modelId="{CC2E16DB-70A5-4710-8324-9D020EBCDA87}" type="presParOf" srcId="{7F47CB71-6699-4F64-ADF4-ADBAA71274FE}" destId="{E49BC4A0-DA79-4348-9741-FE9ABD8E7B3E}" srcOrd="1" destOrd="0" presId="urn:microsoft.com/office/officeart/2018/2/layout/IconVerticalSolidList"/>
    <dgm:cxn modelId="{7B20A013-930B-499A-A220-3F9B311E7CA2}" type="presParOf" srcId="{7F47CB71-6699-4F64-ADF4-ADBAA71274FE}" destId="{20503F07-B5D4-4199-8244-F8DB32AF8172}" srcOrd="2" destOrd="0" presId="urn:microsoft.com/office/officeart/2018/2/layout/IconVerticalSolidList"/>
    <dgm:cxn modelId="{686F30C8-E29B-4D87-9839-DDC786B0F9EB}" type="presParOf" srcId="{7F47CB71-6699-4F64-ADF4-ADBAA71274FE}" destId="{B13BA408-93DA-480F-868D-53D0175BD06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ADDC-E076-40B4-9967-D4A0E5F04673}">
      <dsp:nvSpPr>
        <dsp:cNvPr id="0" name=""/>
        <dsp:cNvSpPr/>
      </dsp:nvSpPr>
      <dsp:spPr>
        <a:xfrm>
          <a:off x="708743" y="218168"/>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9850A-1806-4B6F-B4A5-7E9610DFCC97}">
      <dsp:nvSpPr>
        <dsp:cNvPr id="0" name=""/>
        <dsp:cNvSpPr/>
      </dsp:nvSpPr>
      <dsp:spPr>
        <a:xfrm>
          <a:off x="1147493" y="6569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0238AD-5ED8-4112-A21E-F977C0713172}">
      <dsp:nvSpPr>
        <dsp:cNvPr id="0" name=""/>
        <dsp:cNvSpPr/>
      </dsp:nvSpPr>
      <dsp:spPr>
        <a:xfrm>
          <a:off x="5061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Students find it difficult to work more than a few hours a week while in the program. 	</a:t>
          </a:r>
          <a:br>
            <a:rPr lang="en-US" sz="1400" b="1" kern="1200" dirty="0"/>
          </a:br>
          <a:endParaRPr lang="en-US" sz="1400" kern="1200" dirty="0"/>
        </a:p>
      </dsp:txBody>
      <dsp:txXfrm>
        <a:off x="50618" y="2918169"/>
        <a:ext cx="3375000" cy="1215000"/>
      </dsp:txXfrm>
    </dsp:sp>
    <dsp:sp modelId="{CF67B94D-3338-4828-A533-A2B68C0BA13C}">
      <dsp:nvSpPr>
        <dsp:cNvPr id="0" name=""/>
        <dsp:cNvSpPr/>
      </dsp:nvSpPr>
      <dsp:spPr>
        <a:xfrm>
          <a:off x="4674368" y="218168"/>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E0C4F-44F7-44BD-9C2B-FDE29BFE64DE}">
      <dsp:nvSpPr>
        <dsp:cNvPr id="0" name=""/>
        <dsp:cNvSpPr/>
      </dsp:nvSpPr>
      <dsp:spPr>
        <a:xfrm>
          <a:off x="5113118" y="6569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79033-8A15-42D2-94C4-7EC11D168257}">
      <dsp:nvSpPr>
        <dsp:cNvPr id="0" name=""/>
        <dsp:cNvSpPr/>
      </dsp:nvSpPr>
      <dsp:spPr>
        <a:xfrm>
          <a:off x="4016243"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it is imperative that applicants prepare a budget and save money to help lessen the financial strain.  </a:t>
          </a:r>
          <a:endParaRPr lang="en-US" sz="1800" kern="1200" dirty="0"/>
        </a:p>
      </dsp:txBody>
      <dsp:txXfrm>
        <a:off x="4016243" y="2918169"/>
        <a:ext cx="3375000" cy="1215000"/>
      </dsp:txXfrm>
    </dsp:sp>
    <dsp:sp modelId="{16A0ABAD-F74F-43FB-8005-D7F241A5BCC3}">
      <dsp:nvSpPr>
        <dsp:cNvPr id="0" name=""/>
        <dsp:cNvSpPr/>
      </dsp:nvSpPr>
      <dsp:spPr>
        <a:xfrm>
          <a:off x="8639993" y="218168"/>
          <a:ext cx="2058750" cy="2058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DC053-CECE-4B8B-8167-B0D2AFBDF0FB}">
      <dsp:nvSpPr>
        <dsp:cNvPr id="0" name=""/>
        <dsp:cNvSpPr/>
      </dsp:nvSpPr>
      <dsp:spPr>
        <a:xfrm>
          <a:off x="9078743" y="6569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C78212-9399-43A2-AB5E-5DB11B557A04}">
      <dsp:nvSpPr>
        <dsp:cNvPr id="0" name=""/>
        <dsp:cNvSpPr/>
      </dsp:nvSpPr>
      <dsp:spPr>
        <a:xfrm>
          <a:off x="798186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The college offers several resources that can be found on the Dallas College Financial Aid website.</a:t>
          </a:r>
          <a:endParaRPr lang="en-US" sz="1800" kern="1200" dirty="0"/>
        </a:p>
      </dsp:txBody>
      <dsp:txXfrm>
        <a:off x="7981868" y="2918169"/>
        <a:ext cx="3375000" cy="121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E3F8-248D-40A6-9E03-ABF86882AF8B}">
      <dsp:nvSpPr>
        <dsp:cNvPr id="0" name=""/>
        <dsp:cNvSpPr/>
      </dsp:nvSpPr>
      <dsp:spPr>
        <a:xfrm>
          <a:off x="-80813" y="10221"/>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67AD7-B681-45DF-B9E9-B421B0D3445B}">
      <dsp:nvSpPr>
        <dsp:cNvPr id="0" name=""/>
        <dsp:cNvSpPr/>
      </dsp:nvSpPr>
      <dsp:spPr>
        <a:xfrm>
          <a:off x="386054" y="357479"/>
          <a:ext cx="848850" cy="8488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98F0CE-146B-4D05-B00F-B4E791868BC2}">
      <dsp:nvSpPr>
        <dsp:cNvPr id="0" name=""/>
        <dsp:cNvSpPr/>
      </dsp:nvSpPr>
      <dsp:spPr>
        <a:xfrm>
          <a:off x="1701772" y="10221"/>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At the conclusion of this video, you will be required to send an email indicating your interest in applying to the program*</a:t>
          </a:r>
        </a:p>
      </dsp:txBody>
      <dsp:txXfrm>
        <a:off x="1701772" y="10221"/>
        <a:ext cx="4802618" cy="1543364"/>
      </dsp:txXfrm>
    </dsp:sp>
    <dsp:sp modelId="{081CECB5-229B-4D0A-99D9-35BE90260F9E}">
      <dsp:nvSpPr>
        <dsp:cNvPr id="0" name=""/>
        <dsp:cNvSpPr/>
      </dsp:nvSpPr>
      <dsp:spPr>
        <a:xfrm>
          <a:off x="-80813" y="2176689"/>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2BB2C-D693-4BF2-9633-BC7ED9EB0570}">
      <dsp:nvSpPr>
        <dsp:cNvPr id="0" name=""/>
        <dsp:cNvSpPr/>
      </dsp:nvSpPr>
      <dsp:spPr>
        <a:xfrm>
          <a:off x="386054" y="2523946"/>
          <a:ext cx="848850" cy="848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11C0C6-DC03-4454-870C-4F5DF40BDFFD}">
      <dsp:nvSpPr>
        <dsp:cNvPr id="0" name=""/>
        <dsp:cNvSpPr/>
      </dsp:nvSpPr>
      <dsp:spPr>
        <a:xfrm>
          <a:off x="1536658" y="1939427"/>
          <a:ext cx="5132846" cy="201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After sending this email, you will be directed to the School of Health Sciences Admissions to begin the application process. </a:t>
          </a:r>
        </a:p>
      </dsp:txBody>
      <dsp:txXfrm>
        <a:off x="1536658" y="1939427"/>
        <a:ext cx="5132846" cy="2017887"/>
      </dsp:txXfrm>
    </dsp:sp>
    <dsp:sp modelId="{668D5550-7A57-44B1-A48E-4917B8211530}">
      <dsp:nvSpPr>
        <dsp:cNvPr id="0" name=""/>
        <dsp:cNvSpPr/>
      </dsp:nvSpPr>
      <dsp:spPr>
        <a:xfrm>
          <a:off x="-80813" y="4343820"/>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BC4A0-DA79-4348-9741-FE9ABD8E7B3E}">
      <dsp:nvSpPr>
        <dsp:cNvPr id="0" name=""/>
        <dsp:cNvSpPr/>
      </dsp:nvSpPr>
      <dsp:spPr>
        <a:xfrm>
          <a:off x="386054" y="4690413"/>
          <a:ext cx="848850" cy="8488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BA408-93DA-480F-868D-53D0175BD067}">
      <dsp:nvSpPr>
        <dsp:cNvPr id="0" name=""/>
        <dsp:cNvSpPr/>
      </dsp:nvSpPr>
      <dsp:spPr>
        <a:xfrm>
          <a:off x="1701772" y="4343156"/>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You will receive specific information directing you to a </a:t>
          </a:r>
          <a:r>
            <a:rPr lang="en-US" sz="1900" b="1" kern="1200" dirty="0"/>
            <a:t>Secure Link</a:t>
          </a:r>
          <a:r>
            <a:rPr lang="en-US" sz="1900" kern="1200" dirty="0"/>
            <a:t> to upload all required application documents listed in the DMS program information packet. </a:t>
          </a:r>
        </a:p>
      </dsp:txBody>
      <dsp:txXfrm>
        <a:off x="1701772" y="4343156"/>
        <a:ext cx="4802618" cy="154336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18CD0-262E-44E2-92A7-57B78D8FAAAC}"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6B347-FC8E-418C-B5E7-80B15A751C8A}" type="slidenum">
              <a:rPr lang="en-US" smtClean="0"/>
              <a:t>‹#›</a:t>
            </a:fld>
            <a:endParaRPr lang="en-US"/>
          </a:p>
        </p:txBody>
      </p:sp>
    </p:spTree>
    <p:extLst>
      <p:ext uri="{BB962C8B-B14F-4D97-AF65-F5344CB8AC3E}">
        <p14:creationId xmlns:p14="http://schemas.microsoft.com/office/powerpoint/2010/main" val="349307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orientation session for the Dallas College Diagnostic Medical Sonography Program. In this session we will review information about the sonography profession. We will provide an overview of the program structure. We will discuss the program time and financial commitment. Then we will cover the steps necessary to apply to the program. Viewing this session will take approximately 20 minutes. Take your time to listen to the audio and read each slide. Forward each slide when you are ready.</a:t>
            </a:r>
          </a:p>
          <a:p>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a:t>
            </a:fld>
            <a:endParaRPr lang="en-US"/>
          </a:p>
        </p:txBody>
      </p:sp>
    </p:spTree>
    <p:extLst>
      <p:ext uri="{BB962C8B-B14F-4D97-AF65-F5344CB8AC3E}">
        <p14:creationId xmlns:p14="http://schemas.microsoft.com/office/powerpoint/2010/main" val="256197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one of the sonographers most important tools. Effective communication is necessary to establish a positive relationship with the patient. Effective communication can elicit patient cooperation and understanding of expectations. In healthcare, situations are ever evolving. The sonographer must be prepared to function under stressful situations. Digital communication in the classroom and clinical setting requires students to use a variety of software programs. </a:t>
            </a:r>
          </a:p>
        </p:txBody>
      </p:sp>
      <p:sp>
        <p:nvSpPr>
          <p:cNvPr id="4" name="Slide Number Placeholder 3"/>
          <p:cNvSpPr>
            <a:spLocks noGrp="1"/>
          </p:cNvSpPr>
          <p:nvPr>
            <p:ph type="sldNum" sz="quarter" idx="5"/>
          </p:nvPr>
        </p:nvSpPr>
        <p:spPr/>
        <p:txBody>
          <a:bodyPr/>
          <a:lstStyle/>
          <a:p>
            <a:fld id="{F626B347-FC8E-418C-B5E7-80B15A751C8A}" type="slidenum">
              <a:rPr lang="en-US" smtClean="0"/>
              <a:t>10</a:t>
            </a:fld>
            <a:endParaRPr lang="en-US"/>
          </a:p>
        </p:txBody>
      </p:sp>
    </p:spTree>
    <p:extLst>
      <p:ext uri="{BB962C8B-B14F-4D97-AF65-F5344CB8AC3E}">
        <p14:creationId xmlns:p14="http://schemas.microsoft.com/office/powerpoint/2010/main" val="163582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clinical experiences of the sonography program require that a student be physically fit and able to care for sick patients.  This involves lifting, moving, and transferring patients. The student must be able to stand on his or her feet for 2-3 hour time periods and be able to reach across patients while scanning.  Students are required to have good spatial and visual perception from a two-dimensional screen including the ability to visualize subtle grey-scale and color differences and the ability to hear subtle sound variations. Students will train in lab and clinical in low lighting conditions.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11</a:t>
            </a:fld>
            <a:endParaRPr lang="en-US"/>
          </a:p>
        </p:txBody>
      </p:sp>
    </p:spTree>
    <p:extLst>
      <p:ext uri="{BB962C8B-B14F-4D97-AF65-F5344CB8AC3E}">
        <p14:creationId xmlns:p14="http://schemas.microsoft.com/office/powerpoint/2010/main" val="418264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enjoy a positive job growth forecast. The Bureau of Labor Statistics is another great source of information on the profession.</a:t>
            </a:r>
          </a:p>
        </p:txBody>
      </p:sp>
      <p:sp>
        <p:nvSpPr>
          <p:cNvPr id="4" name="Slide Number Placeholder 3"/>
          <p:cNvSpPr>
            <a:spLocks noGrp="1"/>
          </p:cNvSpPr>
          <p:nvPr>
            <p:ph type="sldNum" sz="quarter" idx="5"/>
          </p:nvPr>
        </p:nvSpPr>
        <p:spPr/>
        <p:txBody>
          <a:bodyPr/>
          <a:lstStyle/>
          <a:p>
            <a:fld id="{F626B347-FC8E-418C-B5E7-80B15A751C8A}" type="slidenum">
              <a:rPr lang="en-US" smtClean="0"/>
              <a:t>12</a:t>
            </a:fld>
            <a:endParaRPr lang="en-US"/>
          </a:p>
        </p:txBody>
      </p:sp>
    </p:spTree>
    <p:extLst>
      <p:ext uri="{BB962C8B-B14F-4D97-AF65-F5344CB8AC3E}">
        <p14:creationId xmlns:p14="http://schemas.microsoft.com/office/powerpoint/2010/main" val="418014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some background on the program and the career lets talk about the application process. Step 1 is to apply to Dallas College. It is important to submit transcripts from all previous institutions even if you aren’t transferring credits. As part of the application process students will work with their Success Coach to determine if they will apply as an AAS or ATC candidate. A Success Coach is also called an advisor. The Success Coach will also help the student determine their Applicant Eligibility Category. Step 2 is to complete prerequisite courses. Students may also choose to complete the sonography support courses. See the next slide for next steps.</a:t>
            </a:r>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5236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step 2 is complete the student can apply to the Diagnostic Medical Sonography program which is Step 3 in the process. Applications are accepted between October 1 and December 31. After viewing this Information Session in its entirety the student will receive an application and be given access to the online applicant portal. Step 4 involves uploading the application and supporting documents to the portal. Submitted applications will be reviewed</a:t>
            </a:r>
            <a:r>
              <a:rPr lang="en-US" baseline="0" dirty="0"/>
              <a:t> after December 31 and </a:t>
            </a:r>
            <a:r>
              <a:rPr lang="en-US" dirty="0"/>
              <a:t>Qualified Applicants will be invited to take an additional</a:t>
            </a:r>
            <a:r>
              <a:rPr lang="en-US" baseline="0" dirty="0"/>
              <a:t> a</a:t>
            </a:r>
            <a:r>
              <a:rPr lang="en-US" dirty="0"/>
              <a:t>ssessment in early</a:t>
            </a:r>
            <a:r>
              <a:rPr lang="en-US" baseline="0" dirty="0"/>
              <a:t> spring </a:t>
            </a:r>
            <a:r>
              <a:rPr lang="en-US" dirty="0"/>
              <a:t>of the following year. Details on applicant ranking and program acceptance can be found in the Program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14453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list of application materials in the Information Packet. These supporting documents must be uploaded to the Applicant portal no later than December 31. Admission to the Diagnostic Medical Sonography program follows a competitive selection process. Be aware that submitting an application does not guarantee admittance into the program.</a:t>
            </a:r>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30203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information session and reviewing the information packet, if you have unanswered questions, feel free to contact the listed program faculty. Watch for announcements of virtual program information sessions. We</a:t>
            </a:r>
            <a:r>
              <a:rPr lang="en-US" baseline="0" dirty="0"/>
              <a:t> recognize you are trying to chose the best career for you. We hope you explore the </a:t>
            </a:r>
            <a:r>
              <a:rPr lang="en-US" baseline="0" dirty="0" err="1"/>
              <a:t>weblinks</a:t>
            </a:r>
            <a:r>
              <a:rPr lang="en-US" baseline="0" dirty="0"/>
              <a:t> we recommended to learn more about sonography as well as other health care careers. </a:t>
            </a:r>
            <a:r>
              <a:rPr lang="en-US" dirty="0"/>
              <a:t>Come visit us in our lab. The best way to get to know us and learn about the program is to volunteer in the sonography lab. </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97735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healthcare programs at Dallas College require specific immunizations and other assessments prior to attending clinical practicum. A student interested in a career in healthcare must be prepared as some of these requirements may take up to 6 months to complete. Sample requirements include a physical exam and various vaccinations. These will be submitted</a:t>
            </a:r>
            <a:r>
              <a:rPr lang="en-US" baseline="0" dirty="0"/>
              <a:t> if you are admitted to the program. </a:t>
            </a:r>
            <a:r>
              <a:rPr lang="en-US" dirty="0"/>
              <a:t>This information can be found in the DMS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37796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requirements include a CBC &amp; Drug Screen and CPR certification. It is important to note that all </a:t>
            </a:r>
            <a:r>
              <a:rPr lang="en-US" dirty="0"/>
              <a:t>students applying to the program will upload their proof of Hep B immunization as well as their Hep B titer.</a:t>
            </a:r>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0212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FAQ: How far will I have to drive. Clinical sites are as far west as Ft Worth, as far north as Denton, as far south as Waxahachie and as far east as Kauffman. </a:t>
            </a:r>
          </a:p>
          <a:p>
            <a:r>
              <a:rPr lang="en-US" dirty="0"/>
              <a:t>Can I work during the program – the sonography program is intensive, working can be difficult</a:t>
            </a:r>
          </a:p>
          <a:p>
            <a:r>
              <a:rPr lang="en-US" dirty="0"/>
              <a:t>How much time is spent on HW? – workload varies by week, in general students will spend 9-12 hours per week outside of class, reading, viewing prerecorded material and working on projects.</a:t>
            </a:r>
          </a:p>
          <a:p>
            <a:r>
              <a:rPr lang="en-US" dirty="0"/>
              <a:t>How long are semester breaks? – the sonography program follows the Dallas College academic calendar – the program takes a winter, spring and summer break. </a:t>
            </a:r>
          </a:p>
        </p:txBody>
      </p:sp>
      <p:sp>
        <p:nvSpPr>
          <p:cNvPr id="4" name="Slide Number Placeholder 3"/>
          <p:cNvSpPr>
            <a:spLocks noGrp="1"/>
          </p:cNvSpPr>
          <p:nvPr>
            <p:ph type="sldNum" sz="quarter" idx="5"/>
          </p:nvPr>
        </p:nvSpPr>
        <p:spPr/>
        <p:txBody>
          <a:bodyPr/>
          <a:lstStyle/>
          <a:p>
            <a:fld id="{F626B347-FC8E-418C-B5E7-80B15A751C8A}" type="slidenum">
              <a:rPr lang="en-US" smtClean="0"/>
              <a:t>19</a:t>
            </a:fld>
            <a:endParaRPr lang="en-US"/>
          </a:p>
        </p:txBody>
      </p:sp>
    </p:spTree>
    <p:extLst>
      <p:ext uri="{BB962C8B-B14F-4D97-AF65-F5344CB8AC3E}">
        <p14:creationId xmlns:p14="http://schemas.microsoft.com/office/powerpoint/2010/main" val="9436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is available on the Dallas College website about the sonography program. Students should download and read the Sonography Information Packet. In order to receive the program application, you must watch this entire information session. </a:t>
            </a:r>
          </a:p>
        </p:txBody>
      </p:sp>
      <p:sp>
        <p:nvSpPr>
          <p:cNvPr id="4" name="Slide Number Placeholder 3"/>
          <p:cNvSpPr>
            <a:spLocks noGrp="1"/>
          </p:cNvSpPr>
          <p:nvPr>
            <p:ph type="sldNum" sz="quarter" idx="5"/>
          </p:nvPr>
        </p:nvSpPr>
        <p:spPr/>
        <p:txBody>
          <a:bodyPr/>
          <a:lstStyle/>
          <a:p>
            <a:fld id="{F626B347-FC8E-418C-B5E7-80B15A751C8A}" type="slidenum">
              <a:rPr lang="en-US" smtClean="0"/>
              <a:t>2</a:t>
            </a:fld>
            <a:endParaRPr lang="en-US"/>
          </a:p>
        </p:txBody>
      </p:sp>
    </p:spTree>
    <p:extLst>
      <p:ext uri="{BB962C8B-B14F-4D97-AF65-F5344CB8AC3E}">
        <p14:creationId xmlns:p14="http://schemas.microsoft.com/office/powerpoint/2010/main" val="304070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continued: Is the program available part-time? Is the program available online? The program requires FT, in person learning. Learning sonography requires lots of hands on practice in lab and clinical. Students attend over 1500 hours of clinical practicum. Difference between Associates and Bachelors? - Most employers require a minimum of an associates degree in Sonography. A bachelors degree may be required for supervisory positions or for those interested in teaching. Dallas College has partnerships with several universities that students can transfer to and continue their education. </a:t>
            </a:r>
          </a:p>
        </p:txBody>
      </p:sp>
      <p:sp>
        <p:nvSpPr>
          <p:cNvPr id="4" name="Slide Number Placeholder 3"/>
          <p:cNvSpPr>
            <a:spLocks noGrp="1"/>
          </p:cNvSpPr>
          <p:nvPr>
            <p:ph type="sldNum" sz="quarter" idx="5"/>
          </p:nvPr>
        </p:nvSpPr>
        <p:spPr/>
        <p:txBody>
          <a:bodyPr/>
          <a:lstStyle/>
          <a:p>
            <a:fld id="{F626B347-FC8E-418C-B5E7-80B15A751C8A}" type="slidenum">
              <a:rPr lang="en-US" smtClean="0"/>
              <a:t>20</a:t>
            </a:fld>
            <a:endParaRPr lang="en-US"/>
          </a:p>
        </p:txBody>
      </p:sp>
    </p:spTree>
    <p:extLst>
      <p:ext uri="{BB962C8B-B14F-4D97-AF65-F5344CB8AC3E}">
        <p14:creationId xmlns:p14="http://schemas.microsoft.com/office/powerpoint/2010/main" val="82499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follow the instructions on this slide to notify the program that you are interested in applying. If this is the first time you have viewed this session and are just starting out - you can wait until you are closer to being ready to apply to send the email. Make sure you have viewed the most current information session prior to applying. A new information session and packet are released in September of each year. We wish you success in whatever career you decide to pursue. Thank you for your time and attention and don’t forget to visit us in our lab.</a:t>
            </a:r>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4075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was established in 1984 on the El Centro campus and is the oldest sonography Program in North Texas. The program is assessed for quality based on program outcomes. You</a:t>
            </a:r>
            <a:r>
              <a:rPr lang="en-US" baseline="0" dirty="0"/>
              <a:t> will notice there is a link to our program outcomes. Feel free to pause the information session and follow any of the provided links as they offer valuable information.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Sonography Program which is sponsored by Dallas College is accredited by CAAHEP upon the recommendation of the JRCDMS. The program recently received a 10 year accreditation renewal.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3</a:t>
            </a:fld>
            <a:endParaRPr lang="en-US"/>
          </a:p>
        </p:txBody>
      </p:sp>
    </p:spTree>
    <p:extLst>
      <p:ext uri="{BB962C8B-B14F-4D97-AF65-F5344CB8AC3E}">
        <p14:creationId xmlns:p14="http://schemas.microsoft.com/office/powerpoint/2010/main" val="125336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offers a 65 credit hour associates degree in applied science. Applicants who already possess a degree in direct healthcare may qualify for the advanced technical certificate. Applications to the program are submitted in the fall. A new cohort of students begins each June. The program requires a significant time commitment. A typical weekly schedule will include 3 days of clinical practicum. Two full days of classroom and lab instruction take place on the El Centro campus. </a:t>
            </a:r>
          </a:p>
        </p:txBody>
      </p:sp>
      <p:sp>
        <p:nvSpPr>
          <p:cNvPr id="4" name="Slide Number Placeholder 3"/>
          <p:cNvSpPr>
            <a:spLocks noGrp="1"/>
          </p:cNvSpPr>
          <p:nvPr>
            <p:ph type="sldNum" sz="quarter" idx="5"/>
          </p:nvPr>
        </p:nvSpPr>
        <p:spPr/>
        <p:txBody>
          <a:bodyPr/>
          <a:lstStyle/>
          <a:p>
            <a:fld id="{F626B347-FC8E-418C-B5E7-80B15A751C8A}" type="slidenum">
              <a:rPr lang="en-US" smtClean="0"/>
              <a:t>4</a:t>
            </a:fld>
            <a:endParaRPr lang="en-US"/>
          </a:p>
        </p:txBody>
      </p:sp>
    </p:spTree>
    <p:extLst>
      <p:ext uri="{BB962C8B-B14F-4D97-AF65-F5344CB8AC3E}">
        <p14:creationId xmlns:p14="http://schemas.microsoft.com/office/powerpoint/2010/main" val="193919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requires extensive hours of study and practice to become a proficient sonographer. Students need to be aware of the financial impact of attending the sonography program. Students must plan ahead as it is difficult to work while in the program. Students may only miss one day per semester of clinical education. Therefore it is imperative that students have a plan in place for childcare, transportation and other responsibilities. Contact Dallas College financial aid for more information.</a:t>
            </a:r>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15970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sonography program prepares individuals to perform diagnostic examinations using high frequency sound waves to visualize soft tissue structures including the liver, gallbladder, kidneys, pregnant and non-pregnant uterus, and blood vessels as requested by the physician.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6</a:t>
            </a:fld>
            <a:endParaRPr lang="en-US"/>
          </a:p>
        </p:txBody>
      </p:sp>
    </p:spTree>
    <p:extLst>
      <p:ext uri="{BB962C8B-B14F-4D97-AF65-F5344CB8AC3E}">
        <p14:creationId xmlns:p14="http://schemas.microsoft.com/office/powerpoint/2010/main" val="425246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Sonography is a technically challenging and personally rewarding occupation. Most sonographers report a high satisfaction with the profession.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Graduates of the Sonography Program are eligible to </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sit for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esig</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ated</a:t>
            </a:r>
            <a:r>
              <a:rPr lang="en-US" sz="18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t>
            </a:r>
            <a:r>
              <a:rPr lang="en-US" sz="1800" spc="-3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x</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m</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 through the ARDMS to obtain their Registered Diagnostic Medical Sonographer credential in Abdominal (AB) and Obstetrics &amp; Gynecology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Vascular Technology. Advanced registries in pediatrics, breast and other specialties may be available after graduation.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7</a:t>
            </a:fld>
            <a:endParaRPr lang="en-US"/>
          </a:p>
        </p:txBody>
      </p:sp>
    </p:spTree>
    <p:extLst>
      <p:ext uri="{BB962C8B-B14F-4D97-AF65-F5344CB8AC3E}">
        <p14:creationId xmlns:p14="http://schemas.microsoft.com/office/powerpoint/2010/main" val="136230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often work in Radiology Departments as part of the diagnostic imaging team. Sonographers are involved with direct patient care</a:t>
            </a:r>
            <a:r>
              <a:rPr lang="en-US" baseline="0" dirty="0"/>
              <a:t> and will be exposed to patients with infectious diseases.</a:t>
            </a:r>
            <a:r>
              <a:rPr lang="en-US" dirty="0"/>
              <a:t> Although sonography involves less blood and body fluids than some health care roles, be aware that sonographers are involved in many aspects of direct patient care</a:t>
            </a:r>
            <a:r>
              <a:rPr lang="en-US" sz="1200" dirty="0">
                <a:effectLst/>
                <a:latin typeface="Arial" panose="020B0604020202020204" pitchFamily="34" charset="0"/>
                <a:ea typeface="Times New Roman" panose="02020603050405020304" pitchFamily="18" charset="0"/>
              </a:rPr>
              <a:t>. </a:t>
            </a:r>
            <a:r>
              <a:rPr lang="en-US" dirty="0"/>
              <a:t>You are encouraged to explore our</a:t>
            </a:r>
            <a:r>
              <a:rPr lang="en-US" baseline="0" dirty="0"/>
              <a:t> professional organization website, the SDMS, </a:t>
            </a:r>
            <a:r>
              <a:rPr lang="en-US" dirty="0"/>
              <a:t>to learn more about sonography.</a:t>
            </a:r>
          </a:p>
        </p:txBody>
      </p:sp>
      <p:sp>
        <p:nvSpPr>
          <p:cNvPr id="4" name="Slide Number Placeholder 3"/>
          <p:cNvSpPr>
            <a:spLocks noGrp="1"/>
          </p:cNvSpPr>
          <p:nvPr>
            <p:ph type="sldNum" sz="quarter" idx="5"/>
          </p:nvPr>
        </p:nvSpPr>
        <p:spPr/>
        <p:txBody>
          <a:bodyPr/>
          <a:lstStyle/>
          <a:p>
            <a:fld id="{F626B347-FC8E-418C-B5E7-80B15A751C8A}" type="slidenum">
              <a:rPr lang="en-US" smtClean="0"/>
              <a:t>8</a:t>
            </a:fld>
            <a:endParaRPr lang="en-US"/>
          </a:p>
        </p:txBody>
      </p:sp>
    </p:spTree>
    <p:extLst>
      <p:ext uri="{BB962C8B-B14F-4D97-AF65-F5344CB8AC3E}">
        <p14:creationId xmlns:p14="http://schemas.microsoft.com/office/powerpoint/2010/main" val="141962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sonographer’s tasks are many and varied. Sonographers use independent judgement in operating the equipment to obtain the optimal diagnostic images. </a:t>
            </a:r>
            <a:r>
              <a:rPr lang="en-US" sz="1200" dirty="0">
                <a:latin typeface="Arial" panose="020B0604020202020204" pitchFamily="34" charset="0"/>
                <a:cs typeface="Arial" panose="020B0604020202020204" pitchFamily="34" charset="0"/>
              </a:rPr>
              <a:t>Sonographers provide the physician with a summary of pertinent </a:t>
            </a:r>
            <a:r>
              <a:rPr lang="en-US" sz="1200" i="0" dirty="0">
                <a:latin typeface="Arial" panose="020B0604020202020204" pitchFamily="34" charset="0"/>
                <a:cs typeface="Arial" panose="020B0604020202020204" pitchFamily="34" charset="0"/>
              </a:rPr>
              <a:t>clinical information and exam findings. Sonographers scan patients in all settings from the newborn nursery to the intensive care unit.</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299792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2117609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7982994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05538308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01303110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4A5CBD-A1D8-4998-8474-FFFC0BDDE85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53313769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4A5CBD-A1D8-4998-8474-FFFC0BDDE85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74838255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4A5CBD-A1D8-4998-8474-FFFC0BDDE855}"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719061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4A5CBD-A1D8-4998-8474-FFFC0BDDE855}"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68927465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A5CBD-A1D8-4998-8474-FFFC0BDDE855}"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5485927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420147073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85913300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5CBD-A1D8-4998-8474-FFFC0BDDE855}"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B58DA-2B0F-422C-8820-F9F2E62E40B8}" type="slidenum">
              <a:rPr lang="en-US" smtClean="0"/>
              <a:t>‹#›</a:t>
            </a:fld>
            <a:endParaRPr lang="en-US"/>
          </a:p>
        </p:txBody>
      </p:sp>
    </p:spTree>
    <p:extLst>
      <p:ext uri="{BB962C8B-B14F-4D97-AF65-F5344CB8AC3E}">
        <p14:creationId xmlns:p14="http://schemas.microsoft.com/office/powerpoint/2010/main" val="27594067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mailto:ansmith@dallascollege.edu"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hyperlink" Target="mailto:eccsono@gmail.co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allascollege.edu/cd/credit/pages/ecc-health-packets-sessions.aspx" TargetMode="External"/><Relationship Id="rId5" Type="http://schemas.openxmlformats.org/officeDocument/2006/relationships/hyperlink" Target="https://www.dallascollege.edu/cd/credit/diagnostic-medical-sonography/pages/default.aspx" TargetMode="Externa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hyperlink" Target="https://www.dallascollege.edu/resources/transfer-students/pages/default.aspx"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ECC-Sonography@DallasCollege.edu" TargetMode="External"/><Relationship Id="rId5" Type="http://schemas.openxmlformats.org/officeDocument/2006/relationships/hyperlink" Target="mailto:AlliedHealthAdmissions@dcccd.edu,ECC-Sonography@DallasCollege.edu"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www.dallascollege.edu/cd/credit/diagnostic-medical-sonography/ecc/pages/default.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www.dallascollege.edu/cd/credit/diagnostic-medical-sonography/pages/degrees-cert.aspx#semester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sv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hyperlink" Target="https://www.dallascollege.edu/cd/credit/diagnostic-medical-sonography/pages/career-info.aspx" TargetMode="External"/><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hyperlink" Target="https://www.sdms.org/resources/careers/job-description"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734E-CE00-4D11-9203-B3C615309DD6}"/>
              </a:ext>
            </a:extLst>
          </p:cNvPr>
          <p:cNvSpPr>
            <a:spLocks noGrp="1"/>
          </p:cNvSpPr>
          <p:nvPr>
            <p:ph type="ctrTitle"/>
          </p:nvPr>
        </p:nvSpPr>
        <p:spPr>
          <a:xfrm>
            <a:off x="914400" y="4045054"/>
            <a:ext cx="10493523" cy="2387600"/>
          </a:xfrm>
        </p:spPr>
        <p:txBody>
          <a:bodyPr>
            <a:normAutofit/>
          </a:bodyPr>
          <a:lstStyle/>
          <a:p>
            <a:r>
              <a:rPr lang="en-US" b="1" dirty="0"/>
              <a:t>Diagnostic Medical Sonography (DMS) Information Session</a:t>
            </a:r>
          </a:p>
        </p:txBody>
      </p:sp>
      <p:sp>
        <p:nvSpPr>
          <p:cNvPr id="3" name="Subtitle 2">
            <a:extLst>
              <a:ext uri="{FF2B5EF4-FFF2-40B4-BE49-F238E27FC236}">
                <a16:creationId xmlns:a16="http://schemas.microsoft.com/office/drawing/2014/main" id="{73291F3E-534F-4C0D-A0AF-64B07E210081}"/>
              </a:ext>
            </a:extLst>
          </p:cNvPr>
          <p:cNvSpPr>
            <a:spLocks noGrp="1"/>
          </p:cNvSpPr>
          <p:nvPr>
            <p:ph type="subTitle" idx="1"/>
          </p:nvPr>
        </p:nvSpPr>
        <p:spPr>
          <a:xfrm>
            <a:off x="2133600" y="4008438"/>
            <a:ext cx="9144000" cy="1655762"/>
          </a:xfrm>
        </p:spPr>
        <p:txBody>
          <a:bodyPr/>
          <a:lstStyle/>
          <a:p>
            <a:br>
              <a:rPr lang="en-US" dirty="0"/>
            </a:br>
            <a:endParaRPr lang="en-US" dirty="0"/>
          </a:p>
        </p:txBody>
      </p:sp>
      <p:sp>
        <p:nvSpPr>
          <p:cNvPr id="6" name="AutoShape 4" descr="Dallas College Master Mark. The D Mark is to the left of the stacked words Dallas College.">
            <a:extLst>
              <a:ext uri="{FF2B5EF4-FFF2-40B4-BE49-F238E27FC236}">
                <a16:creationId xmlns:a16="http://schemas.microsoft.com/office/drawing/2014/main" id="{4083124E-EDD9-45E6-A004-29DBCEFFD9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Dallas College with banner">
            <a:extLst>
              <a:ext uri="{FF2B5EF4-FFF2-40B4-BE49-F238E27FC236}">
                <a16:creationId xmlns:a16="http://schemas.microsoft.com/office/drawing/2014/main" id="{62F8F15B-8D98-43F9-BD47-D904FED21DF8}"/>
              </a:ext>
            </a:extLst>
          </p:cNvPr>
          <p:cNvPicPr>
            <a:picLocks noChangeAspect="1"/>
          </p:cNvPicPr>
          <p:nvPr/>
        </p:nvPicPr>
        <p:blipFill>
          <a:blip r:embed="rId5"/>
          <a:stretch>
            <a:fillRect/>
          </a:stretch>
        </p:blipFill>
        <p:spPr>
          <a:xfrm>
            <a:off x="5676405" y="1652274"/>
            <a:ext cx="6096375" cy="1807454"/>
          </a:xfrm>
          <a:prstGeom prst="rect">
            <a:avLst/>
          </a:prstGeom>
        </p:spPr>
      </p:pic>
      <p:pic>
        <p:nvPicPr>
          <p:cNvPr id="9" name="Picture 8" descr="Dallas college downtown campus">
            <a:extLst>
              <a:ext uri="{FF2B5EF4-FFF2-40B4-BE49-F238E27FC236}">
                <a16:creationId xmlns:a16="http://schemas.microsoft.com/office/drawing/2014/main" id="{240313A5-060F-41E7-AD15-A96B7F4CB94A}"/>
              </a:ext>
            </a:extLst>
          </p:cNvPr>
          <p:cNvPicPr>
            <a:picLocks noChangeAspect="1"/>
          </p:cNvPicPr>
          <p:nvPr/>
        </p:nvPicPr>
        <p:blipFill>
          <a:blip r:embed="rId6"/>
          <a:stretch>
            <a:fillRect/>
          </a:stretch>
        </p:blipFill>
        <p:spPr>
          <a:xfrm>
            <a:off x="131562" y="1193800"/>
            <a:ext cx="5360928" cy="3069442"/>
          </a:xfrm>
          <a:prstGeom prst="rect">
            <a:avLst/>
          </a:prstGeom>
          <a:ln w="38100">
            <a:solidFill>
              <a:schemeClr val="bg1">
                <a:lumMod val="50000"/>
              </a:schemeClr>
            </a:solidFill>
          </a:ln>
        </p:spPr>
      </p:pic>
      <p:pic>
        <p:nvPicPr>
          <p:cNvPr id="13" name="Audio 12">
            <a:hlinkClick r:id="" action="ppaction://media"/>
            <a:extLst>
              <a:ext uri="{FF2B5EF4-FFF2-40B4-BE49-F238E27FC236}">
                <a16:creationId xmlns:a16="http://schemas.microsoft.com/office/drawing/2014/main" id="{EEA30D6D-FC16-4BD9-A1AD-DD5AD0F5D8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2839278"/>
      </p:ext>
    </p:extLst>
  </p:cSld>
  <p:clrMapOvr>
    <a:masterClrMapping/>
  </p:clrMapOvr>
  <p:transition spd="slow" advTm="43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462575"/>
            <a:ext cx="9371949" cy="749646"/>
          </a:xfrm>
        </p:spPr>
        <p:txBody>
          <a:bodyPr/>
          <a:lstStyle/>
          <a:p>
            <a:pPr algn="ctr"/>
            <a:r>
              <a:rPr lang="en-US" b="1" dirty="0">
                <a:solidFill>
                  <a:schemeClr val="tx1"/>
                </a:solidFill>
                <a:effectLst>
                  <a:outerShdw blurRad="38100" dist="38100" dir="2700000" algn="tl">
                    <a:srgbClr val="000000">
                      <a:alpha val="43137"/>
                    </a:srgbClr>
                  </a:outerShdw>
                </a:effectLst>
              </a:rPr>
              <a:t>Communication </a:t>
            </a:r>
            <a:r>
              <a:rPr lang="en-US" b="1" dirty="0">
                <a:effectLst>
                  <a:outerShdw blurRad="38100" dist="38100" dir="2700000" algn="tl">
                    <a:srgbClr val="000000">
                      <a:alpha val="43137"/>
                    </a:srgbClr>
                  </a:outerShdw>
                </a:effectLst>
              </a:rPr>
              <a:t>Expectations</a:t>
            </a:r>
            <a:endParaRPr lang="en-US" dirty="0">
              <a:solidFill>
                <a:srgbClr val="FF0000"/>
              </a:solidFill>
            </a:endParaRPr>
          </a:p>
        </p:txBody>
      </p:sp>
      <p:sp>
        <p:nvSpPr>
          <p:cNvPr id="9" name="Text Placeholder 8"/>
          <p:cNvSpPr>
            <a:spLocks noGrp="1"/>
          </p:cNvSpPr>
          <p:nvPr>
            <p:ph type="body" idx="1"/>
          </p:nvPr>
        </p:nvSpPr>
        <p:spPr>
          <a:xfrm>
            <a:off x="465221" y="1212221"/>
            <a:ext cx="8780751" cy="823912"/>
          </a:xfrm>
        </p:spPr>
        <p:txBody>
          <a:bodyPr>
            <a:noAutofit/>
          </a:bodyPr>
          <a:lstStyle/>
          <a:p>
            <a:r>
              <a:rPr lang="en-US" sz="2800" dirty="0"/>
              <a:t>Communicate effectively in written and verbal form by:</a:t>
            </a:r>
          </a:p>
        </p:txBody>
      </p:sp>
      <p:sp>
        <p:nvSpPr>
          <p:cNvPr id="10" name="Content Placeholder 9"/>
          <p:cNvSpPr>
            <a:spLocks noGrp="1"/>
          </p:cNvSpPr>
          <p:nvPr>
            <p:ph sz="half" idx="2"/>
          </p:nvPr>
        </p:nvSpPr>
        <p:spPr>
          <a:xfrm>
            <a:off x="465221" y="2157046"/>
            <a:ext cx="11470105" cy="4110387"/>
          </a:xfrm>
        </p:spPr>
        <p:txBody>
          <a:bodyPr>
            <a:normAutofit fontScale="92500"/>
          </a:bodyPr>
          <a:lstStyle/>
          <a:p>
            <a:pPr>
              <a:lnSpc>
                <a:spcPct val="110000"/>
              </a:lnSpc>
            </a:pPr>
            <a:r>
              <a:rPr lang="en-US" i="1" dirty="0"/>
              <a:t>Speaking clearly and succinctly when:</a:t>
            </a:r>
          </a:p>
          <a:p>
            <a:pPr lvl="1">
              <a:lnSpc>
                <a:spcPct val="110000"/>
              </a:lnSpc>
            </a:pPr>
            <a:r>
              <a:rPr lang="en-US" dirty="0"/>
              <a:t>Explaining treatment procedures</a:t>
            </a:r>
          </a:p>
          <a:p>
            <a:pPr lvl="1">
              <a:lnSpc>
                <a:spcPct val="110000"/>
              </a:lnSpc>
            </a:pPr>
            <a:r>
              <a:rPr lang="en-US" dirty="0"/>
              <a:t>Describing patient conditions</a:t>
            </a:r>
          </a:p>
          <a:p>
            <a:pPr lvl="1">
              <a:lnSpc>
                <a:spcPct val="110000"/>
              </a:lnSpc>
            </a:pPr>
            <a:r>
              <a:rPr lang="en-US" dirty="0"/>
              <a:t>Implementing healthcare techniques</a:t>
            </a:r>
          </a:p>
          <a:p>
            <a:pPr>
              <a:lnSpc>
                <a:spcPct val="110000"/>
              </a:lnSpc>
            </a:pPr>
            <a:r>
              <a:rPr lang="en-US" i="1" dirty="0"/>
              <a:t>Function safely under stressful conditions with the ability to:</a:t>
            </a:r>
          </a:p>
          <a:p>
            <a:pPr lvl="1">
              <a:lnSpc>
                <a:spcPct val="110000"/>
              </a:lnSpc>
            </a:pPr>
            <a:r>
              <a:rPr lang="en-US" dirty="0"/>
              <a:t>Adapt to the ever-changing environment inherent in clinical situations involving patient care</a:t>
            </a:r>
          </a:p>
          <a:p>
            <a:pPr>
              <a:lnSpc>
                <a:spcPct val="110000"/>
              </a:lnSpc>
            </a:pPr>
            <a:r>
              <a:rPr lang="en-US" i="1" dirty="0"/>
              <a:t>Utilizing computer skills to:</a:t>
            </a:r>
          </a:p>
          <a:p>
            <a:pPr lvl="1">
              <a:lnSpc>
                <a:spcPct val="110000"/>
              </a:lnSpc>
            </a:pPr>
            <a:r>
              <a:rPr lang="en-US" dirty="0"/>
              <a:t>Use a variety of software programs and the internet for research and course projects.</a:t>
            </a:r>
          </a:p>
        </p:txBody>
      </p:sp>
      <p:pic>
        <p:nvPicPr>
          <p:cNvPr id="3" name="Picture 2" descr="General imaging icon">
            <a:extLst>
              <a:ext uri="{FF2B5EF4-FFF2-40B4-BE49-F238E27FC236}">
                <a16:creationId xmlns:a16="http://schemas.microsoft.com/office/drawing/2014/main" id="{600D246E-EC54-D4B8-DDB7-67492C3E97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2326" y="5695933"/>
            <a:ext cx="1143000" cy="1143000"/>
          </a:xfrm>
          <a:prstGeom prst="rect">
            <a:avLst/>
          </a:prstGeom>
          <a:noFill/>
          <a:ln>
            <a:noFill/>
          </a:ln>
        </p:spPr>
      </p:pic>
      <p:pic>
        <p:nvPicPr>
          <p:cNvPr id="5" name="Audio 4">
            <a:hlinkClick r:id="" action="ppaction://media"/>
            <a:extLst>
              <a:ext uri="{FF2B5EF4-FFF2-40B4-BE49-F238E27FC236}">
                <a16:creationId xmlns:a16="http://schemas.microsoft.com/office/drawing/2014/main" id="{B66D9074-73E8-4C50-8830-E27AFDF3BE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8036045"/>
      </p:ext>
    </p:extLst>
  </p:cSld>
  <p:clrMapOvr>
    <a:masterClrMapping/>
  </p:clrMapOvr>
  <p:transition spd="slow" advTm="467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7832-F423-4027-BEB1-4B057CC37B26}"/>
              </a:ext>
            </a:extLst>
          </p:cNvPr>
          <p:cNvSpPr>
            <a:spLocks noGrp="1"/>
          </p:cNvSpPr>
          <p:nvPr>
            <p:ph type="title"/>
          </p:nvPr>
        </p:nvSpPr>
        <p:spPr>
          <a:xfrm>
            <a:off x="838200" y="251420"/>
            <a:ext cx="10515600" cy="1325563"/>
          </a:xfrm>
        </p:spPr>
        <p:txBody>
          <a:bodyPr/>
          <a:lstStyle/>
          <a:p>
            <a:pPr algn="ctr"/>
            <a:r>
              <a:rPr lang="en-US" dirty="0"/>
              <a:t>Physical Requirements</a:t>
            </a:r>
          </a:p>
        </p:txBody>
      </p:sp>
      <p:sp>
        <p:nvSpPr>
          <p:cNvPr id="3" name="Content Placeholder 2">
            <a:extLst>
              <a:ext uri="{FF2B5EF4-FFF2-40B4-BE49-F238E27FC236}">
                <a16:creationId xmlns:a16="http://schemas.microsoft.com/office/drawing/2014/main" id="{0A7A2AC6-6260-4F70-9FB2-6B992F49601E}"/>
              </a:ext>
            </a:extLst>
          </p:cNvPr>
          <p:cNvSpPr>
            <a:spLocks noGrp="1"/>
          </p:cNvSpPr>
          <p:nvPr>
            <p:ph idx="1"/>
          </p:nvPr>
        </p:nvSpPr>
        <p:spPr>
          <a:xfrm>
            <a:off x="446315" y="1772737"/>
            <a:ext cx="7213269" cy="4645647"/>
          </a:xfrm>
        </p:spPr>
        <p:txBody>
          <a:bodyPr>
            <a:normAutofit lnSpcReduction="10000"/>
          </a:bodyPr>
          <a:lstStyle/>
          <a:p>
            <a:pPr marL="0" indent="0">
              <a:buNone/>
            </a:pPr>
            <a:r>
              <a:rPr lang="en-US" sz="3200" dirty="0"/>
              <a:t>A career in Sonography includes:</a:t>
            </a:r>
          </a:p>
          <a:p>
            <a:pPr lvl="1"/>
            <a:r>
              <a:rPr lang="en-US" sz="3200" dirty="0"/>
              <a:t> the ability to lift and move patients and equipment</a:t>
            </a:r>
          </a:p>
          <a:p>
            <a:pPr lvl="1"/>
            <a:r>
              <a:rPr lang="en-US" sz="3200" dirty="0"/>
              <a:t>to move quickly during an emergency</a:t>
            </a:r>
          </a:p>
          <a:p>
            <a:pPr lvl="1"/>
            <a:r>
              <a:rPr lang="en-US" sz="3200" dirty="0"/>
              <a:t>to stand for long periods of time</a:t>
            </a:r>
          </a:p>
          <a:p>
            <a:pPr lvl="1"/>
            <a:r>
              <a:rPr lang="en-US" sz="3200" dirty="0"/>
              <a:t>to have good </a:t>
            </a:r>
            <a:r>
              <a:rPr lang="en-US" sz="3200" dirty="0" err="1"/>
              <a:t>spacial</a:t>
            </a:r>
            <a:r>
              <a:rPr lang="en-US" sz="3200" dirty="0"/>
              <a:t> and visual perception</a:t>
            </a:r>
          </a:p>
          <a:p>
            <a:pPr lvl="1"/>
            <a:r>
              <a:rPr lang="en-US" sz="3200" dirty="0"/>
              <a:t>listen for and hear Doppler sounds.</a:t>
            </a:r>
          </a:p>
          <a:p>
            <a:pPr lvl="1"/>
            <a:r>
              <a:rPr lang="en-US" sz="3200" dirty="0"/>
              <a:t>to see in low light situations while evaluating images</a:t>
            </a:r>
          </a:p>
          <a:p>
            <a:pPr lvl="1"/>
            <a:endParaRPr lang="en-US" sz="3200" dirty="0"/>
          </a:p>
          <a:p>
            <a:endParaRPr lang="en-US" dirty="0"/>
          </a:p>
        </p:txBody>
      </p:sp>
      <p:pic>
        <p:nvPicPr>
          <p:cNvPr id="4" name="Picture 3" descr="pulsed wave Doppler signal">
            <a:extLst>
              <a:ext uri="{FF2B5EF4-FFF2-40B4-BE49-F238E27FC236}">
                <a16:creationId xmlns:a16="http://schemas.microsoft.com/office/drawing/2014/main" id="{746C5D33-250F-43EF-923D-701E4A0314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Lst>
          </a:blip>
          <a:stretch>
            <a:fillRect/>
          </a:stretch>
        </p:blipFill>
        <p:spPr>
          <a:xfrm>
            <a:off x="7772606" y="2251120"/>
            <a:ext cx="3973079" cy="3312523"/>
          </a:xfrm>
          <a:prstGeom prst="rect">
            <a:avLst/>
          </a:prstGeom>
        </p:spPr>
      </p:pic>
      <p:pic>
        <p:nvPicPr>
          <p:cNvPr id="6" name="Audio 5">
            <a:hlinkClick r:id="" action="ppaction://media"/>
            <a:extLst>
              <a:ext uri="{FF2B5EF4-FFF2-40B4-BE49-F238E27FC236}">
                <a16:creationId xmlns:a16="http://schemas.microsoft.com/office/drawing/2014/main" id="{84FBB220-1F10-4FA7-B868-3ACB939A1D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2284724"/>
      </p:ext>
    </p:extLst>
  </p:cSld>
  <p:clrMapOvr>
    <a:masterClrMapping/>
  </p:clrMapOvr>
  <mc:AlternateContent xmlns:mc="http://schemas.openxmlformats.org/markup-compatibility/2006" xmlns:p14="http://schemas.microsoft.com/office/powerpoint/2010/main">
    <mc:Choice Requires="p14">
      <p:transition spd="slow" p14:dur="1500" advTm="53282">
        <p:split orient="vert"/>
      </p:transition>
    </mc:Choice>
    <mc:Fallback xmlns="">
      <p:transition spd="slow" advTm="5328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83EF-EFC3-4CBB-9043-0DBCDC5D7ED3}"/>
              </a:ext>
            </a:extLst>
          </p:cNvPr>
          <p:cNvSpPr>
            <a:spLocks noGrp="1"/>
          </p:cNvSpPr>
          <p:nvPr>
            <p:ph type="title"/>
          </p:nvPr>
        </p:nvSpPr>
        <p:spPr/>
        <p:txBody>
          <a:bodyPr/>
          <a:lstStyle/>
          <a:p>
            <a:pPr algn="ctr"/>
            <a:r>
              <a:rPr lang="en-US" dirty="0"/>
              <a:t>Career Outlook and Compensation</a:t>
            </a:r>
          </a:p>
        </p:txBody>
      </p:sp>
      <p:sp>
        <p:nvSpPr>
          <p:cNvPr id="3" name="Content Placeholder 2">
            <a:extLst>
              <a:ext uri="{FF2B5EF4-FFF2-40B4-BE49-F238E27FC236}">
                <a16:creationId xmlns:a16="http://schemas.microsoft.com/office/drawing/2014/main" id="{F8D2BF16-86E0-4780-A7D7-F6BF7B631493}"/>
              </a:ext>
            </a:extLst>
          </p:cNvPr>
          <p:cNvSpPr>
            <a:spLocks noGrp="1"/>
          </p:cNvSpPr>
          <p:nvPr>
            <p:ph idx="1"/>
          </p:nvPr>
        </p:nvSpPr>
        <p:spPr/>
        <p:txBody>
          <a:bodyPr/>
          <a:lstStyle/>
          <a:p>
            <a:r>
              <a:rPr lang="en-US" dirty="0"/>
              <a:t>Bureau of Labor statistics 2022:  </a:t>
            </a:r>
          </a:p>
          <a:p>
            <a:pPr lvl="1"/>
            <a:r>
              <a:rPr lang="en-US" dirty="0"/>
              <a:t>Mean salary is $78,210 Annual </a:t>
            </a:r>
          </a:p>
          <a:p>
            <a:pPr lvl="1"/>
            <a:r>
              <a:rPr lang="en-US" dirty="0"/>
              <a:t>$37.60 / hour per ‘US Bureau of Labor Statistics’ </a:t>
            </a:r>
          </a:p>
          <a:p>
            <a:pPr lvl="1"/>
            <a:r>
              <a:rPr lang="en-US" dirty="0"/>
              <a:t>Forecast for job growth is 14% higher than other professions.</a:t>
            </a:r>
          </a:p>
          <a:p>
            <a:endParaRPr lang="en-US" dirty="0"/>
          </a:p>
        </p:txBody>
      </p:sp>
      <p:pic>
        <p:nvPicPr>
          <p:cNvPr id="4" name="Picture 3" descr="3D sonogram of fetus">
            <a:extLst>
              <a:ext uri="{FF2B5EF4-FFF2-40B4-BE49-F238E27FC236}">
                <a16:creationId xmlns:a16="http://schemas.microsoft.com/office/drawing/2014/main" id="{4F2F4E8B-BD7D-4718-B1FF-454A48FCE870}"/>
              </a:ext>
            </a:extLst>
          </p:cNvPr>
          <p:cNvPicPr>
            <a:picLocks noChangeAspect="1"/>
          </p:cNvPicPr>
          <p:nvPr/>
        </p:nvPicPr>
        <p:blipFill>
          <a:blip r:embed="rId5"/>
          <a:stretch>
            <a:fillRect/>
          </a:stretch>
        </p:blipFill>
        <p:spPr>
          <a:xfrm>
            <a:off x="9107241" y="3731862"/>
            <a:ext cx="2072354" cy="2761013"/>
          </a:xfrm>
          <a:prstGeom prst="rect">
            <a:avLst/>
          </a:prstGeom>
        </p:spPr>
      </p:pic>
      <p:pic>
        <p:nvPicPr>
          <p:cNvPr id="2050" name="Picture 2" descr="https://lh3.googleusercontent.com/dnUHUY7Y-_NQZW0kfUrAnhKgN2-O6LbOZDmn2cMdw4oao-nHsldTMG4KmmXnDkI_If-gE-nT3Qsmf-UWW2Y6RhipYV48yNDGVw4n1UCQs9iUHgYtIlcCbRqZmHvVPMqfHEQcboZ2obvGHS5gXK8txBMqVXqfoA1TaB9Rvt1BC6nF16cQmruPy9Ke_GJLpmghhyrmUlWKKIm9GRC46YxZ3qh00w4SDuQ95ecGLLSk2Klc7uJYStmOKHSigolGsD9Jpr_e79_07eOCFv9F9hEWL2puEvrCVrz8_G4soqxxSvs1I1JrRmod693KZNfX-KKW7H3cYZqjgpHQaC2CJH0ZlkmvbvpaTBwyfHug-bwsCLlf6-eMoHhQf8_mNi3-vxYvmpzJCRCSDt_ZtvSzkZcs7KR67Pu0AmPZoB6IsPljq6MEZABxTnSH8y8XIvGUr79MpZoAdxQIMTdDvGeQHzHB-1QArbpDpGjVppZK3fVVPm5uQYJ3Y2AnwMFVnTMZfIvjoB6-Ij4nFKZCNS8-RPg8vox9k-ouLEp_TKyjyw4rcXfnFvgB212YoTGB132LWd8CpDe8H73DtjyX4zFT6T-Fc7XaUjyfE8lHz5_6XkqyGUBV-wHOEPtzPVEDHycJv0qa60--8XQE87hhjFbQYf2W1id46LT3QzXhvJc7zlqhOfa6RM0cYi30WbBx66BgdgjMF0eUAMnAd-gi-nzIik9wYWzA4YYVH4jEATUR22C4Ov5DVMrc24qqQmGHXNQ=w1155-h866-no?authuser=0">
            <a:extLst>
              <a:ext uri="{FF2B5EF4-FFF2-40B4-BE49-F238E27FC236}">
                <a16:creationId xmlns:a16="http://schemas.microsoft.com/office/drawing/2014/main" id="{1314A598-E665-4926-B03B-A79F33AC8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76" y="3853943"/>
            <a:ext cx="3519798" cy="2638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ulsed wave Doppler of renal artery">
            <a:extLst>
              <a:ext uri="{FF2B5EF4-FFF2-40B4-BE49-F238E27FC236}">
                <a16:creationId xmlns:a16="http://schemas.microsoft.com/office/drawing/2014/main" id="{E62F490F-D1D9-4587-8F28-48DBA2F89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608" y="3853943"/>
            <a:ext cx="3519798" cy="2639850"/>
          </a:xfrm>
          <a:prstGeom prst="rect">
            <a:avLst/>
          </a:prstGeom>
        </p:spPr>
      </p:pic>
      <p:pic>
        <p:nvPicPr>
          <p:cNvPr id="7" name="Audio 6">
            <a:hlinkClick r:id="" action="ppaction://media"/>
            <a:extLst>
              <a:ext uri="{FF2B5EF4-FFF2-40B4-BE49-F238E27FC236}">
                <a16:creationId xmlns:a16="http://schemas.microsoft.com/office/drawing/2014/main" id="{57ECC3ED-F7D6-465F-B90E-09CB476173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589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572">
        <p159:morph option="byObject"/>
      </p:transition>
    </mc:Choice>
    <mc:Fallback xmlns="">
      <p:transition spd="slow" advTm="14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82636" y="4896392"/>
            <a:ext cx="7103225"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Apply to Dallas College, work with Success Coach</a:t>
            </a:r>
          </a:p>
        </p:txBody>
      </p:sp>
      <p:sp>
        <p:nvSpPr>
          <p:cNvPr id="8" name="Rectangle 7"/>
          <p:cNvSpPr/>
          <p:nvPr/>
        </p:nvSpPr>
        <p:spPr bwMode="auto">
          <a:xfrm>
            <a:off x="4809542" y="4162696"/>
            <a:ext cx="617631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Prerequisite Courses</a:t>
            </a:r>
          </a:p>
        </p:txBody>
      </p:sp>
      <p:sp>
        <p:nvSpPr>
          <p:cNvPr id="9" name="Rectangle 8"/>
          <p:cNvSpPr/>
          <p:nvPr/>
        </p:nvSpPr>
        <p:spPr bwMode="auto">
          <a:xfrm>
            <a:off x="5808622" y="3429000"/>
            <a:ext cx="517723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a:t>
            </a:r>
            <a:r>
              <a:rPr lang="en-US" b="1" dirty="0">
                <a:latin typeface="Arial" charset="0"/>
              </a:rPr>
              <a:t>Sonography</a:t>
            </a:r>
            <a:r>
              <a:rPr kumimoji="0" lang="en-US" sz="1800" b="1" i="0" u="none" strike="noStrike" cap="none" normalizeH="0" dirty="0">
                <a:ln>
                  <a:noFill/>
                </a:ln>
                <a:solidFill>
                  <a:schemeClr val="tx1"/>
                </a:solidFill>
                <a:effectLst/>
                <a:latin typeface="Arial" charset="0"/>
              </a:rPr>
              <a:t> </a:t>
            </a:r>
            <a:r>
              <a:rPr kumimoji="0" lang="en-US" sz="1800" b="1" i="0" u="none" strike="noStrike" cap="none" normalizeH="0" baseline="0" dirty="0">
                <a:ln>
                  <a:noFill/>
                </a:ln>
                <a:solidFill>
                  <a:schemeClr val="tx1"/>
                </a:solidFill>
                <a:effectLst/>
                <a:latin typeface="Arial" charset="0"/>
              </a:rPr>
              <a:t>Program Application</a:t>
            </a:r>
          </a:p>
        </p:txBody>
      </p:sp>
      <p:sp>
        <p:nvSpPr>
          <p:cNvPr id="10" name="Rectangle 9"/>
          <p:cNvSpPr/>
          <p:nvPr/>
        </p:nvSpPr>
        <p:spPr bwMode="auto">
          <a:xfrm>
            <a:off x="6750492" y="2696392"/>
            <a:ext cx="423536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Upload Supporting Documents</a:t>
            </a:r>
          </a:p>
        </p:txBody>
      </p:sp>
      <p:sp>
        <p:nvSpPr>
          <p:cNvPr id="12" name="Rectangle 11"/>
          <p:cNvSpPr/>
          <p:nvPr/>
        </p:nvSpPr>
        <p:spPr bwMode="auto">
          <a:xfrm>
            <a:off x="7597486" y="1963784"/>
            <a:ext cx="3388376"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Program Acceptance</a:t>
            </a:r>
          </a:p>
        </p:txBody>
      </p:sp>
      <p:pic>
        <p:nvPicPr>
          <p:cNvPr id="11" name="Picture 10" descr="A picture containing logo&#10;&#10;Description automatically generated">
            <a:extLst>
              <a:ext uri="{FF2B5EF4-FFF2-40B4-BE49-F238E27FC236}">
                <a16:creationId xmlns:a16="http://schemas.microsoft.com/office/drawing/2014/main" id="{F7B53C1B-741A-4348-A69B-E8988029A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91" y="385363"/>
            <a:ext cx="5441785" cy="1302760"/>
          </a:xfrm>
          <a:prstGeom prst="rect">
            <a:avLst/>
          </a:prstGeom>
        </p:spPr>
      </p:pic>
      <p:sp>
        <p:nvSpPr>
          <p:cNvPr id="2" name="Title 1">
            <a:extLst>
              <a:ext uri="{FF2B5EF4-FFF2-40B4-BE49-F238E27FC236}">
                <a16:creationId xmlns:a16="http://schemas.microsoft.com/office/drawing/2014/main" id="{6201A643-0D0C-4DE8-8C79-996B59AB9F01}"/>
              </a:ext>
            </a:extLst>
          </p:cNvPr>
          <p:cNvSpPr>
            <a:spLocks noGrp="1"/>
          </p:cNvSpPr>
          <p:nvPr>
            <p:ph type="title"/>
          </p:nvPr>
        </p:nvSpPr>
        <p:spPr>
          <a:xfrm>
            <a:off x="686476" y="2049153"/>
            <a:ext cx="10515600" cy="1325563"/>
          </a:xfrm>
        </p:spPr>
        <p:txBody>
          <a:bodyPr>
            <a:normAutofit/>
          </a:bodyPr>
          <a:lstStyle/>
          <a:p>
            <a:r>
              <a:rPr lang="en-US" sz="4000" b="1" i="1" dirty="0"/>
              <a:t>The Application Process</a:t>
            </a:r>
          </a:p>
        </p:txBody>
      </p:sp>
      <p:pic>
        <p:nvPicPr>
          <p:cNvPr id="4" name="Audio 3">
            <a:hlinkClick r:id="" action="ppaction://media"/>
            <a:extLst>
              <a:ext uri="{FF2B5EF4-FFF2-40B4-BE49-F238E27FC236}">
                <a16:creationId xmlns:a16="http://schemas.microsoft.com/office/drawing/2014/main" id="{AE0E3E93-687B-490C-873E-E5AC36F9F1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7807914"/>
      </p:ext>
    </p:extLst>
  </p:cSld>
  <p:clrMapOvr>
    <a:masterClrMapping/>
  </p:clrMapOvr>
  <mc:AlternateContent xmlns:mc="http://schemas.openxmlformats.org/markup-compatibility/2006" xmlns:p14="http://schemas.microsoft.com/office/powerpoint/2010/main">
    <mc:Choice Requires="p14">
      <p:transition spd="med" p14:dur="700" advTm="60427">
        <p:fade/>
      </p:transition>
    </mc:Choice>
    <mc:Fallback xmlns="">
      <p:transition spd="med" advTm="60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74377" y="637125"/>
            <a:ext cx="3802276" cy="5256371"/>
          </a:xfrm>
        </p:spPr>
        <p:txBody>
          <a:bodyPr vert="horz" lIns="91440" tIns="45720" rIns="91440" bIns="45720" rtlCol="0" anchor="ctr">
            <a:normAutofit/>
          </a:bodyPr>
          <a:lstStyle/>
          <a:p>
            <a:pPr fontAlgn="base">
              <a:spcAft>
                <a:spcPct val="0"/>
              </a:spcAft>
            </a:pPr>
            <a:r>
              <a:rPr lang="en-US" sz="4800" b="1" kern="1200" dirty="0">
                <a:solidFill>
                  <a:schemeClr val="tx1"/>
                </a:solidFill>
                <a:latin typeface="+mj-lt"/>
                <a:ea typeface="+mj-ea"/>
                <a:cs typeface="+mj-cs"/>
              </a:rPr>
              <a:t>Information Session Verification</a:t>
            </a:r>
          </a:p>
        </p:txBody>
      </p:sp>
      <p:graphicFrame>
        <p:nvGraphicFramePr>
          <p:cNvPr id="6" name="TextBox 2" descr="Once step 2 is complete the student can apply to the Diagnostic Medical Sonography program. Applications are accepted between October 1 and December 31. After viewing this Information Session in its entirety the student will receive an application and be given access to the online applicant portal. The application and supporting documents are uploaded to the portal. Submitted applications will be reviewed after December 31 and Qualified Applicants will be invited to take an additional assessment in early spring of the following year. Details on applicant ranking and program acceptance can be found in the Program Information Packet.&#10;">
            <a:extLst>
              <a:ext uri="{FF2B5EF4-FFF2-40B4-BE49-F238E27FC236}">
                <a16:creationId xmlns:a16="http://schemas.microsoft.com/office/drawing/2014/main" id="{79CA7C05-65A9-45C2-BF1C-9F3151F93E57}"/>
              </a:ext>
            </a:extLst>
          </p:cNvPr>
          <p:cNvGraphicFramePr/>
          <p:nvPr>
            <p:extLst>
              <p:ext uri="{D42A27DB-BD31-4B8C-83A1-F6EECF244321}">
                <p14:modId xmlns:p14="http://schemas.microsoft.com/office/powerpoint/2010/main" val="758072632"/>
              </p:ext>
            </p:extLst>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24EFD75-0FF6-A8FE-4A0C-E2EC0ECF3575}"/>
              </a:ext>
            </a:extLst>
          </p:cNvPr>
          <p:cNvSpPr txBox="1"/>
          <p:nvPr/>
        </p:nvSpPr>
        <p:spPr>
          <a:xfrm>
            <a:off x="1254369" y="6222084"/>
            <a:ext cx="7800340" cy="369332"/>
          </a:xfrm>
          <a:prstGeom prst="rect">
            <a:avLst/>
          </a:prstGeom>
          <a:noFill/>
        </p:spPr>
        <p:txBody>
          <a:bodyPr wrap="none" rtlCol="0">
            <a:spAutoFit/>
          </a:bodyPr>
          <a:lstStyle/>
          <a:p>
            <a:r>
              <a:rPr lang="en-US" b="1" dirty="0"/>
              <a:t>*Do not send an email until you have completed steps 1-2 on the previous slide </a:t>
            </a:r>
          </a:p>
        </p:txBody>
      </p:sp>
      <p:pic>
        <p:nvPicPr>
          <p:cNvPr id="5" name="Audio 4">
            <a:hlinkClick r:id="" action="ppaction://media"/>
            <a:extLst>
              <a:ext uri="{FF2B5EF4-FFF2-40B4-BE49-F238E27FC236}">
                <a16:creationId xmlns:a16="http://schemas.microsoft.com/office/drawing/2014/main" id="{E00A857D-D9E6-4671-90A1-B5CD861D4C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260500"/>
      </p:ext>
    </p:extLst>
  </p:cSld>
  <p:clrMapOvr>
    <a:masterClrMapping/>
  </p:clrMapOvr>
  <p:transition spd="slow" advTm="624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382750" y="703386"/>
            <a:ext cx="7501747" cy="5568460"/>
          </a:xfrm>
          <a:prstGeom prst="rect">
            <a:avLst/>
          </a:prstGeom>
        </p:spPr>
        <p:txBody>
          <a:bodyPr wrap="square" anchor="t">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3000" dirty="0"/>
              <a:t>Review the Information Packet for the list of supporting documents.</a:t>
            </a:r>
          </a:p>
          <a:p>
            <a:r>
              <a:rPr lang="en-US" sz="3000" dirty="0"/>
              <a:t>Descriptions of each document are outlined in the information packet and in the applicant community.</a:t>
            </a:r>
          </a:p>
          <a:p>
            <a:r>
              <a:rPr lang="en-US" sz="3000" dirty="0"/>
              <a:t>Upload any documents that apply to you by the date listed in the applicant community.</a:t>
            </a:r>
          </a:p>
          <a:p>
            <a:r>
              <a:rPr lang="en-US" sz="3000" dirty="0"/>
              <a:t>If you plan to substitute any courses toward the AAS degree plan, you should contact Ariel Smith (</a:t>
            </a:r>
            <a:r>
              <a:rPr lang="en-US" sz="3000" dirty="0">
                <a:hlinkClick r:id="rId5"/>
              </a:rPr>
              <a:t>ansmith@dallascollege.edu</a:t>
            </a:r>
            <a:r>
              <a:rPr lang="en-US" sz="3000" dirty="0"/>
              <a:t>) or your Success Coach. </a:t>
            </a:r>
          </a:p>
          <a:p>
            <a:r>
              <a:rPr lang="en-US" sz="3000" dirty="0"/>
              <a:t>Course substitutions should be submitted NO LATER than the semester prior to graduation.</a:t>
            </a:r>
          </a:p>
          <a:p>
            <a:pPr marL="0" indent="0">
              <a:buNone/>
            </a:pPr>
            <a:endParaRPr lang="en-US" sz="2400" b="1" dirty="0"/>
          </a:p>
          <a:p>
            <a:pPr marL="0" indent="0">
              <a:buNone/>
            </a:pPr>
            <a:endParaRPr lang="en-US" sz="1800" b="1" dirty="0"/>
          </a:p>
          <a:p>
            <a:pPr marL="283464" lvl="1" indent="0">
              <a:lnSpc>
                <a:spcPct val="120000"/>
              </a:lnSpc>
              <a:buNone/>
            </a:pPr>
            <a:endParaRPr lang="en-US" sz="1600" dirty="0"/>
          </a:p>
        </p:txBody>
      </p:sp>
      <p:sp>
        <p:nvSpPr>
          <p:cNvPr id="5" name="Title 4"/>
          <p:cNvSpPr>
            <a:spLocks noGrp="1"/>
          </p:cNvSpPr>
          <p:nvPr>
            <p:ph type="title"/>
          </p:nvPr>
        </p:nvSpPr>
        <p:spPr>
          <a:xfrm>
            <a:off x="307503" y="703386"/>
            <a:ext cx="4075247" cy="5568460"/>
          </a:xfrm>
          <a:solidFill>
            <a:schemeClr val="accent4">
              <a:lumMod val="60000"/>
              <a:lumOff val="40000"/>
            </a:schemeClr>
          </a:solidFill>
        </p:spPr>
        <p:txBody>
          <a:bodyPr vert="horz" lIns="91440" tIns="45720" rIns="91440" bIns="45720" rtlCol="0" anchor="ctr">
            <a:normAutofit/>
          </a:bodyPr>
          <a:lstStyle/>
          <a:p>
            <a:pPr algn="ctr" fontAlgn="base">
              <a:spcAft>
                <a:spcPct val="0"/>
              </a:spcAft>
            </a:pPr>
            <a:r>
              <a:rPr lang="en-US" sz="3600" b="1" kern="1200" dirty="0">
                <a:effectLst>
                  <a:outerShdw blurRad="38100" dist="38100" dir="2700000" algn="tl">
                    <a:srgbClr val="000000">
                      <a:alpha val="43137"/>
                    </a:srgbClr>
                  </a:outerShdw>
                </a:effectLst>
                <a:latin typeface="+mj-lt"/>
                <a:ea typeface="+mj-ea"/>
                <a:cs typeface="+mj-cs"/>
              </a:rPr>
              <a:t>Upload Supporting Documents</a:t>
            </a:r>
          </a:p>
        </p:txBody>
      </p:sp>
      <p:pic>
        <p:nvPicPr>
          <p:cNvPr id="4" name="Audio 3">
            <a:hlinkClick r:id="" action="ppaction://media"/>
            <a:extLst>
              <a:ext uri="{FF2B5EF4-FFF2-40B4-BE49-F238E27FC236}">
                <a16:creationId xmlns:a16="http://schemas.microsoft.com/office/drawing/2014/main" id="{09896A4E-FFFF-429E-9AF4-62281C4EA6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2403224"/>
      </p:ext>
    </p:extLst>
  </p:cSld>
  <p:clrMapOvr>
    <a:masterClrMapping/>
  </p:clrMapOvr>
  <p:transition spd="slow" advTm="326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a:solidFill>
                  <a:schemeClr val="tx1"/>
                </a:solidFill>
                <a:effectLst>
                  <a:outerShdw blurRad="38100" dist="38100" dir="2700000" algn="tl">
                    <a:srgbClr val="000000">
                      <a:alpha val="43137"/>
                    </a:srgbClr>
                  </a:outerShdw>
                </a:effectLst>
                <a:latin typeface="+mj-lt"/>
                <a:ea typeface="+mj-ea"/>
                <a:cs typeface="+mj-cs"/>
              </a:rPr>
              <a:t>Contact Information</a:t>
            </a:r>
          </a:p>
        </p:txBody>
      </p:sp>
      <p:sp>
        <p:nvSpPr>
          <p:cNvPr id="2" name="TextBox 1">
            <a:extLst>
              <a:ext uri="{FF2B5EF4-FFF2-40B4-BE49-F238E27FC236}">
                <a16:creationId xmlns:a16="http://schemas.microsoft.com/office/drawing/2014/main" id="{CC2C4438-AFEE-438C-9018-E539335859C3}"/>
              </a:ext>
            </a:extLst>
          </p:cNvPr>
          <p:cNvSpPr txBox="1"/>
          <p:nvPr/>
        </p:nvSpPr>
        <p:spPr>
          <a:xfrm>
            <a:off x="661851" y="1157566"/>
            <a:ext cx="10868297" cy="3847207"/>
          </a:xfrm>
          <a:prstGeom prst="rect">
            <a:avLst/>
          </a:prstGeom>
          <a:noFill/>
        </p:spPr>
        <p:txBody>
          <a:bodyPr wrap="square" rtlCol="0">
            <a:spAutoFit/>
          </a:bodyPr>
          <a:lstStyle/>
          <a:p>
            <a:endParaRPr lang="en-US" sz="2000" dirty="0"/>
          </a:p>
          <a:p>
            <a:r>
              <a:rPr lang="en-US" sz="2800" b="1" dirty="0"/>
              <a:t>For general program questions and/or the application process: </a:t>
            </a:r>
          </a:p>
          <a:p>
            <a:endParaRPr lang="en-US" sz="2000" dirty="0"/>
          </a:p>
          <a:p>
            <a:pPr marL="342900" indent="-342900">
              <a:buFont typeface="Wingdings" panose="05000000000000000000" pitchFamily="2" charset="2"/>
              <a:buChar char="Ø"/>
            </a:pPr>
            <a:r>
              <a:rPr lang="en-US" sz="2400" dirty="0"/>
              <a:t>Maria Johnson, BA, RDMS (AB) (OB), RVT – maria.johnson@dallascollege.edu</a:t>
            </a:r>
          </a:p>
          <a:p>
            <a:endParaRPr lang="en-US" sz="2400" dirty="0"/>
          </a:p>
          <a:p>
            <a:pPr marL="342900" indent="-342900">
              <a:buFont typeface="Wingdings" panose="05000000000000000000" pitchFamily="2" charset="2"/>
              <a:buChar char="Ø"/>
            </a:pPr>
            <a:r>
              <a:rPr lang="en-US" sz="2400" dirty="0"/>
              <a:t>Heather Hobbs, RT, , RDMS (AB) (OB), RVT – heather.hobbs@dallascollege.edu	</a:t>
            </a:r>
          </a:p>
          <a:p>
            <a:endParaRPr lang="en-US" sz="2800" dirty="0"/>
          </a:p>
          <a:p>
            <a:r>
              <a:rPr lang="en-US" sz="2800" dirty="0"/>
              <a:t>Volunteer in the scanning lab</a:t>
            </a:r>
          </a:p>
          <a:p>
            <a:pPr lvl="1"/>
            <a:r>
              <a:rPr lang="en-US" sz="2800" dirty="0"/>
              <a:t>Email: </a:t>
            </a:r>
            <a:r>
              <a:rPr lang="en-US" sz="2800" u="sng" dirty="0">
                <a:hlinkClick r:id="rId5"/>
              </a:rPr>
              <a:t>eccsono@gmail.com</a:t>
            </a:r>
            <a:endParaRPr lang="en-US" sz="2800" dirty="0"/>
          </a:p>
          <a:p>
            <a:endParaRPr lang="en-US" sz="2000" dirty="0"/>
          </a:p>
        </p:txBody>
      </p:sp>
      <p:pic>
        <p:nvPicPr>
          <p:cNvPr id="4" name="Picture 3" descr="sonography students scanning in the lab">
            <a:extLst>
              <a:ext uri="{FF2B5EF4-FFF2-40B4-BE49-F238E27FC236}">
                <a16:creationId xmlns:a16="http://schemas.microsoft.com/office/drawing/2014/main" id="{2E70F0DC-07F4-C0F7-2C0B-B7837C4D0C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4000"/>
                    </a14:imgEffect>
                  </a14:imgLayer>
                </a14:imgProps>
              </a:ext>
            </a:extLst>
          </a:blip>
          <a:stretch>
            <a:fillRect/>
          </a:stretch>
        </p:blipFill>
        <p:spPr>
          <a:xfrm>
            <a:off x="5756031" y="3777087"/>
            <a:ext cx="4262771" cy="2841847"/>
          </a:xfrm>
          <a:prstGeom prst="rect">
            <a:avLst/>
          </a:prstGeom>
          <a:ln>
            <a:solidFill>
              <a:schemeClr val="bg1">
                <a:lumMod val="50000"/>
              </a:schemeClr>
            </a:solidFill>
          </a:ln>
        </p:spPr>
      </p:pic>
      <p:pic>
        <p:nvPicPr>
          <p:cNvPr id="6" name="Audio 5">
            <a:hlinkClick r:id="" action="ppaction://media"/>
            <a:extLst>
              <a:ext uri="{FF2B5EF4-FFF2-40B4-BE49-F238E27FC236}">
                <a16:creationId xmlns:a16="http://schemas.microsoft.com/office/drawing/2014/main" id="{1E5ACF5C-0D3E-4C4C-A3E7-40A3ACDA79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226878"/>
      </p:ext>
    </p:extLst>
  </p:cSld>
  <p:clrMapOvr>
    <a:masterClrMapping/>
  </p:clrMapOvr>
  <mc:AlternateContent xmlns:mc="http://schemas.openxmlformats.org/markup-compatibility/2006" xmlns:p14="http://schemas.microsoft.com/office/powerpoint/2010/main">
    <mc:Choice Requires="p14">
      <p:transition spd="slow" p14:dur="1500" advTm="45552">
        <p:split orient="vert"/>
      </p:transition>
    </mc:Choice>
    <mc:Fallback xmlns="">
      <p:transition spd="slow" advTm="4555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Acceptance</a:t>
            </a:r>
          </a:p>
        </p:txBody>
      </p:sp>
      <p:sp>
        <p:nvSpPr>
          <p:cNvPr id="6" name="Rectangle 3"/>
          <p:cNvSpPr txBox="1">
            <a:spLocks noRot="1" noChangeArrowheads="1"/>
          </p:cNvSpPr>
          <p:nvPr/>
        </p:nvSpPr>
        <p:spPr>
          <a:xfrm>
            <a:off x="643467" y="1365662"/>
            <a:ext cx="10697468" cy="5170604"/>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400" b="1" dirty="0"/>
              <a:t>Physical Examination - </a:t>
            </a:r>
            <a:r>
              <a:rPr lang="en-US" sz="2400" dirty="0"/>
              <a:t>to be submitted </a:t>
            </a:r>
            <a:r>
              <a:rPr lang="en-US" sz="2400" u="sng" dirty="0"/>
              <a:t>after</a:t>
            </a:r>
            <a:r>
              <a:rPr lang="en-US" sz="2400" dirty="0"/>
              <a:t> acceptance to the program</a:t>
            </a:r>
          </a:p>
          <a:p>
            <a:pPr indent="-228600"/>
            <a:r>
              <a:rPr lang="en-US" sz="2400" b="1" dirty="0"/>
              <a:t>Immunizations - </a:t>
            </a:r>
            <a:r>
              <a:rPr lang="en-US" sz="2400" dirty="0"/>
              <a:t>to be submitted </a:t>
            </a:r>
            <a:r>
              <a:rPr lang="en-US" sz="2400" u="sng" dirty="0"/>
              <a:t>after</a:t>
            </a:r>
            <a:r>
              <a:rPr lang="en-US" sz="2400" dirty="0"/>
              <a:t> acceptance to the program</a:t>
            </a:r>
            <a:endParaRPr lang="en-US" sz="2400" b="1" dirty="0"/>
          </a:p>
          <a:p>
            <a:pPr lvl="1" indent="-228600"/>
            <a:r>
              <a:rPr lang="en-US" sz="2400" dirty="0"/>
              <a:t>Tuberculin skin test within the last six months (if positive, a chest x-ray is required)</a:t>
            </a:r>
          </a:p>
          <a:p>
            <a:pPr lvl="1" indent="-228600"/>
            <a:r>
              <a:rPr lang="en-US" sz="2400" dirty="0"/>
              <a:t>Tetanus/Diphtheria/Acellular Pertussis current within 10 years</a:t>
            </a:r>
          </a:p>
          <a:p>
            <a:pPr lvl="1" indent="-228600"/>
            <a:r>
              <a:rPr lang="en-US" sz="2400" dirty="0"/>
              <a:t>Measles/Mumps/Rubella (“MMR”) </a:t>
            </a:r>
            <a:r>
              <a:rPr lang="en-US" sz="2400" i="1" u="sng" dirty="0"/>
              <a:t>two doses of measles immunization</a:t>
            </a:r>
            <a:r>
              <a:rPr lang="en-US" sz="2400" dirty="0"/>
              <a:t> is required either separately or in combination with MMR</a:t>
            </a:r>
          </a:p>
          <a:p>
            <a:pPr lvl="1" indent="-228600"/>
            <a:r>
              <a:rPr lang="en-US" sz="2400" dirty="0"/>
              <a:t>Varicella (blood titer or proof of vaccine is required)</a:t>
            </a:r>
          </a:p>
          <a:p>
            <a:pPr lvl="1" indent="-228600"/>
            <a:r>
              <a:rPr lang="en-US" sz="2400" dirty="0"/>
              <a:t>Meningitis Vaccine (Under 22 years of age – see Dallas College website for specific instructions)</a:t>
            </a:r>
          </a:p>
          <a:p>
            <a:pPr lvl="1" indent="-228600"/>
            <a:r>
              <a:rPr lang="en-US" sz="2400" dirty="0"/>
              <a:t>Seasonal Flu Vaccine</a:t>
            </a:r>
          </a:p>
          <a:p>
            <a:pPr lvl="1" indent="-228600"/>
            <a:r>
              <a:rPr lang="en-US" sz="2400" dirty="0"/>
              <a:t>Hepatitis B Series (three injections) – documentation is required as part of the application process. </a:t>
            </a:r>
            <a:br>
              <a:rPr lang="en-US" sz="2000" dirty="0"/>
            </a:br>
            <a:endParaRPr lang="en-US" sz="2000" dirty="0"/>
          </a:p>
        </p:txBody>
      </p:sp>
      <p:pic>
        <p:nvPicPr>
          <p:cNvPr id="3" name="Audio 2">
            <a:hlinkClick r:id="" action="ppaction://media"/>
            <a:extLst>
              <a:ext uri="{FF2B5EF4-FFF2-40B4-BE49-F238E27FC236}">
                <a16:creationId xmlns:a16="http://schemas.microsoft.com/office/drawing/2014/main" id="{8E972D38-6E4C-4971-B614-EB235C1BD17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950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821">
        <p159:morph option="byObject"/>
      </p:transition>
    </mc:Choice>
    <mc:Fallback xmlns="">
      <p:transition spd="slow" advTm="41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t>
            </a:r>
            <a:r>
              <a:rPr lang="en-US" sz="3600" b="1" dirty="0">
                <a:effectLst>
                  <a:outerShdw blurRad="38100" dist="38100" dir="2700000" algn="tl">
                    <a:srgbClr val="000000">
                      <a:alpha val="43137"/>
                    </a:srgbClr>
                  </a:outerShdw>
                </a:effectLst>
              </a:rPr>
              <a:t>A</a:t>
            </a:r>
            <a:r>
              <a:rPr lang="en-US" sz="3600" b="1" kern="1200" dirty="0">
                <a:solidFill>
                  <a:schemeClr val="tx1"/>
                </a:solidFill>
                <a:effectLst>
                  <a:outerShdw blurRad="38100" dist="38100" dir="2700000" algn="tl">
                    <a:srgbClr val="000000">
                      <a:alpha val="43137"/>
                    </a:srgbClr>
                  </a:outerShdw>
                </a:effectLst>
                <a:latin typeface="+mj-lt"/>
                <a:ea typeface="+mj-ea"/>
                <a:cs typeface="+mj-cs"/>
              </a:rPr>
              <a:t>cceptance </a:t>
            </a:r>
          </a:p>
        </p:txBody>
      </p:sp>
      <p:sp>
        <p:nvSpPr>
          <p:cNvPr id="5" name="Rectangle 3"/>
          <p:cNvSpPr txBox="1">
            <a:spLocks noRot="1" noChangeArrowheads="1"/>
          </p:cNvSpPr>
          <p:nvPr/>
        </p:nvSpPr>
        <p:spPr>
          <a:xfrm>
            <a:off x="643467" y="1457471"/>
            <a:ext cx="10646094" cy="43939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800" b="1" dirty="0"/>
              <a:t>Drug Screen </a:t>
            </a:r>
            <a:r>
              <a:rPr lang="en-US" sz="2800" dirty="0"/>
              <a:t>– to be completed </a:t>
            </a:r>
            <a:r>
              <a:rPr lang="en-US" sz="2800" b="1" u="sng" dirty="0"/>
              <a:t>after</a:t>
            </a:r>
            <a:r>
              <a:rPr lang="en-US" sz="2800" dirty="0"/>
              <a:t> acceptance</a:t>
            </a:r>
          </a:p>
          <a:p>
            <a:pPr indent="-228600"/>
            <a:r>
              <a:rPr lang="en-US" sz="2800" b="1" dirty="0"/>
              <a:t>Criminal Background Check </a:t>
            </a:r>
            <a:r>
              <a:rPr lang="en-US" sz="2800" dirty="0"/>
              <a:t>- to be completed </a:t>
            </a:r>
            <a:r>
              <a:rPr lang="en-US" sz="2800" b="1" u="sng" dirty="0"/>
              <a:t>after</a:t>
            </a:r>
            <a:r>
              <a:rPr lang="en-US" sz="2800" dirty="0"/>
              <a:t> acceptance</a:t>
            </a:r>
          </a:p>
          <a:p>
            <a:pPr indent="-228600"/>
            <a:r>
              <a:rPr lang="en-US" sz="2800" b="1" dirty="0"/>
              <a:t>CPR – </a:t>
            </a:r>
            <a:r>
              <a:rPr lang="en-US" sz="2800" dirty="0"/>
              <a:t>must be completed prior to </a:t>
            </a:r>
            <a:r>
              <a:rPr lang="en-US" sz="2800" u="sng" dirty="0"/>
              <a:t>clinical</a:t>
            </a:r>
            <a:r>
              <a:rPr lang="en-US" sz="2800" dirty="0"/>
              <a:t> rotation. See information packet for which CPR course must be completed.</a:t>
            </a:r>
            <a:endParaRPr lang="en-US" sz="2800" b="1" dirty="0"/>
          </a:p>
          <a:p>
            <a:pPr indent="-228600"/>
            <a:r>
              <a:rPr lang="en-US" sz="2800" b="1" dirty="0"/>
              <a:t>Medical Insurance </a:t>
            </a:r>
            <a:r>
              <a:rPr lang="en-US" sz="2800" dirty="0"/>
              <a:t>– must carry personal health insurance prior to going to the hospital for </a:t>
            </a:r>
            <a:r>
              <a:rPr lang="en-US" sz="2800" u="sng" dirty="0"/>
              <a:t>clinical</a:t>
            </a:r>
            <a:r>
              <a:rPr lang="en-US" sz="2800" dirty="0"/>
              <a:t> rotations.</a:t>
            </a:r>
          </a:p>
          <a:p>
            <a:pPr marL="0" indent="0">
              <a:buNone/>
            </a:pPr>
            <a:endParaRPr lang="en-US" sz="2800" dirty="0"/>
          </a:p>
          <a:p>
            <a:pPr indent="-228600"/>
            <a:r>
              <a:rPr lang="en-US" sz="2800" b="1" dirty="0"/>
              <a:t>Please note: </a:t>
            </a:r>
            <a:r>
              <a:rPr lang="en-US" sz="2800" dirty="0">
                <a:effectLst/>
                <a:ea typeface="Times New Roman" panose="02020603050405020304" pitchFamily="18" charset="0"/>
              </a:rPr>
              <a:t>Proof of Hepatitis B Immunization and Titer is required to be uploaded as </a:t>
            </a:r>
            <a:r>
              <a:rPr lang="en-US" sz="2800" u="sng" dirty="0">
                <a:effectLst/>
                <a:ea typeface="Times New Roman" panose="02020603050405020304" pitchFamily="18" charset="0"/>
              </a:rPr>
              <a:t>part </a:t>
            </a:r>
            <a:r>
              <a:rPr lang="en-US" sz="2800" u="sng" dirty="0">
                <a:ea typeface="Times New Roman" panose="02020603050405020304" pitchFamily="18" charset="0"/>
              </a:rPr>
              <a:t>of</a:t>
            </a:r>
            <a:r>
              <a:rPr lang="en-US" sz="2800" u="sng" dirty="0">
                <a:effectLst/>
                <a:ea typeface="Times New Roman" panose="02020603050405020304" pitchFamily="18" charset="0"/>
              </a:rPr>
              <a:t> the application pr</a:t>
            </a:r>
            <a:r>
              <a:rPr lang="en-US" sz="2800" u="sng" dirty="0">
                <a:ea typeface="Times New Roman" panose="02020603050405020304" pitchFamily="18" charset="0"/>
              </a:rPr>
              <a:t>ocess</a:t>
            </a:r>
            <a:r>
              <a:rPr lang="en-US" sz="2800" dirty="0">
                <a:ea typeface="Times New Roman" panose="02020603050405020304" pitchFamily="18" charset="0"/>
              </a:rPr>
              <a:t> (pre-acceptance).</a:t>
            </a:r>
            <a:endParaRPr lang="en-US" sz="2800" dirty="0"/>
          </a:p>
        </p:txBody>
      </p:sp>
      <p:cxnSp>
        <p:nvCxnSpPr>
          <p:cNvPr id="3" name="Straight Connector 2">
            <a:extLst>
              <a:ext uri="{FF2B5EF4-FFF2-40B4-BE49-F238E27FC236}">
                <a16:creationId xmlns:a16="http://schemas.microsoft.com/office/drawing/2014/main" id="{713115BA-A8FD-87AC-C26B-973980E5CB66}"/>
              </a:ext>
              <a:ext uri="{C183D7F6-B498-43B3-948B-1728B52AA6E4}">
                <adec:decorative xmlns:adec="http://schemas.microsoft.com/office/drawing/2017/decorative" val="1"/>
              </a:ext>
            </a:extLst>
          </p:cNvPr>
          <p:cNvCxnSpPr>
            <a:cxnSpLocks/>
          </p:cNvCxnSpPr>
          <p:nvPr/>
        </p:nvCxnSpPr>
        <p:spPr>
          <a:xfrm>
            <a:off x="1066800" y="4583723"/>
            <a:ext cx="9108831"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8" name="Picture 7" descr="Refurbished systems icon">
            <a:extLst>
              <a:ext uri="{FF2B5EF4-FFF2-40B4-BE49-F238E27FC236}">
                <a16:creationId xmlns:a16="http://schemas.microsoft.com/office/drawing/2014/main" id="{36F10F61-71A0-6394-9123-716F91F3C4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7033" y="5600700"/>
            <a:ext cx="1143000" cy="1143000"/>
          </a:xfrm>
          <a:prstGeom prst="rect">
            <a:avLst/>
          </a:prstGeom>
          <a:noFill/>
          <a:ln>
            <a:noFill/>
          </a:ln>
        </p:spPr>
      </p:pic>
      <p:pic>
        <p:nvPicPr>
          <p:cNvPr id="4" name="Audio 3">
            <a:hlinkClick r:id="" action="ppaction://media"/>
            <a:extLst>
              <a:ext uri="{FF2B5EF4-FFF2-40B4-BE49-F238E27FC236}">
                <a16:creationId xmlns:a16="http://schemas.microsoft.com/office/drawing/2014/main" id="{B4C33D09-6C63-4278-9907-651A024EC3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9928548"/>
      </p:ext>
    </p:extLst>
  </p:cSld>
  <p:clrMapOvr>
    <a:masterClrMapping/>
  </p:clrMapOvr>
  <mc:AlternateContent xmlns:mc="http://schemas.openxmlformats.org/markup-compatibility/2006" xmlns:p14="http://schemas.microsoft.com/office/powerpoint/2010/main">
    <mc:Choice Requires="p14">
      <p:transition spd="med" p14:dur="700" advTm="22977">
        <p:fade/>
      </p:transition>
    </mc:Choice>
    <mc:Fallback xmlns="">
      <p:transition spd="med" advTm="22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2F72-027B-4401-9821-FF1605A55378}"/>
              </a:ext>
            </a:extLst>
          </p:cNvPr>
          <p:cNvSpPr>
            <a:spLocks noGrp="1"/>
          </p:cNvSpPr>
          <p:nvPr>
            <p:ph type="title"/>
          </p:nvPr>
        </p:nvSpPr>
        <p:spPr>
          <a:xfrm>
            <a:off x="593766" y="365126"/>
            <a:ext cx="10760034" cy="632402"/>
          </a:xfrm>
        </p:spPr>
        <p:txBody>
          <a:bodyPr>
            <a:normAutofit fontScale="90000"/>
          </a:bodyPr>
          <a:lstStyle/>
          <a:p>
            <a:r>
              <a:rPr lang="en-US" dirty="0"/>
              <a:t>Frequently asked questions</a:t>
            </a:r>
          </a:p>
        </p:txBody>
      </p:sp>
      <p:sp>
        <p:nvSpPr>
          <p:cNvPr id="3" name="Content Placeholder 2">
            <a:extLst>
              <a:ext uri="{FF2B5EF4-FFF2-40B4-BE49-F238E27FC236}">
                <a16:creationId xmlns:a16="http://schemas.microsoft.com/office/drawing/2014/main" id="{D63646AA-D610-4163-8F36-2CC70E05D4C3}"/>
              </a:ext>
            </a:extLst>
          </p:cNvPr>
          <p:cNvSpPr>
            <a:spLocks noGrp="1"/>
          </p:cNvSpPr>
          <p:nvPr>
            <p:ph idx="1"/>
          </p:nvPr>
        </p:nvSpPr>
        <p:spPr>
          <a:xfrm>
            <a:off x="166255" y="1211284"/>
            <a:ext cx="8778975" cy="5438898"/>
          </a:xfrm>
        </p:spPr>
        <p:txBody>
          <a:bodyPr>
            <a:normAutofit fontScale="92500" lnSpcReduction="20000"/>
          </a:bodyPr>
          <a:lstStyle/>
          <a:p>
            <a:r>
              <a:rPr lang="en-US" dirty="0"/>
              <a:t>How far will I have to drive? </a:t>
            </a:r>
          </a:p>
          <a:p>
            <a:pPr lvl="1"/>
            <a:r>
              <a:rPr lang="en-US" dirty="0"/>
              <a:t>Where you live contributes to the commute. Students who live in the DFW metroplex can expect to occasionally drive up to 90 minutes each way to clinical sites. Some sites do have access to public transportation (DART).</a:t>
            </a:r>
          </a:p>
          <a:p>
            <a:r>
              <a:rPr lang="en-US" dirty="0"/>
              <a:t>Can I plan on working while in the program?</a:t>
            </a:r>
          </a:p>
          <a:p>
            <a:pPr lvl="1"/>
            <a:r>
              <a:rPr lang="en-US" dirty="0"/>
              <a:t>Some students can work a few hours, however those that do, report that it impacts their grades and success in the program. </a:t>
            </a:r>
          </a:p>
          <a:p>
            <a:r>
              <a:rPr lang="en-US" dirty="0"/>
              <a:t>How much time should I expect to spend on Homework?</a:t>
            </a:r>
          </a:p>
          <a:p>
            <a:pPr lvl="1"/>
            <a:r>
              <a:rPr lang="en-US" dirty="0"/>
              <a:t>Generally, the minimum is 3 hours per/day with extra time needed for projects. </a:t>
            </a:r>
          </a:p>
          <a:p>
            <a:pPr lvl="1"/>
            <a:r>
              <a:rPr lang="en-US" dirty="0"/>
              <a:t>It is highly recommended that students spend 2-4 hours per week in the scanning lab to practice techniques.</a:t>
            </a:r>
          </a:p>
          <a:p>
            <a:r>
              <a:rPr lang="en-US" dirty="0"/>
              <a:t>How long are the breaks between semesters?</a:t>
            </a:r>
          </a:p>
          <a:p>
            <a:pPr lvl="1"/>
            <a:r>
              <a:rPr lang="en-US" dirty="0"/>
              <a:t>The winter break is the longest beginning mid December until mid January. The breaks between the other semester are about a week to 10 days.</a:t>
            </a:r>
          </a:p>
          <a:p>
            <a:endParaRPr lang="en-US" dirty="0"/>
          </a:p>
        </p:txBody>
      </p:sp>
      <p:pic>
        <p:nvPicPr>
          <p:cNvPr id="1026" name="Picture 2" descr="https://lh3.googleusercontent.com/ap_kvIR2ZkPJ-ga-3tPLf4lX6yPoIILkjNhXyXFy_phbevl3cNZAOdHr_jRLhQmuRPPFqiYmVdAFMT35y3CH92xqpHkey8HGwOpk6RPNNF3nImvdd3BPQe_Ol3BTu3RFEiUdDe_DkwmMrBf3rB3SLVVnwxaD8J1_KgHzmQAg47q0_rzr4jKjTnn4-Gv-dIyI2E3sxjSyRzuoFnuronjQ14SO-y5plf_TyEHM9MOEd2j2aVpC0McDj88Yue8jtb73XbPcJECrRAXnHLj7HvrLjA4Qg6DFGwPq1zgD9f-v54OwOONbF_3UPL81ooi_lWwWfuMI4d5f1DVMpldKW3kIG0MGGor5c2gWS1S5ZHZQ64p75OImSHRU1cK1O-AVbHnYaFK1z9Zr9IpJzBht_n-EessNK8lormiD1buHtkgQd5rYOB0x3yhwy6WNnGzpWg-so5vbtZi6AbPonrQPycdwIwFgGVgm1-Pl0zBR0PHMRjDMilVKMCCUOd1MRb3-hIoBXlzmeLIa5wqMpFbYJs_GES5W8bHTCM2IPUCZejBW_lGe6of3Q_Y7v-VxN8ZdO8Oj29hICAuU-q9jKNM6jjOwRQki1ASU_pawD0YsDnDChT-ZU6Hkp_Bv6mqHmduFyXzeN-81fPsMvRZPQGZ4vetUheJMt82TcNgskiOByhVlBuL00ggk0cByOmV-7BDfrlcbmqcKXqrVkTBwmg_x1vTBTJPbn9P7YRLz4o_gzDSy2wuGdkGKaQZ4vRmQVQc=w1155-h866-no?authuser=0">
            <a:extLst>
              <a:ext uri="{FF2B5EF4-FFF2-40B4-BE49-F238E27FC236}">
                <a16:creationId xmlns:a16="http://schemas.microsoft.com/office/drawing/2014/main" id="{B12ABE5B-D9DC-4444-B7D0-0FFAA53C3F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797"/>
                    </a14:imgEffect>
                    <a14:imgEffect>
                      <a14:brightnessContrast bright="25000"/>
                    </a14:imgEffect>
                  </a14:imgLayer>
                </a14:imgProps>
              </a:ext>
              <a:ext uri="{28A0092B-C50C-407E-A947-70E740481C1C}">
                <a14:useLocalDpi xmlns:a14="http://schemas.microsoft.com/office/drawing/2010/main" val="0"/>
              </a:ext>
            </a:extLst>
          </a:blip>
          <a:srcRect l="17439" t="7331" r="10482"/>
          <a:stretch/>
        </p:blipFill>
        <p:spPr bwMode="auto">
          <a:xfrm>
            <a:off x="8945230" y="681036"/>
            <a:ext cx="3211143" cy="309531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EF2BFAC-9D1F-4771-8EAD-21B182B218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3471516"/>
      </p:ext>
    </p:extLst>
  </p:cSld>
  <p:clrMapOvr>
    <a:masterClrMapping/>
  </p:clrMapOvr>
  <p:transition spd="slow" advTm="628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E0ED-B948-4DCC-AC75-5AC7E4047020}"/>
              </a:ext>
            </a:extLst>
          </p:cNvPr>
          <p:cNvSpPr>
            <a:spLocks noGrp="1"/>
          </p:cNvSpPr>
          <p:nvPr>
            <p:ph type="title"/>
          </p:nvPr>
        </p:nvSpPr>
        <p:spPr/>
        <p:txBody>
          <a:bodyPr/>
          <a:lstStyle/>
          <a:p>
            <a:pPr algn="ctr"/>
            <a:r>
              <a:rPr lang="en-US" b="1" dirty="0"/>
              <a:t>Viewing instructions</a:t>
            </a:r>
          </a:p>
        </p:txBody>
      </p:sp>
      <p:sp>
        <p:nvSpPr>
          <p:cNvPr id="3" name="Content Placeholder 2">
            <a:extLst>
              <a:ext uri="{FF2B5EF4-FFF2-40B4-BE49-F238E27FC236}">
                <a16:creationId xmlns:a16="http://schemas.microsoft.com/office/drawing/2014/main" id="{21AB2BAE-D96D-43C9-AB31-685AF1E43AEE}"/>
              </a:ext>
            </a:extLst>
          </p:cNvPr>
          <p:cNvSpPr>
            <a:spLocks noGrp="1"/>
          </p:cNvSpPr>
          <p:nvPr>
            <p:ph idx="1"/>
          </p:nvPr>
        </p:nvSpPr>
        <p:spPr>
          <a:xfrm>
            <a:off x="997526" y="1825625"/>
            <a:ext cx="10616542" cy="4667250"/>
          </a:xfrm>
        </p:spPr>
        <p:txBody>
          <a:bodyPr>
            <a:normAutofit/>
          </a:bodyPr>
          <a:lstStyle/>
          <a:p>
            <a:r>
              <a:rPr lang="en-US" sz="3200" dirty="0"/>
              <a:t>Step 1: Students are required to view all the information on the college website. </a:t>
            </a:r>
            <a:r>
              <a:rPr lang="en-US" sz="3200" dirty="0">
                <a:hlinkClick r:id="rId5"/>
              </a:rPr>
              <a:t>Dallas College Sonography Program</a:t>
            </a:r>
            <a:endParaRPr lang="en-US" sz="3200" dirty="0"/>
          </a:p>
          <a:p>
            <a:r>
              <a:rPr lang="en-US" sz="3200" dirty="0"/>
              <a:t>Step 2: Download, read and save the Diagnostic Sonography information packet now, before you continue. </a:t>
            </a:r>
            <a:r>
              <a:rPr lang="en-US" sz="3200" dirty="0">
                <a:hlinkClick r:id="rId6"/>
              </a:rPr>
              <a:t>Health programs information packets</a:t>
            </a:r>
            <a:endParaRPr lang="en-US" sz="3200" dirty="0"/>
          </a:p>
          <a:p>
            <a:r>
              <a:rPr lang="en-US" sz="3200" dirty="0"/>
              <a:t>Step 3: View the Information Session (as often as you like).</a:t>
            </a:r>
            <a:r>
              <a:rPr lang="en-US" sz="3200" dirty="0">
                <a:solidFill>
                  <a:srgbClr val="000000"/>
                </a:solidFill>
              </a:rPr>
              <a:t> You are free to pause if you need to, but you </a:t>
            </a:r>
            <a:r>
              <a:rPr lang="en-US" sz="3200" b="1" i="1" dirty="0">
                <a:solidFill>
                  <a:srgbClr val="000000"/>
                </a:solidFill>
              </a:rPr>
              <a:t>must watch the video in its entirety </a:t>
            </a:r>
            <a:r>
              <a:rPr lang="en-US" sz="3200" dirty="0">
                <a:solidFill>
                  <a:srgbClr val="000000"/>
                </a:solidFill>
              </a:rPr>
              <a:t>in order to be added to the DMS Applicant Organization in eCampus.</a:t>
            </a:r>
          </a:p>
          <a:p>
            <a:endParaRPr lang="en-US" sz="3200" dirty="0"/>
          </a:p>
        </p:txBody>
      </p:sp>
      <p:pic>
        <p:nvPicPr>
          <p:cNvPr id="5" name="Graphic 4" descr="Video camera outline">
            <a:extLst>
              <a:ext uri="{FF2B5EF4-FFF2-40B4-BE49-F238E27FC236}">
                <a16:creationId xmlns:a16="http://schemas.microsoft.com/office/drawing/2014/main" id="{40CF388F-4089-EABB-D302-76773EA340C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2523" y="570706"/>
            <a:ext cx="914400" cy="914400"/>
          </a:xfrm>
          <a:prstGeom prst="rect">
            <a:avLst/>
          </a:prstGeom>
        </p:spPr>
      </p:pic>
      <p:pic>
        <p:nvPicPr>
          <p:cNvPr id="6" name="Audio 5">
            <a:hlinkClick r:id="" action="ppaction://media"/>
            <a:extLst>
              <a:ext uri="{FF2B5EF4-FFF2-40B4-BE49-F238E27FC236}">
                <a16:creationId xmlns:a16="http://schemas.microsoft.com/office/drawing/2014/main" id="{95C845A2-4C3B-4768-974D-F8E4A3EF30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956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506">
        <p159:morph option="byObject"/>
      </p:transition>
    </mc:Choice>
    <mc:Fallback xmlns="">
      <p:transition spd="slow" advTm="21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58DF-0F50-4FF6-84EA-23C7C7190E2E}"/>
              </a:ext>
            </a:extLst>
          </p:cNvPr>
          <p:cNvSpPr>
            <a:spLocks noGrp="1"/>
          </p:cNvSpPr>
          <p:nvPr>
            <p:ph type="title"/>
          </p:nvPr>
        </p:nvSpPr>
        <p:spPr/>
        <p:txBody>
          <a:bodyPr/>
          <a:lstStyle/>
          <a:p>
            <a:r>
              <a:rPr lang="en-US" dirty="0"/>
              <a:t> More Frequently Asked Questions</a:t>
            </a:r>
          </a:p>
        </p:txBody>
      </p:sp>
      <p:sp>
        <p:nvSpPr>
          <p:cNvPr id="3" name="Content Placeholder 2">
            <a:extLst>
              <a:ext uri="{FF2B5EF4-FFF2-40B4-BE49-F238E27FC236}">
                <a16:creationId xmlns:a16="http://schemas.microsoft.com/office/drawing/2014/main" id="{C2A833CC-CA77-4D84-8DFD-133F8462684A}"/>
              </a:ext>
            </a:extLst>
          </p:cNvPr>
          <p:cNvSpPr>
            <a:spLocks noGrp="1"/>
          </p:cNvSpPr>
          <p:nvPr>
            <p:ph idx="1"/>
          </p:nvPr>
        </p:nvSpPr>
        <p:spPr>
          <a:xfrm>
            <a:off x="629392" y="1500554"/>
            <a:ext cx="10984676" cy="4676409"/>
          </a:xfrm>
        </p:spPr>
        <p:txBody>
          <a:bodyPr>
            <a:normAutofit fontScale="92500" lnSpcReduction="20000"/>
          </a:bodyPr>
          <a:lstStyle/>
          <a:p>
            <a:pPr>
              <a:buFont typeface="Wingdings" panose="05000000000000000000" pitchFamily="2" charset="2"/>
              <a:buChar char="§"/>
            </a:pPr>
            <a:r>
              <a:rPr lang="en-US" dirty="0"/>
              <a:t>Is the program available part-time? </a:t>
            </a:r>
          </a:p>
          <a:p>
            <a:pPr lvl="1">
              <a:buFont typeface="Wingdings" panose="05000000000000000000" pitchFamily="2" charset="2"/>
              <a:buChar char="§"/>
            </a:pPr>
            <a:r>
              <a:rPr lang="en-US" dirty="0"/>
              <a:t>Sonography students attend a over 1500 hours of clinical. These hours are not available on a part-time basis.</a:t>
            </a:r>
          </a:p>
          <a:p>
            <a:pPr>
              <a:buFont typeface="Wingdings" panose="05000000000000000000" pitchFamily="2" charset="2"/>
              <a:buChar char="§"/>
            </a:pPr>
            <a:r>
              <a:rPr lang="en-US" dirty="0"/>
              <a:t>Is the program available online? </a:t>
            </a:r>
          </a:p>
          <a:p>
            <a:pPr lvl="1">
              <a:buFont typeface="Wingdings" panose="05000000000000000000" pitchFamily="2" charset="2"/>
              <a:buChar char="§"/>
            </a:pPr>
            <a:r>
              <a:rPr lang="en-US" dirty="0"/>
              <a:t>Although some prerequisite courses are available online, the program itself is in person. Some courses may hold classes virtually but all lab and clinical is in person. </a:t>
            </a:r>
          </a:p>
          <a:p>
            <a:pPr>
              <a:buFont typeface="Wingdings" panose="05000000000000000000" pitchFamily="2" charset="2"/>
              <a:buChar char="§"/>
            </a:pPr>
            <a:r>
              <a:rPr lang="en-US" dirty="0"/>
              <a:t>What is the difference between this associates degree program and a bachelors degree program? </a:t>
            </a:r>
          </a:p>
          <a:p>
            <a:pPr lvl="1">
              <a:buFont typeface="Wingdings" panose="05000000000000000000" pitchFamily="2" charset="2"/>
              <a:buChar char="§"/>
            </a:pPr>
            <a:r>
              <a:rPr lang="en-US" dirty="0"/>
              <a:t>This associates degree program prepares you to function in the specialties of Abdomen, OB/Gyn, and Vascular. A bachelors degree may add a specialty in Cardiac Sonography. An associates degree is accepted by most employers. </a:t>
            </a:r>
          </a:p>
          <a:p>
            <a:pPr>
              <a:buFont typeface="Wingdings" panose="05000000000000000000" pitchFamily="2" charset="2"/>
              <a:buChar char="§"/>
            </a:pPr>
            <a:r>
              <a:rPr lang="en-US" dirty="0"/>
              <a:t>What if I want to continue my education? Do the credits transfer?</a:t>
            </a:r>
          </a:p>
          <a:p>
            <a:pPr lvl="1">
              <a:buFont typeface="Wingdings" panose="05000000000000000000" pitchFamily="2" charset="2"/>
              <a:buChar char="§"/>
            </a:pPr>
            <a:r>
              <a:rPr lang="en-US" dirty="0"/>
              <a:t>All schools are individual is what they allow as transfer credits and it depends on the degree plan. Dallas College has at least 15 University partners that provide pathways for an easy transition. </a:t>
            </a:r>
            <a:r>
              <a:rPr lang="en-US" dirty="0">
                <a:hlinkClick r:id="rId5"/>
              </a:rPr>
              <a:t>Dallas College Transfer Services</a:t>
            </a:r>
            <a:endParaRPr lang="en-US" dirty="0"/>
          </a:p>
          <a:p>
            <a:pPr lvl="1">
              <a:buFont typeface="Wingdings" panose="05000000000000000000" pitchFamily="2" charset="2"/>
              <a:buChar char="§"/>
            </a:pPr>
            <a:endParaRPr lang="en-US" dirty="0"/>
          </a:p>
          <a:p>
            <a:pPr>
              <a:buFont typeface="Wingdings" panose="05000000000000000000" pitchFamily="2" charset="2"/>
              <a:buChar char="§"/>
            </a:pPr>
            <a:endParaRPr lang="en-US" dirty="0"/>
          </a:p>
          <a:p>
            <a:pPr marL="457200" lvl="1" indent="0">
              <a:buNone/>
            </a:pPr>
            <a:endParaRPr lang="en-US" dirty="0"/>
          </a:p>
          <a:p>
            <a:pPr marL="0" indent="0">
              <a:buNone/>
            </a:pPr>
            <a:endParaRPr lang="en-US" dirty="0"/>
          </a:p>
        </p:txBody>
      </p:sp>
      <p:pic>
        <p:nvPicPr>
          <p:cNvPr id="4" name="Picture 3" descr="Transducers icon">
            <a:extLst>
              <a:ext uri="{FF2B5EF4-FFF2-40B4-BE49-F238E27FC236}">
                <a16:creationId xmlns:a16="http://schemas.microsoft.com/office/drawing/2014/main" id="{D4D32FB7-443E-E8CC-89A4-C280B7E77A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82300" y="5605463"/>
            <a:ext cx="1143000" cy="1143000"/>
          </a:xfrm>
          <a:prstGeom prst="rect">
            <a:avLst/>
          </a:prstGeom>
          <a:noFill/>
          <a:ln>
            <a:noFill/>
          </a:ln>
        </p:spPr>
      </p:pic>
      <p:pic>
        <p:nvPicPr>
          <p:cNvPr id="6" name="Audio 5">
            <a:hlinkClick r:id="" action="ppaction://media"/>
            <a:extLst>
              <a:ext uri="{FF2B5EF4-FFF2-40B4-BE49-F238E27FC236}">
                <a16:creationId xmlns:a16="http://schemas.microsoft.com/office/drawing/2014/main" id="{A06F2CD1-E6B1-4E1C-AD1C-69CBAD0EC8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890000"/>
      </p:ext>
    </p:extLst>
  </p:cSld>
  <p:clrMapOvr>
    <a:masterClrMapping/>
  </p:clrMapOvr>
  <p:transition spd="slow" advTm="584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8" y="1188637"/>
            <a:ext cx="4103077" cy="4480726"/>
          </a:xfrm>
          <a:solidFill>
            <a:schemeClr val="bg2">
              <a:lumMod val="90000"/>
            </a:schemeClr>
          </a:solidFill>
        </p:spPr>
        <p:txBody>
          <a:bodyPr vert="horz" lIns="91440" tIns="45720" rIns="91440" bIns="45720" rtlCol="0" anchor="ctr">
            <a:normAutofit/>
          </a:bodyPr>
          <a:lstStyle/>
          <a:p>
            <a:pPr algn="r"/>
            <a:r>
              <a:rPr lang="en-US" sz="4600" b="1" kern="1200" dirty="0">
                <a:solidFill>
                  <a:schemeClr val="tx1"/>
                </a:solidFill>
                <a:latin typeface="+mj-lt"/>
                <a:ea typeface="+mj-ea"/>
                <a:cs typeface="+mj-cs"/>
              </a:rPr>
              <a:t>Information Session Verification</a:t>
            </a:r>
          </a:p>
        </p:txBody>
      </p:sp>
      <p:sp>
        <p:nvSpPr>
          <p:cNvPr id="3" name="Content Placeholder 2"/>
          <p:cNvSpPr txBox="1">
            <a:spLocks/>
          </p:cNvSpPr>
          <p:nvPr/>
        </p:nvSpPr>
        <p:spPr>
          <a:xfrm>
            <a:off x="4724578" y="884901"/>
            <a:ext cx="6705422" cy="5088197"/>
          </a:xfrm>
          <a:prstGeom prst="rect">
            <a:avLst/>
          </a:prstGeom>
        </p:spPr>
        <p:txBody>
          <a:bodyPr vert="horz" lIns="91440" tIns="45720" rIns="91440" bIns="45720" rtlCol="0" anchor="ctr">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dirty="0"/>
              <a:t>To verify you have completed this Information Session and to request access to the </a:t>
            </a:r>
            <a:r>
              <a:rPr lang="en-US" sz="2000" b="1" i="1" dirty="0"/>
              <a:t>Secure Link</a:t>
            </a:r>
            <a:r>
              <a:rPr lang="en-US" sz="2000" dirty="0"/>
              <a:t> to upload all application documents, please email </a:t>
            </a:r>
            <a:r>
              <a:rPr lang="en-US" sz="2000" dirty="0">
                <a:hlinkClick r:id="rId5"/>
              </a:rPr>
              <a:t>AlliedHealthAdmissions@dcccd.edu</a:t>
            </a:r>
            <a:r>
              <a:rPr lang="en-US" sz="2000" dirty="0"/>
              <a:t> and cc: </a:t>
            </a:r>
            <a:r>
              <a:rPr lang="en-US" sz="2000" dirty="0">
                <a:hlinkClick r:id="rId6"/>
              </a:rPr>
              <a:t>ECC-Sonography@DallasCollege.edu</a:t>
            </a:r>
            <a:r>
              <a:rPr lang="en-US" sz="2000" dirty="0"/>
              <a:t>.  </a:t>
            </a:r>
            <a:endParaRPr lang="en-US" dirty="0"/>
          </a:p>
          <a:p>
            <a:pPr marL="0" indent="0">
              <a:buNone/>
            </a:pPr>
            <a:r>
              <a:rPr lang="en-US" sz="2000" dirty="0"/>
              <a:t>Be sure to include “DMS Program Application” in the subject line.</a:t>
            </a:r>
            <a:br>
              <a:rPr lang="en-US" sz="2000" dirty="0"/>
            </a:br>
            <a:endParaRPr lang="en-US" sz="2000" dirty="0"/>
          </a:p>
          <a:p>
            <a:pPr marL="0" indent="0">
              <a:buNone/>
            </a:pPr>
            <a:r>
              <a:rPr lang="en-US" sz="2000" dirty="0"/>
              <a:t>Include the following information in the email:</a:t>
            </a:r>
            <a:endParaRPr lang="en-US" sz="2000" dirty="0">
              <a:cs typeface="Calibri"/>
            </a:endParaRPr>
          </a:p>
          <a:p>
            <a:pPr marL="210185" indent="-210185"/>
            <a:r>
              <a:rPr lang="en-US" sz="2000" b="1" dirty="0"/>
              <a:t>Full Name (as listed with Dallas College)</a:t>
            </a:r>
            <a:endParaRPr lang="en-US" sz="2000" b="1" dirty="0">
              <a:cs typeface="Calibri" panose="020F0502020204030204"/>
            </a:endParaRPr>
          </a:p>
          <a:p>
            <a:pPr marL="210185" indent="-210185"/>
            <a:r>
              <a:rPr lang="en-US" sz="2000" b="1" dirty="0"/>
              <a:t>Dallas College student ID number</a:t>
            </a:r>
            <a:endParaRPr lang="en-US" sz="2000" b="1" dirty="0">
              <a:cs typeface="Calibri" panose="020F0502020204030204"/>
            </a:endParaRPr>
          </a:p>
          <a:p>
            <a:pPr marL="210185" indent="-210185"/>
            <a:r>
              <a:rPr lang="en-US" sz="2000" b="1" dirty="0"/>
              <a:t>Year in which you intend to apply (for example Fall 2022, Fall 2023, etc.)</a:t>
            </a:r>
            <a:endParaRPr lang="en-US" sz="2000" b="1" dirty="0">
              <a:cs typeface="Calibri" panose="020F0502020204030204"/>
            </a:endParaRPr>
          </a:p>
          <a:p>
            <a:pPr marL="0" indent="0">
              <a:buNone/>
            </a:pPr>
            <a:endParaRPr lang="en-US" sz="2000" dirty="0"/>
          </a:p>
          <a:p>
            <a:pPr marL="0" indent="0">
              <a:buNone/>
            </a:pPr>
            <a:r>
              <a:rPr lang="en-US" sz="1400" i="1" dirty="0"/>
              <a:t>You will receive a confirmation e-mail within three (3) business days.</a:t>
            </a:r>
          </a:p>
        </p:txBody>
      </p:sp>
      <p:sp>
        <p:nvSpPr>
          <p:cNvPr id="4" name="Oval 3">
            <a:extLst>
              <a:ext uri="{FF2B5EF4-FFF2-40B4-BE49-F238E27FC236}">
                <a16:creationId xmlns:a16="http://schemas.microsoft.com/office/drawing/2014/main" id="{1C4DDC87-920F-479E-A7A8-F6A09F318A2E}"/>
              </a:ext>
              <a:ext uri="{C183D7F6-B498-43B3-948B-1728B52AA6E4}">
                <adec:decorative xmlns:adec="http://schemas.microsoft.com/office/drawing/2017/decorative" val="1"/>
              </a:ext>
            </a:extLst>
          </p:cNvPr>
          <p:cNvSpPr/>
          <p:nvPr/>
        </p:nvSpPr>
        <p:spPr>
          <a:xfrm>
            <a:off x="703385" y="633046"/>
            <a:ext cx="1881553" cy="17232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ansducers icon">
            <a:extLst>
              <a:ext uri="{FF2B5EF4-FFF2-40B4-BE49-F238E27FC236}">
                <a16:creationId xmlns:a16="http://schemas.microsoft.com/office/drawing/2014/main" id="{DA20C0A0-FC19-4F63-B69F-423E35BE3E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2661" y="884901"/>
            <a:ext cx="1143000" cy="1143000"/>
          </a:xfrm>
          <a:prstGeom prst="rect">
            <a:avLst/>
          </a:prstGeom>
          <a:noFill/>
          <a:ln>
            <a:noFill/>
          </a:ln>
        </p:spPr>
      </p:pic>
      <p:pic>
        <p:nvPicPr>
          <p:cNvPr id="9" name="Audio 8">
            <a:hlinkClick r:id="" action="ppaction://media"/>
            <a:extLst>
              <a:ext uri="{FF2B5EF4-FFF2-40B4-BE49-F238E27FC236}">
                <a16:creationId xmlns:a16="http://schemas.microsoft.com/office/drawing/2014/main" id="{57349791-7D95-480A-B108-147BAD1DD6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745522"/>
      </p:ext>
    </p:extLst>
  </p:cSld>
  <p:clrMapOvr>
    <a:masterClrMapping/>
  </p:clrMapOvr>
  <p:transition spd="slow" advTm="4867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F94-1D9D-4D11-9923-A675E0734F9C}"/>
              </a:ext>
            </a:extLst>
          </p:cNvPr>
          <p:cNvSpPr>
            <a:spLocks noGrp="1"/>
          </p:cNvSpPr>
          <p:nvPr>
            <p:ph type="title"/>
          </p:nvPr>
        </p:nvSpPr>
        <p:spPr>
          <a:xfrm>
            <a:off x="522514" y="365125"/>
            <a:ext cx="10831286" cy="964911"/>
          </a:xfrm>
        </p:spPr>
        <p:txBody>
          <a:bodyPr/>
          <a:lstStyle/>
          <a:p>
            <a:pPr algn="ctr"/>
            <a:r>
              <a:rPr lang="en-US" dirty="0"/>
              <a:t>Program Outcomes &amp; Accreditation</a:t>
            </a:r>
          </a:p>
        </p:txBody>
      </p:sp>
      <p:sp>
        <p:nvSpPr>
          <p:cNvPr id="3" name="Content Placeholder 2">
            <a:extLst>
              <a:ext uri="{FF2B5EF4-FFF2-40B4-BE49-F238E27FC236}">
                <a16:creationId xmlns:a16="http://schemas.microsoft.com/office/drawing/2014/main" id="{562D6990-040D-4218-9684-EB241365DA64}"/>
              </a:ext>
            </a:extLst>
          </p:cNvPr>
          <p:cNvSpPr>
            <a:spLocks noGrp="1"/>
          </p:cNvSpPr>
          <p:nvPr>
            <p:ph idx="1"/>
          </p:nvPr>
        </p:nvSpPr>
        <p:spPr>
          <a:xfrm>
            <a:off x="745252" y="1722251"/>
            <a:ext cx="6417548" cy="5428825"/>
          </a:xfrm>
        </p:spPr>
        <p:txBody>
          <a:bodyPr>
            <a:normAutofit/>
          </a:bodyPr>
          <a:lstStyle/>
          <a:p>
            <a:pPr>
              <a:spcBef>
                <a:spcPts val="0"/>
              </a:spcBef>
            </a:pPr>
            <a:r>
              <a:rPr lang="en-US" sz="3200" dirty="0">
                <a:solidFill>
                  <a:srgbClr val="212121"/>
                </a:solidFill>
                <a:effectLst/>
              </a:rPr>
              <a:t>The Dallas College Sonography program, established in 1984,  was the first in </a:t>
            </a:r>
            <a:r>
              <a:rPr lang="en-US" sz="3200" dirty="0">
                <a:solidFill>
                  <a:srgbClr val="212121"/>
                </a:solidFill>
              </a:rPr>
              <a:t>Texas. The S</a:t>
            </a:r>
            <a:r>
              <a:rPr lang="en-US" sz="3200" dirty="0">
                <a:solidFill>
                  <a:srgbClr val="212121"/>
                </a:solidFill>
                <a:effectLst/>
              </a:rPr>
              <a:t>onography </a:t>
            </a:r>
            <a:r>
              <a:rPr lang="en-US" sz="3200" dirty="0">
                <a:solidFill>
                  <a:srgbClr val="212121"/>
                </a:solidFill>
              </a:rPr>
              <a:t>P</a:t>
            </a:r>
            <a:r>
              <a:rPr lang="en-US" sz="3200" dirty="0">
                <a:solidFill>
                  <a:srgbClr val="212121"/>
                </a:solidFill>
                <a:effectLst/>
              </a:rPr>
              <a:t>rogram has high retention, graduation, employment and registry passage rates. (info at: </a:t>
            </a:r>
            <a:r>
              <a:rPr lang="en-US" sz="3200" dirty="0">
                <a:hlinkClick r:id="rId5"/>
              </a:rPr>
              <a:t>Program Outcomes</a:t>
            </a:r>
            <a:r>
              <a:rPr lang="en-US" sz="3200" dirty="0"/>
              <a:t>)</a:t>
            </a:r>
          </a:p>
        </p:txBody>
      </p:sp>
      <p:pic>
        <p:nvPicPr>
          <p:cNvPr id="5" name="Picture 4" descr="sonography students pointing at a sonogram">
            <a:extLst>
              <a:ext uri="{FF2B5EF4-FFF2-40B4-BE49-F238E27FC236}">
                <a16:creationId xmlns:a16="http://schemas.microsoft.com/office/drawing/2014/main" id="{02BFCE12-D7D3-4FAF-990B-E62D21BC49F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rcRect l="19" r="1765"/>
          <a:stretch/>
        </p:blipFill>
        <p:spPr>
          <a:xfrm>
            <a:off x="7205870" y="1882425"/>
            <a:ext cx="4245641" cy="2925025"/>
          </a:xfrm>
          <a:prstGeom prst="rect">
            <a:avLst/>
          </a:prstGeom>
        </p:spPr>
      </p:pic>
      <p:sp>
        <p:nvSpPr>
          <p:cNvPr id="6" name="TextBox 5">
            <a:extLst>
              <a:ext uri="{FF2B5EF4-FFF2-40B4-BE49-F238E27FC236}">
                <a16:creationId xmlns:a16="http://schemas.microsoft.com/office/drawing/2014/main" id="{87513B12-F6A7-3C41-0082-A2AF360044DF}"/>
              </a:ext>
            </a:extLst>
          </p:cNvPr>
          <p:cNvSpPr txBox="1"/>
          <p:nvPr/>
        </p:nvSpPr>
        <p:spPr>
          <a:xfrm>
            <a:off x="745252" y="5014999"/>
            <a:ext cx="11256030" cy="1569660"/>
          </a:xfrm>
          <a:prstGeom prst="rect">
            <a:avLst/>
          </a:prstGeom>
          <a:noFill/>
          <a:ln>
            <a:solidFill>
              <a:schemeClr val="bg1">
                <a:lumMod val="50000"/>
              </a:schemeClr>
            </a:solidFill>
          </a:ln>
        </p:spPr>
        <p:txBody>
          <a:bodyPr wrap="none" rtlCol="0">
            <a:spAutoFit/>
          </a:bodyPr>
          <a:lstStyle/>
          <a:p>
            <a:r>
              <a:rPr lang="en-US" sz="3200" dirty="0"/>
              <a:t>The Program received a 10-year accreditation renewal from  </a:t>
            </a:r>
          </a:p>
          <a:p>
            <a:r>
              <a:rPr lang="en-US" sz="3200" dirty="0">
                <a:ea typeface="Times New Roman" panose="02020603050405020304" pitchFamily="18" charset="0"/>
                <a:cs typeface="Times New Roman" panose="02020603050405020304" pitchFamily="18" charset="0"/>
              </a:rPr>
              <a:t>the </a:t>
            </a:r>
            <a:r>
              <a:rPr lang="en-US" sz="3200" dirty="0">
                <a:effectLst/>
                <a:ea typeface="Times New Roman" panose="02020603050405020304" pitchFamily="18" charset="0"/>
                <a:cs typeface="Times New Roman" panose="02020603050405020304" pitchFamily="18" charset="0"/>
              </a:rPr>
              <a:t>Commission on Accreditation of Allied Health Education </a:t>
            </a:r>
          </a:p>
          <a:p>
            <a:r>
              <a:rPr lang="en-US" sz="3200" dirty="0">
                <a:effectLst/>
                <a:ea typeface="Times New Roman" panose="02020603050405020304" pitchFamily="18" charset="0"/>
                <a:cs typeface="Times New Roman" panose="02020603050405020304" pitchFamily="18" charset="0"/>
              </a:rPr>
              <a:t>Programs </a:t>
            </a:r>
            <a:r>
              <a:rPr lang="en-US" sz="3200" dirty="0"/>
              <a:t>CAAHEP (Joint Review Committee on Education) in 2022</a:t>
            </a:r>
            <a:r>
              <a:rPr lang="en-US" sz="1800" dirty="0"/>
              <a:t>.</a:t>
            </a:r>
          </a:p>
        </p:txBody>
      </p:sp>
      <p:pic>
        <p:nvPicPr>
          <p:cNvPr id="7" name="Audio 6">
            <a:hlinkClick r:id="" action="ppaction://media"/>
            <a:extLst>
              <a:ext uri="{FF2B5EF4-FFF2-40B4-BE49-F238E27FC236}">
                <a16:creationId xmlns:a16="http://schemas.microsoft.com/office/drawing/2014/main" id="{A1DB850C-7356-4523-9AA8-85A1F5AA3C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231058"/>
      </p:ext>
    </p:extLst>
  </p:cSld>
  <p:clrMapOvr>
    <a:masterClrMapping/>
  </p:clrMapOvr>
  <mc:AlternateContent xmlns:mc="http://schemas.openxmlformats.org/markup-compatibility/2006" xmlns:p14="http://schemas.microsoft.com/office/powerpoint/2010/main">
    <mc:Choice Requires="p14">
      <p:transition spd="med" p14:dur="700" advTm="50379">
        <p:fade/>
      </p:transition>
    </mc:Choice>
    <mc:Fallback xmlns="">
      <p:transition spd="med" advTm="50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74EB-6479-47D7-81DF-93A1349524D4}"/>
              </a:ext>
            </a:extLst>
          </p:cNvPr>
          <p:cNvSpPr>
            <a:spLocks noGrp="1"/>
          </p:cNvSpPr>
          <p:nvPr>
            <p:ph type="title"/>
          </p:nvPr>
        </p:nvSpPr>
        <p:spPr>
          <a:xfrm>
            <a:off x="838200" y="364662"/>
            <a:ext cx="10515600" cy="810532"/>
          </a:xfrm>
        </p:spPr>
        <p:txBody>
          <a:bodyPr/>
          <a:lstStyle/>
          <a:p>
            <a:pPr algn="ctr"/>
            <a:r>
              <a:rPr lang="en-US" dirty="0"/>
              <a:t>Program Overview</a:t>
            </a:r>
          </a:p>
        </p:txBody>
      </p:sp>
      <p:sp>
        <p:nvSpPr>
          <p:cNvPr id="3" name="Content Placeholder 2">
            <a:extLst>
              <a:ext uri="{FF2B5EF4-FFF2-40B4-BE49-F238E27FC236}">
                <a16:creationId xmlns:a16="http://schemas.microsoft.com/office/drawing/2014/main" id="{B374EA5B-EED5-4FBF-B052-7E74DD5F08B0}"/>
              </a:ext>
            </a:extLst>
          </p:cNvPr>
          <p:cNvSpPr>
            <a:spLocks noGrp="1"/>
          </p:cNvSpPr>
          <p:nvPr>
            <p:ph idx="1"/>
          </p:nvPr>
        </p:nvSpPr>
        <p:spPr>
          <a:xfrm>
            <a:off x="961292" y="1175194"/>
            <a:ext cx="10515600" cy="5363791"/>
          </a:xfrm>
        </p:spPr>
        <p:txBody>
          <a:bodyPr>
            <a:normAutofit lnSpcReduction="10000"/>
          </a:bodyPr>
          <a:lstStyle/>
          <a:p>
            <a:pPr>
              <a:buFont typeface="Wingdings" panose="05000000000000000000" pitchFamily="2" charset="2"/>
              <a:buChar char="§"/>
            </a:pPr>
            <a:r>
              <a:rPr lang="en-US" u="sng" dirty="0"/>
              <a:t>Associates Degree Program = 65 Credit hours.</a:t>
            </a:r>
          </a:p>
          <a:p>
            <a:pPr lvl="1">
              <a:buFont typeface="Wingdings" panose="05000000000000000000" pitchFamily="2" charset="2"/>
              <a:buChar char="§"/>
            </a:pPr>
            <a:r>
              <a:rPr lang="en-US" sz="2800" dirty="0"/>
              <a:t>5 sequential semesters (not including prerequisites)</a:t>
            </a:r>
          </a:p>
          <a:p>
            <a:pPr lvl="1">
              <a:buFont typeface="Wingdings" panose="05000000000000000000" pitchFamily="2" charset="2"/>
              <a:buChar char="§"/>
            </a:pPr>
            <a:r>
              <a:rPr lang="en-US" sz="2800" dirty="0"/>
              <a:t>Degree plan can be found here, </a:t>
            </a:r>
            <a:r>
              <a:rPr lang="en-US" sz="2800" dirty="0">
                <a:hlinkClick r:id="rId5"/>
              </a:rPr>
              <a:t>Sonography Degree Plans</a:t>
            </a:r>
            <a:endParaRPr lang="en-US" sz="2800" dirty="0"/>
          </a:p>
          <a:p>
            <a:pPr lvl="1">
              <a:buFont typeface="Wingdings" panose="05000000000000000000" pitchFamily="2" charset="2"/>
              <a:buChar char="§"/>
            </a:pPr>
            <a:r>
              <a:rPr lang="en-US" sz="2800" dirty="0"/>
              <a:t>Advanced Technical certificate available.</a:t>
            </a:r>
          </a:p>
          <a:p>
            <a:pPr>
              <a:buFont typeface="Wingdings" panose="05000000000000000000" pitchFamily="2" charset="2"/>
              <a:buChar char="§"/>
            </a:pPr>
            <a:r>
              <a:rPr lang="en-US" u="sng" dirty="0"/>
              <a:t>Applications</a:t>
            </a:r>
            <a:r>
              <a:rPr lang="en-US" dirty="0"/>
              <a:t> are due Dec 31</a:t>
            </a:r>
            <a:r>
              <a:rPr lang="en-US" baseline="30000" dirty="0"/>
              <a:t>st</a:t>
            </a:r>
            <a:r>
              <a:rPr lang="en-US" dirty="0"/>
              <a:t>.</a:t>
            </a:r>
          </a:p>
          <a:p>
            <a:pPr lvl="1">
              <a:buFont typeface="Wingdings" panose="05000000000000000000" pitchFamily="2" charset="2"/>
              <a:buChar char="§"/>
            </a:pPr>
            <a:r>
              <a:rPr lang="en-US" sz="2800" dirty="0"/>
              <a:t>A new cohort begins the program each June. </a:t>
            </a:r>
          </a:p>
          <a:p>
            <a:pPr>
              <a:buFont typeface="Wingdings" panose="05000000000000000000" pitchFamily="2" charset="2"/>
              <a:buChar char="§"/>
            </a:pPr>
            <a:r>
              <a:rPr lang="en-US" u="sng" dirty="0"/>
              <a:t>Instruction:</a:t>
            </a:r>
            <a:r>
              <a:rPr lang="en-US" dirty="0"/>
              <a:t> includes classroom, lab and clinical practicum (practicums are held at local hospitals and clinics). </a:t>
            </a:r>
          </a:p>
          <a:p>
            <a:pPr>
              <a:buFont typeface="Wingdings" panose="05000000000000000000" pitchFamily="2" charset="2"/>
              <a:buChar char="§"/>
            </a:pPr>
            <a:r>
              <a:rPr lang="en-US" u="sng" dirty="0"/>
              <a:t>Time commitment:</a:t>
            </a:r>
            <a:r>
              <a:rPr lang="en-US" dirty="0"/>
              <a:t> 4-5 days per week, expect 8 hours days (</a:t>
            </a:r>
            <a:r>
              <a:rPr lang="en-US" sz="2800" dirty="0"/>
              <a:t>8-4:30).  Occasionally </a:t>
            </a:r>
            <a:r>
              <a:rPr lang="en-US" dirty="0"/>
              <a:t>practicums</a:t>
            </a:r>
            <a:r>
              <a:rPr lang="en-US" sz="2800" dirty="0"/>
              <a:t> may be up to 12 hours and include nights or weekends</a:t>
            </a:r>
            <a:r>
              <a:rPr lang="en-US" dirty="0"/>
              <a:t> (plus study time).</a:t>
            </a:r>
            <a:endParaRPr lang="en-US" sz="2800" dirty="0"/>
          </a:p>
          <a:p>
            <a:pPr>
              <a:buFont typeface="Wingdings" panose="05000000000000000000" pitchFamily="2" charset="2"/>
              <a:buChar char="§"/>
            </a:pPr>
            <a:r>
              <a:rPr lang="en-US" dirty="0"/>
              <a:t>Classes are held in the Paramount Building of the El Centro Campus.</a:t>
            </a:r>
            <a:endParaRPr lang="en-US" sz="2800" dirty="0"/>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B5E3CD8D-4BF0-4DA8-9CE1-78C34BEF8E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9761901"/>
      </p:ext>
    </p:extLst>
  </p:cSld>
  <p:clrMapOvr>
    <a:masterClrMapping/>
  </p:clrMapOvr>
  <p:transition spd="slow" advTm="513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BA88E868-0401-465A-A11C-E600CCE448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066755"/>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564DB47A-83A1-43B9-8147-02348405DF3F}"/>
              </a:ext>
            </a:extLst>
          </p:cNvPr>
          <p:cNvSpPr>
            <a:spLocks noGrp="1"/>
          </p:cNvSpPr>
          <p:nvPr>
            <p:ph type="title"/>
          </p:nvPr>
        </p:nvSpPr>
        <p:spPr>
          <a:xfrm>
            <a:off x="838200" y="500062"/>
            <a:ext cx="10515600" cy="1325563"/>
          </a:xfrm>
        </p:spPr>
        <p:txBody>
          <a:bodyPr/>
          <a:lstStyle/>
          <a:p>
            <a:pPr algn="ctr"/>
            <a:r>
              <a:rPr lang="en-US" dirty="0"/>
              <a:t>Financial Impact</a:t>
            </a:r>
          </a:p>
        </p:txBody>
      </p:sp>
      <p:pic>
        <p:nvPicPr>
          <p:cNvPr id="4" name="Audio 3">
            <a:hlinkClick r:id="" action="ppaction://media"/>
            <a:extLst>
              <a:ext uri="{FF2B5EF4-FFF2-40B4-BE49-F238E27FC236}">
                <a16:creationId xmlns:a16="http://schemas.microsoft.com/office/drawing/2014/main" id="{2375F5C7-7F10-4342-8D25-D4CBECEA96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53047"/>
      </p:ext>
    </p:extLst>
  </p:cSld>
  <p:clrMapOvr>
    <a:masterClrMapping/>
  </p:clrMapOvr>
  <p:transition spd="slow" advTm="467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sonography?</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300481"/>
            <a:ext cx="10612120" cy="1946812"/>
          </a:xfrm>
        </p:spPr>
        <p:txBody>
          <a:bodyPr>
            <a:normAutofit/>
          </a:bodyPr>
          <a:lstStyle/>
          <a:p>
            <a:r>
              <a:rPr lang="en-US" dirty="0"/>
              <a:t>Sonography uses ultrasound to produce diagnostic images of the anatomical structures of the body. </a:t>
            </a:r>
          </a:p>
          <a:p>
            <a:r>
              <a:rPr lang="en-US" dirty="0"/>
              <a:t>Ultrasound utilizes high frequency sound waves and does not use radiation.</a:t>
            </a:r>
          </a:p>
          <a:p>
            <a:pPr marL="0" indent="0">
              <a:buNone/>
            </a:pPr>
            <a:endParaRPr lang="en-US" dirty="0"/>
          </a:p>
          <a:p>
            <a:pPr marL="0" indent="0">
              <a:buNone/>
            </a:pPr>
            <a:endParaRPr lang="en-US" dirty="0"/>
          </a:p>
        </p:txBody>
      </p:sp>
      <p:pic>
        <p:nvPicPr>
          <p:cNvPr id="5" name="Picture 4" descr="sonogram of a liver">
            <a:extLst>
              <a:ext uri="{FF2B5EF4-FFF2-40B4-BE49-F238E27FC236}">
                <a16:creationId xmlns:a16="http://schemas.microsoft.com/office/drawing/2014/main" id="{70338257-F401-F6BE-352A-4424E8C02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434" y="3429000"/>
            <a:ext cx="3524250" cy="2657475"/>
          </a:xfrm>
          <a:prstGeom prst="rect">
            <a:avLst/>
          </a:prstGeom>
          <a:ln w="57150">
            <a:solidFill>
              <a:srgbClr val="92D050"/>
            </a:solidFill>
          </a:ln>
        </p:spPr>
      </p:pic>
      <p:pic>
        <p:nvPicPr>
          <p:cNvPr id="7" name="Picture 6" descr="sonogram of a pancreas">
            <a:extLst>
              <a:ext uri="{FF2B5EF4-FFF2-40B4-BE49-F238E27FC236}">
                <a16:creationId xmlns:a16="http://schemas.microsoft.com/office/drawing/2014/main" id="{8348CA79-602C-E490-D9CF-1BE9328EB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438" y="3395868"/>
            <a:ext cx="3422670" cy="2659131"/>
          </a:xfrm>
          <a:prstGeom prst="rect">
            <a:avLst/>
          </a:prstGeom>
          <a:ln w="38100">
            <a:solidFill>
              <a:srgbClr val="00B0F0"/>
            </a:solidFill>
          </a:ln>
        </p:spPr>
      </p:pic>
      <p:pic>
        <p:nvPicPr>
          <p:cNvPr id="6" name="Audio 5">
            <a:hlinkClick r:id="" action="ppaction://media"/>
            <a:extLst>
              <a:ext uri="{FF2B5EF4-FFF2-40B4-BE49-F238E27FC236}">
                <a16:creationId xmlns:a16="http://schemas.microsoft.com/office/drawing/2014/main" id="{B99B8398-D8E4-40F2-8226-BEB47B9C6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500433"/>
      </p:ext>
    </p:extLst>
  </p:cSld>
  <p:clrMapOvr>
    <a:masterClrMapping/>
  </p:clrMapOvr>
  <mc:AlternateContent xmlns:mc="http://schemas.openxmlformats.org/markup-compatibility/2006" xmlns:p14="http://schemas.microsoft.com/office/powerpoint/2010/main">
    <mc:Choice Requires="p14">
      <p:transition spd="slow" p14:dur="1500" advTm="25489">
        <p:split orient="vert"/>
      </p:transition>
    </mc:Choice>
    <mc:Fallback xmlns="">
      <p:transition spd="slow" advTm="254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a sonographer?</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043354"/>
            <a:ext cx="10612120" cy="5449521"/>
          </a:xfrm>
        </p:spPr>
        <p:txBody>
          <a:bodyPr>
            <a:normAutofit/>
          </a:bodyPr>
          <a:lstStyle/>
          <a:p>
            <a:r>
              <a:rPr lang="en-US" dirty="0"/>
              <a:t>A person who is highly trained to recognize normal anatomy and abnormal structures using ultrasound is a Diagnostic Medical Sonographer (RDMS).</a:t>
            </a:r>
          </a:p>
          <a:p>
            <a:r>
              <a:rPr lang="en-US" dirty="0"/>
              <a:t>Specialized areas included in the Diagnostic Medical Sonography program: Abdomen Extended (AB), Obstetrics &amp; Gynecology (OB), and Vascular sonography (VT).</a:t>
            </a:r>
          </a:p>
          <a:p>
            <a:r>
              <a:rPr lang="en-US" dirty="0"/>
              <a:t>American Registry of Diagnostic Medial Sonography (ARDMS)</a:t>
            </a:r>
          </a:p>
          <a:p>
            <a:r>
              <a:rPr lang="en-US" dirty="0"/>
              <a:t>Career information can be found here, </a:t>
            </a:r>
            <a:r>
              <a:rPr lang="en-US" dirty="0">
                <a:hlinkClick r:id="rId5"/>
              </a:rPr>
              <a:t>Sonography Career</a:t>
            </a:r>
            <a:endParaRPr lang="en-US" dirty="0"/>
          </a:p>
          <a:p>
            <a:endParaRPr lang="en-US" dirty="0"/>
          </a:p>
          <a:p>
            <a:pPr marL="0" indent="0">
              <a:buNone/>
            </a:pPr>
            <a:endParaRPr lang="en-US" dirty="0"/>
          </a:p>
        </p:txBody>
      </p:sp>
      <p:pic>
        <p:nvPicPr>
          <p:cNvPr id="5" name="Graphic 4" descr="Puzzle pieces outline">
            <a:extLst>
              <a:ext uri="{FF2B5EF4-FFF2-40B4-BE49-F238E27FC236}">
                <a16:creationId xmlns:a16="http://schemas.microsoft.com/office/drawing/2014/main" id="{DC991611-149B-3F1D-05CB-520FDA9792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4708" y="4444610"/>
            <a:ext cx="1922584" cy="1922584"/>
          </a:xfrm>
          <a:prstGeom prst="rect">
            <a:avLst/>
          </a:prstGeom>
        </p:spPr>
      </p:pic>
      <p:pic>
        <p:nvPicPr>
          <p:cNvPr id="7" name="Graphic 6" descr="Puzzle pieces outline">
            <a:extLst>
              <a:ext uri="{FF2B5EF4-FFF2-40B4-BE49-F238E27FC236}">
                <a16:creationId xmlns:a16="http://schemas.microsoft.com/office/drawing/2014/main" id="{44A4827F-B274-0FA4-7070-F97673A685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76902" y="4444610"/>
            <a:ext cx="1922584" cy="1922584"/>
          </a:xfrm>
          <a:prstGeom prst="rect">
            <a:avLst/>
          </a:prstGeom>
        </p:spPr>
      </p:pic>
      <p:pic>
        <p:nvPicPr>
          <p:cNvPr id="9" name="Graphic 8" descr="Puzzle pieces outline">
            <a:extLst>
              <a:ext uri="{FF2B5EF4-FFF2-40B4-BE49-F238E27FC236}">
                <a16:creationId xmlns:a16="http://schemas.microsoft.com/office/drawing/2014/main" id="{BADC9D16-4814-EBBC-711E-C49AB61293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2514" y="4444610"/>
            <a:ext cx="1922584" cy="1922584"/>
          </a:xfrm>
          <a:prstGeom prst="rect">
            <a:avLst/>
          </a:prstGeom>
        </p:spPr>
      </p:pic>
      <p:pic>
        <p:nvPicPr>
          <p:cNvPr id="6" name="Audio 5">
            <a:hlinkClick r:id="" action="ppaction://media"/>
            <a:extLst>
              <a:ext uri="{FF2B5EF4-FFF2-40B4-BE49-F238E27FC236}">
                <a16:creationId xmlns:a16="http://schemas.microsoft.com/office/drawing/2014/main" id="{FE6BEC22-B338-40A6-9F7C-149BA5D64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168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946">
        <p159:morph option="byObject"/>
      </p:transition>
    </mc:Choice>
    <mc:Fallback xmlns="">
      <p:transition spd="slow" advTm="45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B52C-1759-4F77-81C2-021941D07A83}"/>
              </a:ext>
            </a:extLst>
          </p:cNvPr>
          <p:cNvSpPr>
            <a:spLocks noGrp="1"/>
          </p:cNvSpPr>
          <p:nvPr>
            <p:ph type="title"/>
          </p:nvPr>
        </p:nvSpPr>
        <p:spPr>
          <a:xfrm>
            <a:off x="838200" y="365126"/>
            <a:ext cx="10515600" cy="774906"/>
          </a:xfrm>
        </p:spPr>
        <p:txBody>
          <a:bodyPr/>
          <a:lstStyle/>
          <a:p>
            <a:pPr algn="ctr"/>
            <a:r>
              <a:rPr lang="en-US" dirty="0"/>
              <a:t>Responsibilities of the Sonographer</a:t>
            </a:r>
          </a:p>
        </p:txBody>
      </p:sp>
      <p:sp>
        <p:nvSpPr>
          <p:cNvPr id="3" name="Content Placeholder 2">
            <a:extLst>
              <a:ext uri="{FF2B5EF4-FFF2-40B4-BE49-F238E27FC236}">
                <a16:creationId xmlns:a16="http://schemas.microsoft.com/office/drawing/2014/main" id="{7123132F-18EE-4A58-80B6-E887314864CD}"/>
              </a:ext>
            </a:extLst>
          </p:cNvPr>
          <p:cNvSpPr>
            <a:spLocks noGrp="1"/>
          </p:cNvSpPr>
          <p:nvPr>
            <p:ph idx="1"/>
          </p:nvPr>
        </p:nvSpPr>
        <p:spPr>
          <a:xfrm>
            <a:off x="1043049" y="1359876"/>
            <a:ext cx="10105902" cy="4874669"/>
          </a:xfrm>
        </p:spPr>
        <p:txBody>
          <a:bodyPr>
            <a:normAutofit/>
          </a:bodyPr>
          <a:lstStyle/>
          <a:p>
            <a:pPr indent="-228600">
              <a:lnSpc>
                <a:spcPct val="90000"/>
              </a:lnSpc>
              <a:spcAft>
                <a:spcPts val="600"/>
              </a:spcAft>
              <a:buFont typeface="Arial" panose="020B0604020202020204" pitchFamily="34" charset="0"/>
              <a:buChar char="•"/>
            </a:pPr>
            <a:r>
              <a:rPr lang="en-US" sz="3200" dirty="0"/>
              <a:t>Sonographers perform diagnostic imaging exams (sonograms) on patients and are important members of the patient care team.</a:t>
            </a:r>
          </a:p>
          <a:p>
            <a:pPr indent="-228600">
              <a:lnSpc>
                <a:spcPct val="90000"/>
              </a:lnSpc>
              <a:spcAft>
                <a:spcPts val="600"/>
              </a:spcAft>
              <a:buFont typeface="Arial" panose="020B0604020202020204" pitchFamily="34" charset="0"/>
              <a:buChar char="•"/>
            </a:pPr>
            <a:r>
              <a:rPr lang="en-US" sz="3200" dirty="0"/>
              <a:t>Sonographers are involved in direct patient care and work in hospitals, clinics, imaging centers, and can also be employed as application specialists or sales reps. </a:t>
            </a:r>
          </a:p>
          <a:p>
            <a:pPr indent="-228600">
              <a:lnSpc>
                <a:spcPct val="90000"/>
              </a:lnSpc>
              <a:spcAft>
                <a:spcPts val="600"/>
              </a:spcAft>
              <a:buFont typeface="Arial" panose="020B0604020202020204" pitchFamily="34" charset="0"/>
              <a:buChar char="•"/>
            </a:pPr>
            <a:r>
              <a:rPr lang="en-US" sz="3200" dirty="0"/>
              <a:t>An excellent resource for more information on sonography &amp; sonographers is the Society of Diagnostic Sonography                            (Membership &amp; Resources sections) </a:t>
            </a:r>
            <a:r>
              <a:rPr lang="en-US" sz="3200" dirty="0">
                <a:hlinkClick r:id="rId5"/>
              </a:rPr>
              <a:t>SDMS website</a:t>
            </a:r>
            <a:endParaRPr lang="en-US" sz="3200" dirty="0"/>
          </a:p>
          <a:p>
            <a:pPr marL="0" indent="0">
              <a:buNone/>
            </a:pPr>
            <a:endParaRPr lang="en-US" sz="3000" dirty="0"/>
          </a:p>
          <a:p>
            <a:endParaRPr lang="en-US" dirty="0"/>
          </a:p>
        </p:txBody>
      </p:sp>
      <p:pic>
        <p:nvPicPr>
          <p:cNvPr id="8" name="Picture 7" descr="Point of care icon">
            <a:extLst>
              <a:ext uri="{FF2B5EF4-FFF2-40B4-BE49-F238E27FC236}">
                <a16:creationId xmlns:a16="http://schemas.microsoft.com/office/drawing/2014/main" id="{C01FEE27-A231-1B14-4B11-A149226FE7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23764" y="5368719"/>
            <a:ext cx="1239282" cy="1239282"/>
          </a:xfrm>
          <a:prstGeom prst="rect">
            <a:avLst/>
          </a:prstGeom>
          <a:noFill/>
          <a:ln>
            <a:noFill/>
          </a:ln>
        </p:spPr>
      </p:pic>
      <p:pic>
        <p:nvPicPr>
          <p:cNvPr id="6" name="Audio 5">
            <a:hlinkClick r:id="" action="ppaction://media"/>
            <a:extLst>
              <a:ext uri="{FF2B5EF4-FFF2-40B4-BE49-F238E27FC236}">
                <a16:creationId xmlns:a16="http://schemas.microsoft.com/office/drawing/2014/main" id="{D20CDA17-3EF9-4DEE-A049-66DED50A10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3022"/>
      </p:ext>
    </p:extLst>
  </p:cSld>
  <p:clrMapOvr>
    <a:masterClrMapping/>
  </p:clrMapOvr>
  <mc:AlternateContent xmlns:mc="http://schemas.openxmlformats.org/markup-compatibility/2006" xmlns:p14="http://schemas.microsoft.com/office/powerpoint/2010/main">
    <mc:Choice Requires="p14">
      <p:transition spd="med" p14:dur="700" advTm="42982">
        <p:fade/>
      </p:transition>
    </mc:Choice>
    <mc:Fallback xmlns="">
      <p:transition spd="med" advTm="4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List of duties that are typically performed by a Radiologic Technologist" title="Duties of a Radiologic Technologist"/>
          <p:cNvGraphicFramePr>
            <a:graphicFrameLocks noGrp="1"/>
          </p:cNvGraphicFramePr>
          <p:nvPr>
            <p:extLst>
              <p:ext uri="{D42A27DB-BD31-4B8C-83A1-F6EECF244321}">
                <p14:modId xmlns:p14="http://schemas.microsoft.com/office/powerpoint/2010/main" val="345496461"/>
              </p:ext>
            </p:extLst>
          </p:nvPr>
        </p:nvGraphicFramePr>
        <p:xfrm>
          <a:off x="726223" y="2054054"/>
          <a:ext cx="10739555" cy="3887302"/>
        </p:xfrm>
        <a:graphic>
          <a:graphicData uri="http://schemas.openxmlformats.org/drawingml/2006/table">
            <a:tbl>
              <a:tblPr firstRow="1" bandRow="1">
                <a:tableStyleId>{5940675A-B579-460E-94D1-54222C63F5DA}</a:tableStyleId>
              </a:tblPr>
              <a:tblGrid>
                <a:gridCol w="5844098">
                  <a:extLst>
                    <a:ext uri="{9D8B030D-6E8A-4147-A177-3AD203B41FA5}">
                      <a16:colId xmlns:a16="http://schemas.microsoft.com/office/drawing/2014/main" val="20000"/>
                    </a:ext>
                  </a:extLst>
                </a:gridCol>
                <a:gridCol w="4895457">
                  <a:extLst>
                    <a:ext uri="{9D8B030D-6E8A-4147-A177-3AD203B41FA5}">
                      <a16:colId xmlns:a16="http://schemas.microsoft.com/office/drawing/2014/main" val="20001"/>
                    </a:ext>
                  </a:extLst>
                </a:gridCol>
              </a:tblGrid>
              <a:tr h="623836">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Adjusting and maintaining imaging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Precisely following physician’s orders.</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1484">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b="0" dirty="0"/>
                        <a:t>Ensure patient safety</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Preparing patients for exams.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9937">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Positioning the patient and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 Working with radiologists.</a:t>
                      </a:r>
                    </a:p>
                    <a:p>
                      <a:pPr marL="285750" indent="-285750">
                        <a:buFont typeface="Wingdings" panose="05000000000000000000" pitchFamily="2" charset="2"/>
                        <a:buChar char="ü"/>
                      </a:pP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5440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Operating equipment and computer systems</a:t>
                      </a:r>
                      <a:br>
                        <a:rPr lang="en-US" sz="2200" dirty="0"/>
                      </a:br>
                      <a:endParaRPr lang="en-US" sz="22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Evaluating images to ensure</a:t>
                      </a:r>
                      <a:r>
                        <a:rPr lang="en-US" sz="2200" baseline="0" dirty="0"/>
                        <a:t> optimal quality</a:t>
                      </a: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Maintaining detailed patient records</a:t>
                      </a:r>
                      <a:br>
                        <a:rPr lang="en-US" sz="2200" dirty="0"/>
                      </a:br>
                      <a:endParaRPr lang="en-US" sz="2200" dirty="0"/>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Prepare preliminary findings report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p>
                      <a:pPr marL="285750" indent="-285750">
                        <a:buFont typeface="Wingdings" panose="05000000000000000000" pitchFamily="2" charset="2"/>
                        <a:buChar char="ü"/>
                      </a:pP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Title 1">
            <a:extLst>
              <a:ext uri="{FF2B5EF4-FFF2-40B4-BE49-F238E27FC236}">
                <a16:creationId xmlns:a16="http://schemas.microsoft.com/office/drawing/2014/main" id="{0DAB656D-AA60-E827-73DA-0A846E73CAD3}"/>
              </a:ext>
            </a:extLst>
          </p:cNvPr>
          <p:cNvSpPr>
            <a:spLocks noGrp="1"/>
          </p:cNvSpPr>
          <p:nvPr>
            <p:ph type="title"/>
          </p:nvPr>
        </p:nvSpPr>
        <p:spPr>
          <a:xfrm>
            <a:off x="838200" y="365125"/>
            <a:ext cx="10515600" cy="1170597"/>
          </a:xfrm>
        </p:spPr>
        <p:txBody>
          <a:bodyPr>
            <a:normAutofit fontScale="90000"/>
          </a:bodyPr>
          <a:lstStyle/>
          <a:p>
            <a:pPr algn="ctr"/>
            <a:r>
              <a:rPr lang="en-US" dirty="0"/>
              <a:t>Some of the duties you would be expected to perform as a sonographer:</a:t>
            </a:r>
          </a:p>
        </p:txBody>
      </p:sp>
      <p:pic>
        <p:nvPicPr>
          <p:cNvPr id="6" name="Picture 5" descr="Cardiovascular icon">
            <a:extLst>
              <a:ext uri="{FF2B5EF4-FFF2-40B4-BE49-F238E27FC236}">
                <a16:creationId xmlns:a16="http://schemas.microsoft.com/office/drawing/2014/main" id="{6E14F241-E4FE-739C-08F2-530F2DE70E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82300" y="5460023"/>
            <a:ext cx="1143000" cy="1143000"/>
          </a:xfrm>
          <a:prstGeom prst="rect">
            <a:avLst/>
          </a:prstGeom>
          <a:noFill/>
          <a:ln>
            <a:noFill/>
          </a:ln>
        </p:spPr>
      </p:pic>
      <p:pic>
        <p:nvPicPr>
          <p:cNvPr id="3" name="Audio 2">
            <a:hlinkClick r:id="" action="ppaction://media"/>
            <a:extLst>
              <a:ext uri="{FF2B5EF4-FFF2-40B4-BE49-F238E27FC236}">
                <a16:creationId xmlns:a16="http://schemas.microsoft.com/office/drawing/2014/main" id="{1D8E4611-BCB2-4358-B442-B758921A23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142579"/>
      </p:ext>
    </p:extLst>
  </p:cSld>
  <p:clrMapOvr>
    <a:masterClrMapping/>
  </p:clrMapOvr>
  <p:transition spd="slow" advTm="319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C41D51144DE440B66B1B8BD4312C8A" ma:contentTypeVersion="1" ma:contentTypeDescription="Create a new document." ma:contentTypeScope="" ma:versionID="df821cb43dc1c7b1835f9031fbcfe23c">
  <xsd:schema xmlns:xsd="http://www.w3.org/2001/XMLSchema" xmlns:xs="http://www.w3.org/2001/XMLSchema" xmlns:p="http://schemas.microsoft.com/office/2006/metadata/properties" xmlns:ns1="http://schemas.microsoft.com/sharepoint/v3" targetNamespace="http://schemas.microsoft.com/office/2006/metadata/properties" ma:root="true" ma:fieldsID="ff01fac345008aa34b3a53f2166bf3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89CBB72-022A-443C-9AA0-874BE5A1EDB0}"/>
</file>

<file path=customXml/itemProps2.xml><?xml version="1.0" encoding="utf-8"?>
<ds:datastoreItem xmlns:ds="http://schemas.openxmlformats.org/officeDocument/2006/customXml" ds:itemID="{F8720CEF-BBC4-42EE-B0FE-B4C6C6474DA1}">
  <ds:schemaRefs>
    <ds:schemaRef ds:uri="http://schemas.microsoft.com/sharepoint/v3/contenttype/forms"/>
  </ds:schemaRefs>
</ds:datastoreItem>
</file>

<file path=customXml/itemProps3.xml><?xml version="1.0" encoding="utf-8"?>
<ds:datastoreItem xmlns:ds="http://schemas.openxmlformats.org/officeDocument/2006/customXml" ds:itemID="{E4090A1F-AB84-4E90-BA0F-903EFB981634}">
  <ds:schemaRefs>
    <ds:schemaRef ds:uri="http://www.w3.org/XML/1998/namespace"/>
    <ds:schemaRef ds:uri="http://purl.org/dc/terms/"/>
    <ds:schemaRef ds:uri="05feb7d4-499d-4c79-a5c7-b9c232005a61"/>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486ba664-75db-4081-b56b-8b834a2be3b2"/>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23472</TotalTime>
  <Words>3358</Words>
  <Application>Microsoft Office PowerPoint</Application>
  <PresentationFormat>Widescreen</PresentationFormat>
  <Paragraphs>192</Paragraphs>
  <Slides>21</Slides>
  <Notes>21</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Diagnostic Medical Sonography (DMS) Information Session</vt:lpstr>
      <vt:lpstr>Viewing instructions</vt:lpstr>
      <vt:lpstr>Program Outcomes &amp; Accreditation</vt:lpstr>
      <vt:lpstr>Program Overview</vt:lpstr>
      <vt:lpstr>Financial Impact</vt:lpstr>
      <vt:lpstr>What is sonography?</vt:lpstr>
      <vt:lpstr>What is a sonographer?</vt:lpstr>
      <vt:lpstr>Responsibilities of the Sonographer</vt:lpstr>
      <vt:lpstr>Some of the duties you would be expected to perform as a sonographer:</vt:lpstr>
      <vt:lpstr>Communication Expectations</vt:lpstr>
      <vt:lpstr>Physical Requirements</vt:lpstr>
      <vt:lpstr>Career Outlook and Compensation</vt:lpstr>
      <vt:lpstr>The Application Process</vt:lpstr>
      <vt:lpstr>Information Session Verification</vt:lpstr>
      <vt:lpstr>Upload Supporting Documents</vt:lpstr>
      <vt:lpstr>Contact Information</vt:lpstr>
      <vt:lpstr>Other Program Requirements   - After Acceptance</vt:lpstr>
      <vt:lpstr>Other Program Requirements – After Acceptance </vt:lpstr>
      <vt:lpstr>Frequently asked questions</vt:lpstr>
      <vt:lpstr> More Frequently Asked Questions</vt:lpstr>
      <vt:lpstr>Information Session Verification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DMSO Info</dc:title>
  <dc:creator>Crawford, Pam</dc:creator>
  <cp:lastModifiedBy>Maria Johnson</cp:lastModifiedBy>
  <cp:revision>56</cp:revision>
  <dcterms:created xsi:type="dcterms:W3CDTF">2022-08-18T20:27:05Z</dcterms:created>
  <dcterms:modified xsi:type="dcterms:W3CDTF">2023-10-13T02:05:01Z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0x01010081C41D51144DE440B66B1B8BD4312C8A</vt:lpwstr>
  </property>
</Properties>
</file>