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sldIdLst>
    <p:sldId id="256" r:id="rId5"/>
    <p:sldId id="257" r:id="rId6"/>
    <p:sldId id="258" r:id="rId7"/>
    <p:sldId id="259" r:id="rId8"/>
    <p:sldId id="271" r:id="rId9"/>
    <p:sldId id="261" r:id="rId10"/>
    <p:sldId id="260" r:id="rId11"/>
    <p:sldId id="272" r:id="rId12"/>
    <p:sldId id="263" r:id="rId13"/>
    <p:sldId id="265" r:id="rId14"/>
    <p:sldId id="266" r:id="rId15"/>
    <p:sldId id="267" r:id="rId16"/>
    <p:sldId id="268" r:id="rId17"/>
    <p:sldId id="27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BB5200-D893-4E49-B23F-DD30D4C6DF8E}" v="44" dt="2026-03-30T13:44:32.5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932" autoAdjust="0"/>
  </p:normalViewPr>
  <p:slideViewPr>
    <p:cSldViewPr snapToGrid="0" snapToObjects="1">
      <p:cViewPr varScale="1">
        <p:scale>
          <a:sx n="98" d="100"/>
          <a:sy n="98" d="100"/>
        </p:scale>
        <p:origin x="1074" y="31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1D503F-4F17-4331-8A81-89B6D65C6F27}" type="datetimeFigureOut">
              <a:rPr lang="en-US" smtClean="0"/>
              <a:t>3/31/2026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659D94-BF3F-48CC-9BE0-DA79EC6930A7}" type="slidenum">
              <a:rPr lang="en-US" smtClean="0"/>
              <a:t>‹#›</a:t>
            </a:fld>
            <a:endParaRPr lang="en-US"/>
          </a:p>
        </p:txBody>
      </p:sp>
    </p:spTree>
    <p:extLst>
      <p:ext uri="{BB962C8B-B14F-4D97-AF65-F5344CB8AC3E}">
        <p14:creationId xmlns:p14="http://schemas.microsoft.com/office/powerpoint/2010/main" val="3975966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659D94-BF3F-48CC-9BE0-DA79EC6930A7}" type="slidenum">
              <a:rPr lang="en-US" smtClean="0"/>
              <a:t>1</a:t>
            </a:fld>
            <a:endParaRPr lang="en-US"/>
          </a:p>
        </p:txBody>
      </p:sp>
    </p:spTree>
    <p:extLst>
      <p:ext uri="{BB962C8B-B14F-4D97-AF65-F5344CB8AC3E}">
        <p14:creationId xmlns:p14="http://schemas.microsoft.com/office/powerpoint/2010/main" val="3089903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5682A42-E11B-2543-BE5F-06CCC187F2F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20E40B3-0940-8B40-BC3E-A6EFFCE2C696}"/>
              </a:ext>
            </a:extLst>
          </p:cNvPr>
          <p:cNvSpPr>
            <a:spLocks noGrp="1"/>
          </p:cNvSpPr>
          <p:nvPr>
            <p:ph type="ctrTitle"/>
          </p:nvPr>
        </p:nvSpPr>
        <p:spPr>
          <a:xfrm>
            <a:off x="2724150" y="2225675"/>
            <a:ext cx="9144000" cy="2387600"/>
          </a:xfrm>
        </p:spPr>
        <p:txBody>
          <a:bodyPr anchor="b"/>
          <a:lstStyle>
            <a:lvl1pPr algn="l">
              <a:defRPr sz="6000"/>
            </a:lvl1pPr>
          </a:lstStyle>
          <a:p>
            <a:r>
              <a:rPr lang="en-US"/>
              <a:t>Click to edit Master title style</a:t>
            </a:r>
          </a:p>
        </p:txBody>
      </p:sp>
      <p:sp>
        <p:nvSpPr>
          <p:cNvPr id="3" name="Subtitle 2">
            <a:extLst>
              <a:ext uri="{FF2B5EF4-FFF2-40B4-BE49-F238E27FC236}">
                <a16:creationId xmlns:a16="http://schemas.microsoft.com/office/drawing/2014/main" id="{F7609622-B461-2542-9E98-517CC7C292F2}"/>
              </a:ext>
            </a:extLst>
          </p:cNvPr>
          <p:cNvSpPr>
            <a:spLocks noGrp="1"/>
          </p:cNvSpPr>
          <p:nvPr>
            <p:ph type="subTitle" idx="1"/>
          </p:nvPr>
        </p:nvSpPr>
        <p:spPr>
          <a:xfrm>
            <a:off x="2724150" y="4786316"/>
            <a:ext cx="9144000" cy="1385887"/>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64B58B4C-533D-D14C-BC99-BCD2B36285F1}"/>
              </a:ext>
            </a:extLst>
          </p:cNvPr>
          <p:cNvSpPr>
            <a:spLocks noGrp="1"/>
          </p:cNvSpPr>
          <p:nvPr>
            <p:ph type="sldNum" sz="quarter" idx="12"/>
          </p:nvPr>
        </p:nvSpPr>
        <p:spPr/>
        <p:txBody>
          <a:bodyPr/>
          <a:lstStyle/>
          <a:p>
            <a:fld id="{BCD5369E-3047-794C-8347-00C6E847949B}" type="slidenum">
              <a:rPr lang="en-US" smtClean="0"/>
              <a:t>‹#›</a:t>
            </a:fld>
            <a:endParaRPr lang="en-US"/>
          </a:p>
        </p:txBody>
      </p:sp>
    </p:spTree>
    <p:extLst>
      <p:ext uri="{BB962C8B-B14F-4D97-AF65-F5344CB8AC3E}">
        <p14:creationId xmlns:p14="http://schemas.microsoft.com/office/powerpoint/2010/main" val="18366826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Tm="6000">
        <p159:morph option="byObject"/>
      </p:transition>
    </mc:Choice>
    <mc:Fallback xmlns="">
      <p:transition spd="slow" advTm="6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C85A43-9B96-5B45-B1AA-50484A96DE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D7C34D-D31E-8643-B56A-4546F11E74A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D88CCEC8-040E-9544-A7CD-1ED57DF090D1}"/>
              </a:ext>
            </a:extLst>
          </p:cNvPr>
          <p:cNvSpPr>
            <a:spLocks noGrp="1"/>
          </p:cNvSpPr>
          <p:nvPr>
            <p:ph type="sldNum" sz="quarter" idx="12"/>
          </p:nvPr>
        </p:nvSpPr>
        <p:spPr/>
        <p:txBody>
          <a:bodyPr/>
          <a:lstStyle/>
          <a:p>
            <a:fld id="{BCD5369E-3047-794C-8347-00C6E847949B}" type="slidenum">
              <a:rPr lang="en-US" smtClean="0"/>
              <a:t>‹#›</a:t>
            </a:fld>
            <a:endParaRPr lang="en-US"/>
          </a:p>
        </p:txBody>
      </p:sp>
    </p:spTree>
    <p:extLst>
      <p:ext uri="{BB962C8B-B14F-4D97-AF65-F5344CB8AC3E}">
        <p14:creationId xmlns:p14="http://schemas.microsoft.com/office/powerpoint/2010/main" val="37967610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Tm="6000">
        <p159:morph option="byObject"/>
      </p:transition>
    </mc:Choice>
    <mc:Fallback xmlns="">
      <p:transition spd="slow" advTm="6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67FB0-0DF5-D945-9842-7320A21DA4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87D4E4-EAB5-3244-B6EC-D9F246DDFA1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F26C212-690F-A541-99F8-41B4F5C9C42C}"/>
              </a:ext>
            </a:extLst>
          </p:cNvPr>
          <p:cNvSpPr>
            <a:spLocks noGrp="1"/>
          </p:cNvSpPr>
          <p:nvPr>
            <p:ph type="sldNum" sz="quarter" idx="12"/>
          </p:nvPr>
        </p:nvSpPr>
        <p:spPr/>
        <p:txBody>
          <a:bodyPr/>
          <a:lstStyle/>
          <a:p>
            <a:fld id="{BCD5369E-3047-794C-8347-00C6E847949B}" type="slidenum">
              <a:rPr lang="en-US" smtClean="0"/>
              <a:t>‹#›</a:t>
            </a:fld>
            <a:endParaRPr lang="en-US"/>
          </a:p>
        </p:txBody>
      </p:sp>
    </p:spTree>
    <p:extLst>
      <p:ext uri="{BB962C8B-B14F-4D97-AF65-F5344CB8AC3E}">
        <p14:creationId xmlns:p14="http://schemas.microsoft.com/office/powerpoint/2010/main" val="2817605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Tm="6000">
        <p159:morph option="byObject"/>
      </p:transition>
    </mc:Choice>
    <mc:Fallback xmlns="">
      <p:transition spd="slow" advTm="6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EC61C-EC4D-1940-B9A2-94FD8C4409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D45473-D876-DA42-A1B4-BF224E9BECD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1B9872-BE5D-B44C-8197-649D1F56E61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E50629B1-13FB-B447-BBFD-E1822C120606}"/>
              </a:ext>
            </a:extLst>
          </p:cNvPr>
          <p:cNvSpPr>
            <a:spLocks noGrp="1"/>
          </p:cNvSpPr>
          <p:nvPr>
            <p:ph type="sldNum" sz="quarter" idx="12"/>
          </p:nvPr>
        </p:nvSpPr>
        <p:spPr/>
        <p:txBody>
          <a:bodyPr/>
          <a:lstStyle/>
          <a:p>
            <a:fld id="{BCD5369E-3047-794C-8347-00C6E847949B}" type="slidenum">
              <a:rPr lang="en-US" smtClean="0"/>
              <a:t>‹#›</a:t>
            </a:fld>
            <a:endParaRPr lang="en-US"/>
          </a:p>
        </p:txBody>
      </p:sp>
    </p:spTree>
    <p:extLst>
      <p:ext uri="{BB962C8B-B14F-4D97-AF65-F5344CB8AC3E}">
        <p14:creationId xmlns:p14="http://schemas.microsoft.com/office/powerpoint/2010/main" val="25606140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Tm="6000">
        <p159:morph option="byObject"/>
      </p:transition>
    </mc:Choice>
    <mc:Fallback xmlns="">
      <p:transition spd="slow" advTm="6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324D7-C748-544D-A3E4-301BA693049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CA233E-F3D1-6D4B-8B92-96A5BDE0D4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22D5B41-8B91-744C-93CA-811ECAA294C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34BCB51-F9EF-4048-8264-DADDCEB717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E6A5CDF-2ECE-6A42-9D32-48BA65FBA8D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1619FEFC-0C6D-B145-8CB5-E48472FD18A3}"/>
              </a:ext>
            </a:extLst>
          </p:cNvPr>
          <p:cNvSpPr>
            <a:spLocks noGrp="1"/>
          </p:cNvSpPr>
          <p:nvPr>
            <p:ph type="sldNum" sz="quarter" idx="12"/>
          </p:nvPr>
        </p:nvSpPr>
        <p:spPr/>
        <p:txBody>
          <a:bodyPr/>
          <a:lstStyle/>
          <a:p>
            <a:fld id="{BCD5369E-3047-794C-8347-00C6E847949B}" type="slidenum">
              <a:rPr lang="en-US" smtClean="0"/>
              <a:t>‹#›</a:t>
            </a:fld>
            <a:endParaRPr lang="en-US"/>
          </a:p>
        </p:txBody>
      </p:sp>
    </p:spTree>
    <p:extLst>
      <p:ext uri="{BB962C8B-B14F-4D97-AF65-F5344CB8AC3E}">
        <p14:creationId xmlns:p14="http://schemas.microsoft.com/office/powerpoint/2010/main" val="41835286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Tm="6000">
        <p159:morph option="byObject"/>
      </p:transition>
    </mc:Choice>
    <mc:Fallback xmlns="">
      <p:transition spd="slow" advTm="6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8BA24A-3E44-9E49-A5A7-CB9D807FD9AA}"/>
              </a:ext>
            </a:extLst>
          </p:cNvPr>
          <p:cNvSpPr/>
          <p:nvPr userDrawn="1"/>
        </p:nvSpPr>
        <p:spPr>
          <a:xfrm>
            <a:off x="0" y="6229351"/>
            <a:ext cx="12192000" cy="628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F466DF-7D8E-B745-883F-F4189B733CEC}"/>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3E3A4319-1E9D-6549-A988-B73FA2E846CC}"/>
              </a:ext>
            </a:extLst>
          </p:cNvPr>
          <p:cNvSpPr>
            <a:spLocks noGrp="1"/>
          </p:cNvSpPr>
          <p:nvPr>
            <p:ph type="sldNum" sz="quarter" idx="12"/>
          </p:nvPr>
        </p:nvSpPr>
        <p:spPr/>
        <p:txBody>
          <a:bodyPr/>
          <a:lstStyle/>
          <a:p>
            <a:fld id="{BCD5369E-3047-794C-8347-00C6E847949B}" type="slidenum">
              <a:rPr lang="en-US" smtClean="0"/>
              <a:t>‹#›</a:t>
            </a:fld>
            <a:endParaRPr lang="en-US"/>
          </a:p>
        </p:txBody>
      </p:sp>
    </p:spTree>
    <p:extLst>
      <p:ext uri="{BB962C8B-B14F-4D97-AF65-F5344CB8AC3E}">
        <p14:creationId xmlns:p14="http://schemas.microsoft.com/office/powerpoint/2010/main" val="33270316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Tm="6000">
        <p159:morph option="byObject"/>
      </p:transition>
    </mc:Choice>
    <mc:Fallback xmlns="">
      <p:transition spd="slow" advTm="6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D456A81-3690-2048-BF14-E9B1E6F6E7B6}"/>
              </a:ext>
            </a:extLst>
          </p:cNvPr>
          <p:cNvSpPr/>
          <p:nvPr userDrawn="1"/>
        </p:nvSpPr>
        <p:spPr>
          <a:xfrm>
            <a:off x="0" y="6229351"/>
            <a:ext cx="12192000" cy="628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8FB4B958-CF63-1948-9A0A-2D42E0ADD3BD}"/>
              </a:ext>
            </a:extLst>
          </p:cNvPr>
          <p:cNvSpPr>
            <a:spLocks noGrp="1"/>
          </p:cNvSpPr>
          <p:nvPr>
            <p:ph type="sldNum" sz="quarter" idx="12"/>
          </p:nvPr>
        </p:nvSpPr>
        <p:spPr/>
        <p:txBody>
          <a:bodyPr/>
          <a:lstStyle/>
          <a:p>
            <a:fld id="{BCD5369E-3047-794C-8347-00C6E847949B}" type="slidenum">
              <a:rPr lang="en-US" smtClean="0"/>
              <a:t>‹#›</a:t>
            </a:fld>
            <a:endParaRPr lang="en-US"/>
          </a:p>
        </p:txBody>
      </p:sp>
    </p:spTree>
    <p:extLst>
      <p:ext uri="{BB962C8B-B14F-4D97-AF65-F5344CB8AC3E}">
        <p14:creationId xmlns:p14="http://schemas.microsoft.com/office/powerpoint/2010/main" val="23661665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Tm="6000">
        <p159:morph option="byObject"/>
      </p:transition>
    </mc:Choice>
    <mc:Fallback xmlns="">
      <p:transition spd="slow" advTm="6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0ED05-BB8F-D54B-AD7C-62392DAFB3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DAB5A5-E209-EF49-93C5-2A34CD614A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B93DDD-A487-A64C-A8F7-C73B116E1E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BCB5C254-E322-694B-838D-6068DF254322}"/>
              </a:ext>
            </a:extLst>
          </p:cNvPr>
          <p:cNvSpPr>
            <a:spLocks noGrp="1"/>
          </p:cNvSpPr>
          <p:nvPr>
            <p:ph type="sldNum" sz="quarter" idx="12"/>
          </p:nvPr>
        </p:nvSpPr>
        <p:spPr/>
        <p:txBody>
          <a:bodyPr/>
          <a:lstStyle/>
          <a:p>
            <a:fld id="{BCD5369E-3047-794C-8347-00C6E847949B}" type="slidenum">
              <a:rPr lang="en-US" smtClean="0"/>
              <a:t>‹#›</a:t>
            </a:fld>
            <a:endParaRPr lang="en-US"/>
          </a:p>
        </p:txBody>
      </p:sp>
    </p:spTree>
    <p:extLst>
      <p:ext uri="{BB962C8B-B14F-4D97-AF65-F5344CB8AC3E}">
        <p14:creationId xmlns:p14="http://schemas.microsoft.com/office/powerpoint/2010/main" val="27581170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Tm="6000">
        <p159:morph option="byObject"/>
      </p:transition>
    </mc:Choice>
    <mc:Fallback xmlns="">
      <p:transition spd="slow" advTm="6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1717-5072-4647-A506-7A248F6FCA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BDC5D0-D88C-F74D-9505-4964B36456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1469CA-7D56-C943-8997-742E665A05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B8AD4769-84CC-DF4A-A4DB-F46460DD6235}"/>
              </a:ext>
            </a:extLst>
          </p:cNvPr>
          <p:cNvSpPr>
            <a:spLocks noGrp="1"/>
          </p:cNvSpPr>
          <p:nvPr>
            <p:ph type="sldNum" sz="quarter" idx="12"/>
          </p:nvPr>
        </p:nvSpPr>
        <p:spPr/>
        <p:txBody>
          <a:bodyPr/>
          <a:lstStyle/>
          <a:p>
            <a:fld id="{BCD5369E-3047-794C-8347-00C6E847949B}" type="slidenum">
              <a:rPr lang="en-US" smtClean="0"/>
              <a:t>‹#›</a:t>
            </a:fld>
            <a:endParaRPr lang="en-US"/>
          </a:p>
        </p:txBody>
      </p:sp>
    </p:spTree>
    <p:extLst>
      <p:ext uri="{BB962C8B-B14F-4D97-AF65-F5344CB8AC3E}">
        <p14:creationId xmlns:p14="http://schemas.microsoft.com/office/powerpoint/2010/main" val="38262531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Tm="6000">
        <p159:morph option="byObject"/>
      </p:transition>
    </mc:Choice>
    <mc:Fallback xmlns="">
      <p:transition spd="slow" advTm="6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18576-E61E-0B42-9901-C602610F80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C2D3310-2EFA-A04C-B79C-037A95682D0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EB19773-BFA9-1B4C-B537-D8D1D2A4D84B}"/>
              </a:ext>
            </a:extLst>
          </p:cNvPr>
          <p:cNvSpPr>
            <a:spLocks noGrp="1"/>
          </p:cNvSpPr>
          <p:nvPr>
            <p:ph type="sldNum" sz="quarter" idx="12"/>
          </p:nvPr>
        </p:nvSpPr>
        <p:spPr/>
        <p:txBody>
          <a:bodyPr/>
          <a:lstStyle/>
          <a:p>
            <a:fld id="{BCD5369E-3047-794C-8347-00C6E847949B}" type="slidenum">
              <a:rPr lang="en-US" smtClean="0"/>
              <a:t>‹#›</a:t>
            </a:fld>
            <a:endParaRPr lang="en-US"/>
          </a:p>
        </p:txBody>
      </p:sp>
    </p:spTree>
    <p:extLst>
      <p:ext uri="{BB962C8B-B14F-4D97-AF65-F5344CB8AC3E}">
        <p14:creationId xmlns:p14="http://schemas.microsoft.com/office/powerpoint/2010/main" val="25765090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Tm="6000">
        <p159:morph option="byObject"/>
      </p:transition>
    </mc:Choice>
    <mc:Fallback xmlns="">
      <p:transition spd="slow" advTm="6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2D28361-11EB-A545-902C-FF0B55978BF2}"/>
              </a:ext>
            </a:extLst>
          </p:cNvPr>
          <p:cNvPicPr>
            <a:picLocks noChangeAspect="1"/>
          </p:cNvPicPr>
          <p:nvPr userDrawn="1"/>
        </p:nvPicPr>
        <p:blipFill>
          <a:blip r:embed="rId12"/>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C90DE88C-F6E4-154F-B30A-BCA12AD782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4A86BFE-6AC8-E441-B8B6-B925B8B151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944F4740-A283-1C47-8671-B24D4597FF66}"/>
              </a:ext>
            </a:extLst>
          </p:cNvPr>
          <p:cNvSpPr>
            <a:spLocks noGrp="1"/>
          </p:cNvSpPr>
          <p:nvPr>
            <p:ph type="sldNum" sz="quarter" idx="4"/>
          </p:nvPr>
        </p:nvSpPr>
        <p:spPr>
          <a:xfrm>
            <a:off x="9448800" y="5994400"/>
            <a:ext cx="2743200" cy="365125"/>
          </a:xfrm>
          <a:prstGeom prst="rect">
            <a:avLst/>
          </a:prstGeom>
        </p:spPr>
        <p:txBody>
          <a:bodyPr vert="horz" lIns="91440" tIns="45720" rIns="91440" bIns="45720" rtlCol="0" anchor="ctr"/>
          <a:lstStyle>
            <a:lvl1pPr algn="r">
              <a:defRPr sz="1200">
                <a:solidFill>
                  <a:srgbClr val="003385"/>
                </a:solidFill>
              </a:defRPr>
            </a:lvl1pPr>
          </a:lstStyle>
          <a:p>
            <a:fld id="{BCD5369E-3047-794C-8347-00C6E847949B}" type="slidenum">
              <a:rPr lang="en-US" smtClean="0"/>
              <a:pPr/>
              <a:t>‹#›</a:t>
            </a:fld>
            <a:endParaRPr lang="en-US"/>
          </a:p>
        </p:txBody>
      </p:sp>
    </p:spTree>
    <p:extLst>
      <p:ext uri="{BB962C8B-B14F-4D97-AF65-F5344CB8AC3E}">
        <p14:creationId xmlns:p14="http://schemas.microsoft.com/office/powerpoint/2010/main" val="2105967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mc:AlternateContent xmlns:mc="http://schemas.openxmlformats.org/markup-compatibility/2006" xmlns:p159="http://schemas.microsoft.com/office/powerpoint/2015/09/main">
    <mc:Choice Requires="p159">
      <p:transition xmlns:p14="http://schemas.microsoft.com/office/powerpoint/2010/main" spd="slow" p14:dur="5000" advTm="6000">
        <p159:morph option="byObject"/>
      </p:transition>
    </mc:Choice>
    <mc:Fallback xmlns="">
      <p:transition spd="slow" advTm="6000">
        <p:fade/>
      </p:transition>
    </mc:Fallback>
  </mc:AlternateContent>
  <p:txStyles>
    <p:titleStyle>
      <a:lvl1pPr algn="l" defTabSz="914400" rtl="0" eaLnBrk="1" latinLnBrk="0" hangingPunct="1">
        <a:lnSpc>
          <a:spcPct val="90000"/>
        </a:lnSpc>
        <a:spcBef>
          <a:spcPct val="0"/>
        </a:spcBef>
        <a:buNone/>
        <a:defRPr sz="4400" b="1" i="0" kern="1200">
          <a:solidFill>
            <a:srgbClr val="003385"/>
          </a:solidFill>
          <a:latin typeface="Montserrat ExtraBold" pitchFamily="2" charset="77"/>
          <a:ea typeface="Roboto Condensed" panose="02000000000000000000" pitchFamily="2" charset="0"/>
          <a:cs typeface="Montserrat ExtraBold"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3385"/>
          </a:solidFill>
          <a:latin typeface="Roboto Medium" panose="02000000000000000000" pitchFamily="2" charset="0"/>
          <a:ea typeface="Roboto Medium" panose="02000000000000000000" pitchFamily="2" charset="0"/>
          <a:cs typeface="Roboto Medium"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3385"/>
          </a:solidFill>
          <a:latin typeface="Roboto Medium" panose="02000000000000000000" pitchFamily="2" charset="0"/>
          <a:ea typeface="Roboto Medium" panose="02000000000000000000" pitchFamily="2" charset="0"/>
          <a:cs typeface="Roboto Medium"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3385"/>
          </a:solidFill>
          <a:latin typeface="Roboto Medium" panose="02000000000000000000" pitchFamily="2" charset="0"/>
          <a:ea typeface="Roboto Medium" panose="02000000000000000000" pitchFamily="2" charset="0"/>
          <a:cs typeface="Roboto Medium"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3385"/>
          </a:solidFill>
          <a:latin typeface="Roboto Medium" panose="02000000000000000000" pitchFamily="2" charset="0"/>
          <a:ea typeface="Roboto Medium" panose="02000000000000000000" pitchFamily="2" charset="0"/>
          <a:cs typeface="Roboto Medium"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3385"/>
          </a:solidFill>
          <a:latin typeface="Roboto Medium" panose="02000000000000000000" pitchFamily="2" charset="0"/>
          <a:ea typeface="Roboto Medium" panose="02000000000000000000" pitchFamily="2" charset="0"/>
          <a:cs typeface="Roboto Medium"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dallascollege.edu/paying-for-college/scholarships-aid/pages/default.aspx" TargetMode="External"/><Relationship Id="rId2" Type="http://schemas.openxmlformats.org/officeDocument/2006/relationships/hyperlink" Target="https://www.dallascollege.edu/paying-for-college/financial-aid/pages/default.asp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healthoccadmissions@dallascollege.edu" TargetMode="External"/><Relationship Id="rId2" Type="http://schemas.openxmlformats.org/officeDocument/2006/relationships/hyperlink" Target="mailto:sbraddy@dallascollege.edu"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www.dallascollege.edu/admissions/registration/pages/group-advising-reg.aspx"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forms.office.com/Pages/ResponsePage.aspx?id=U1R-1i9z3EqUpEiI8tl9XR-JTZXG4gtGtI5xwkPieuFUN0cyQThPT0pWWFVBSlNXNzZNTVo1REpBSiQlQCN0PWc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dallascollege.edu/schools/health-sciences/health-packets/" TargetMode="External"/><Relationship Id="rId2" Type="http://schemas.openxmlformats.org/officeDocument/2006/relationships/hyperlink" Target="https://www.dallascollege.edu/study/health-information-tech/"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cid:image001.jpg@01D85335.9EDD3960" TargetMode="Externa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5C5BD-F253-8440-A39E-1B94457A8DC2}"/>
              </a:ext>
            </a:extLst>
          </p:cNvPr>
          <p:cNvSpPr>
            <a:spLocks noGrp="1"/>
          </p:cNvSpPr>
          <p:nvPr>
            <p:ph type="ctrTitle"/>
          </p:nvPr>
        </p:nvSpPr>
        <p:spPr>
          <a:xfrm>
            <a:off x="2526810" y="1586107"/>
            <a:ext cx="9219611" cy="1309869"/>
          </a:xfrm>
        </p:spPr>
        <p:txBody>
          <a:bodyPr>
            <a:noAutofit/>
          </a:bodyPr>
          <a:lstStyle/>
          <a:p>
            <a:pPr algn="ctr"/>
            <a:r>
              <a:rPr lang="en-US" sz="4400" dirty="0">
                <a:latin typeface="Times New Roman" panose="02020603050405020304" pitchFamily="18" charset="0"/>
                <a:cs typeface="Times New Roman" panose="02020603050405020304" pitchFamily="18" charset="0"/>
              </a:rPr>
              <a:t>Health Information Technology A.A.S. Degree Program</a:t>
            </a:r>
          </a:p>
        </p:txBody>
      </p:sp>
      <p:sp>
        <p:nvSpPr>
          <p:cNvPr id="3" name="Subtitle 2">
            <a:extLst>
              <a:ext uri="{FF2B5EF4-FFF2-40B4-BE49-F238E27FC236}">
                <a16:creationId xmlns:a16="http://schemas.microsoft.com/office/drawing/2014/main" id="{5B828294-B5B5-874E-A4D4-70A1E8A0CCA5}"/>
              </a:ext>
            </a:extLst>
          </p:cNvPr>
          <p:cNvSpPr>
            <a:spLocks noGrp="1"/>
          </p:cNvSpPr>
          <p:nvPr>
            <p:ph type="subTitle" idx="1"/>
          </p:nvPr>
        </p:nvSpPr>
        <p:spPr>
          <a:xfrm>
            <a:off x="2724150" y="5804863"/>
            <a:ext cx="9144000" cy="662378"/>
          </a:xfrm>
        </p:spPr>
        <p:txBody>
          <a:bodyPr>
            <a:normAutofit fontScale="92500" lnSpcReduction="10000"/>
          </a:bodyPr>
          <a:lstStyle/>
          <a:p>
            <a:pPr algn="ctr"/>
            <a:r>
              <a:rPr lang="en-US" sz="4800" b="1" dirty="0">
                <a:latin typeface="Times New Roman" panose="02020603050405020304" pitchFamily="18" charset="0"/>
                <a:cs typeface="Times New Roman" panose="02020603050405020304" pitchFamily="18" charset="0"/>
              </a:rPr>
              <a:t>Information Session</a:t>
            </a:r>
          </a:p>
        </p:txBody>
      </p:sp>
      <p:pic>
        <p:nvPicPr>
          <p:cNvPr id="5" name="Picture 4">
            <a:extLst>
              <a:ext uri="{FF2B5EF4-FFF2-40B4-BE49-F238E27FC236}">
                <a16:creationId xmlns:a16="http://schemas.microsoft.com/office/drawing/2014/main" id="{A9718B5A-93F2-7889-DE61-87364410726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608293" y="749532"/>
            <a:ext cx="3872020" cy="927956"/>
          </a:xfrm>
          <a:prstGeom prst="rect">
            <a:avLst/>
          </a:prstGeom>
        </p:spPr>
      </p:pic>
      <p:pic>
        <p:nvPicPr>
          <p:cNvPr id="7" name="Picture 6" descr="Image showing a desktop computer screen and several images in relations to healthcare.  For decorations only.">
            <a:extLst>
              <a:ext uri="{FF2B5EF4-FFF2-40B4-BE49-F238E27FC236}">
                <a16:creationId xmlns:a16="http://schemas.microsoft.com/office/drawing/2014/main" id="{B1D85B43-E153-199C-FF66-579B79AF1BE8}"/>
              </a:ext>
            </a:extLst>
          </p:cNvPr>
          <p:cNvPicPr>
            <a:picLocks noChangeAspect="1"/>
          </p:cNvPicPr>
          <p:nvPr/>
        </p:nvPicPr>
        <p:blipFill>
          <a:blip r:embed="rId4"/>
          <a:stretch>
            <a:fillRect/>
          </a:stretch>
        </p:blipFill>
        <p:spPr>
          <a:xfrm>
            <a:off x="5870327" y="2914892"/>
            <a:ext cx="2532576" cy="2889971"/>
          </a:xfrm>
          <a:prstGeom prst="rect">
            <a:avLst/>
          </a:prstGeom>
        </p:spPr>
      </p:pic>
    </p:spTree>
    <p:extLst>
      <p:ext uri="{BB962C8B-B14F-4D97-AF65-F5344CB8AC3E}">
        <p14:creationId xmlns:p14="http://schemas.microsoft.com/office/powerpoint/2010/main" val="12574020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870">
        <p159:morph option="byObject"/>
      </p:transition>
    </mc:Choice>
    <mc:Fallback xmlns="">
      <p:transition spd="slow" advTm="287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E7CFD-0358-165A-1AEE-66BE758CD023}"/>
              </a:ext>
            </a:extLst>
          </p:cNvPr>
          <p:cNvSpPr>
            <a:spLocks noGrp="1"/>
          </p:cNvSpPr>
          <p:nvPr>
            <p:ph type="title"/>
          </p:nvPr>
        </p:nvSpPr>
        <p:spPr>
          <a:xfrm>
            <a:off x="166991" y="107004"/>
            <a:ext cx="11710481" cy="1577547"/>
          </a:xfrm>
        </p:spPr>
        <p:txBody>
          <a:bodyPr>
            <a:normAutofit fontScale="90000"/>
          </a:bodyPr>
          <a:lstStyle/>
          <a:p>
            <a:pPr algn="ctr"/>
            <a:r>
              <a:rPr lang="en-US" sz="6000" dirty="0">
                <a:latin typeface="Times New Roman" panose="02020603050405020304" pitchFamily="18" charset="0"/>
                <a:cs typeface="Times New Roman" panose="02020603050405020304" pitchFamily="18" charset="0"/>
              </a:rPr>
              <a:t>Other Requirements </a:t>
            </a:r>
            <a:r>
              <a:rPr lang="en-US" sz="6000" u="sng" dirty="0">
                <a:latin typeface="Times New Roman" panose="02020603050405020304" pitchFamily="18" charset="0"/>
                <a:cs typeface="Times New Roman" panose="02020603050405020304" pitchFamily="18" charset="0"/>
              </a:rPr>
              <a:t>AFTER</a:t>
            </a:r>
            <a:r>
              <a:rPr lang="en-US" sz="6000" dirty="0">
                <a:latin typeface="Times New Roman" panose="02020603050405020304" pitchFamily="18" charset="0"/>
                <a:cs typeface="Times New Roman" panose="02020603050405020304" pitchFamily="18" charset="0"/>
              </a:rPr>
              <a:t> Acceptance</a:t>
            </a:r>
            <a:endParaRPr lang="en-US" sz="54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2654C48-28C2-4CFF-DB58-1B485D9CE00E}"/>
              </a:ext>
            </a:extLst>
          </p:cNvPr>
          <p:cNvSpPr>
            <a:spLocks noGrp="1"/>
          </p:cNvSpPr>
          <p:nvPr>
            <p:ph idx="1"/>
          </p:nvPr>
        </p:nvSpPr>
        <p:spPr>
          <a:xfrm>
            <a:off x="535021" y="1876514"/>
            <a:ext cx="11186809" cy="4417281"/>
          </a:xfrm>
        </p:spPr>
        <p:txBody>
          <a:bodyPr>
            <a:normAutofit fontScale="92500" lnSpcReduction="10000"/>
          </a:bodyPr>
          <a:lstStyle/>
          <a:p>
            <a:r>
              <a:rPr lang="en-US" sz="3200" dirty="0">
                <a:latin typeface="Times New Roman" panose="02020603050405020304" pitchFamily="18" charset="0"/>
                <a:cs typeface="Times New Roman" panose="02020603050405020304" pitchFamily="18" charset="0"/>
              </a:rPr>
              <a:t>SurPath</a:t>
            </a:r>
            <a:r>
              <a:rPr lang="en-US" sz="3200" b="1"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compliance to be completed after acceptance: </a:t>
            </a:r>
          </a:p>
          <a:p>
            <a:pPr lvl="1"/>
            <a:r>
              <a:rPr lang="en-US" sz="2800" dirty="0">
                <a:latin typeface="Times New Roman" panose="02020603050405020304" pitchFamily="18" charset="0"/>
                <a:cs typeface="Times New Roman" panose="02020603050405020304" pitchFamily="18" charset="0"/>
              </a:rPr>
              <a:t>Create a SurPath account</a:t>
            </a:r>
          </a:p>
          <a:p>
            <a:pPr lvl="1"/>
            <a:r>
              <a:rPr lang="en-US" sz="2800" dirty="0">
                <a:latin typeface="Times New Roman" panose="02020603050405020304" pitchFamily="18" charset="0"/>
                <a:cs typeface="Times New Roman" panose="02020603050405020304" pitchFamily="18" charset="0"/>
              </a:rPr>
              <a:t>Drug Screen &amp; Background Check</a:t>
            </a:r>
          </a:p>
          <a:p>
            <a:pPr lvl="1"/>
            <a:r>
              <a:rPr lang="en-US" sz="2800" dirty="0">
                <a:latin typeface="Times New Roman" panose="02020603050405020304" pitchFamily="18" charset="0"/>
                <a:cs typeface="Times New Roman" panose="02020603050405020304" pitchFamily="18" charset="0"/>
              </a:rPr>
              <a:t>Current physical exam</a:t>
            </a:r>
          </a:p>
          <a:p>
            <a:pPr lvl="1"/>
            <a:r>
              <a:rPr lang="en-US" sz="2800" dirty="0">
                <a:latin typeface="Times New Roman" panose="02020603050405020304" pitchFamily="18" charset="0"/>
                <a:cs typeface="Times New Roman" panose="02020603050405020304" pitchFamily="18" charset="0"/>
              </a:rPr>
              <a:t>TB screening and additional immunizations</a:t>
            </a:r>
          </a:p>
          <a:p>
            <a:pPr lvl="1"/>
            <a:r>
              <a:rPr lang="en-US" sz="2800" dirty="0">
                <a:latin typeface="Times New Roman" panose="02020603050405020304" pitchFamily="18" charset="0"/>
                <a:cs typeface="Times New Roman" panose="02020603050405020304" pitchFamily="18" charset="0"/>
              </a:rPr>
              <a:t>Health insurance</a:t>
            </a:r>
          </a:p>
          <a:p>
            <a:pPr lvl="1"/>
            <a:r>
              <a:rPr lang="en-US" sz="2800" dirty="0">
                <a:latin typeface="Times New Roman" panose="02020603050405020304" pitchFamily="18" charset="0"/>
                <a:cs typeface="Times New Roman" panose="02020603050405020304" pitchFamily="18" charset="0"/>
              </a:rPr>
              <a:t>CPR certification </a:t>
            </a:r>
          </a:p>
          <a:p>
            <a:pPr marL="457200" lvl="1" indent="0">
              <a:buNone/>
            </a:pPr>
            <a:endParaRPr lang="en-US" sz="2800" dirty="0">
              <a:latin typeface="Times New Roman" panose="02020603050405020304" pitchFamily="18" charset="0"/>
              <a:cs typeface="Times New Roman" panose="02020603050405020304" pitchFamily="18" charset="0"/>
            </a:endParaRPr>
          </a:p>
          <a:p>
            <a:pPr lvl="1"/>
            <a:endParaRPr lang="en-US" sz="2800" dirty="0">
              <a:latin typeface="Times New Roman" panose="02020603050405020304" pitchFamily="18" charset="0"/>
              <a:cs typeface="Times New Roman" panose="02020603050405020304" pitchFamily="18" charset="0"/>
            </a:endParaRPr>
          </a:p>
          <a:p>
            <a:pPr marL="457200" lvl="1" indent="0">
              <a:buNone/>
            </a:pPr>
            <a:r>
              <a:rPr lang="en-US" sz="2800" b="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SurPath information will be provided to you by the HIT Programs Coordinator along with your official acceptance letter.</a:t>
            </a:r>
          </a:p>
        </p:txBody>
      </p:sp>
    </p:spTree>
    <p:extLst>
      <p:ext uri="{BB962C8B-B14F-4D97-AF65-F5344CB8AC3E}">
        <p14:creationId xmlns:p14="http://schemas.microsoft.com/office/powerpoint/2010/main" val="8336476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Tm="45885">
        <p159:morph option="byObject"/>
      </p:transition>
    </mc:Choice>
    <mc:Fallback xmlns="">
      <p:transition spd="slow" advTm="45885">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5C621-0F6B-AF3C-3B1D-A9F10638F810}"/>
              </a:ext>
            </a:extLst>
          </p:cNvPr>
          <p:cNvSpPr>
            <a:spLocks noGrp="1"/>
          </p:cNvSpPr>
          <p:nvPr>
            <p:ph type="title"/>
          </p:nvPr>
        </p:nvSpPr>
        <p:spPr>
          <a:xfrm>
            <a:off x="145915" y="-95352"/>
            <a:ext cx="11207885" cy="1603139"/>
          </a:xfrm>
        </p:spPr>
        <p:txBody>
          <a:bodyPr>
            <a:normAutofit/>
          </a:bodyPr>
          <a:lstStyle/>
          <a:p>
            <a:pPr algn="ctr"/>
            <a:r>
              <a:rPr lang="en-US" sz="6000" dirty="0">
                <a:latin typeface="Times New Roman" panose="02020603050405020304" pitchFamily="18" charset="0"/>
                <a:cs typeface="Times New Roman" panose="02020603050405020304" pitchFamily="18" charset="0"/>
              </a:rPr>
              <a:t>Tuition &amp; Learning Materials</a:t>
            </a:r>
          </a:p>
        </p:txBody>
      </p:sp>
      <p:sp>
        <p:nvSpPr>
          <p:cNvPr id="3" name="Content Placeholder 2">
            <a:extLst>
              <a:ext uri="{FF2B5EF4-FFF2-40B4-BE49-F238E27FC236}">
                <a16:creationId xmlns:a16="http://schemas.microsoft.com/office/drawing/2014/main" id="{1EBF2826-C1D3-734B-60FF-309AFD14F377}"/>
              </a:ext>
            </a:extLst>
          </p:cNvPr>
          <p:cNvSpPr>
            <a:spLocks noGrp="1"/>
          </p:cNvSpPr>
          <p:nvPr>
            <p:ph idx="1"/>
          </p:nvPr>
        </p:nvSpPr>
        <p:spPr>
          <a:xfrm>
            <a:off x="838200" y="1984443"/>
            <a:ext cx="10515600" cy="4425984"/>
          </a:xfrm>
        </p:spPr>
        <p:txBody>
          <a:bodyPr>
            <a:normAutofit/>
          </a:bodyPr>
          <a:lstStyle/>
          <a:p>
            <a:endParaRPr lang="en-US" dirty="0"/>
          </a:p>
          <a:p>
            <a:pPr marL="0" indent="0">
              <a:buNone/>
            </a:pPr>
            <a:endParaRPr lang="en-US" dirty="0"/>
          </a:p>
          <a:p>
            <a:endParaRPr lang="en-US" dirty="0"/>
          </a:p>
          <a:p>
            <a:pPr marL="0" indent="0">
              <a:buNone/>
            </a:pPr>
            <a:endParaRPr lang="en-US" sz="14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Online textbooks will be available as part of your course learning materials and will be accessible from any laptop or desktop computer.  </a:t>
            </a:r>
          </a:p>
          <a:p>
            <a:r>
              <a:rPr lang="en-US" dirty="0">
                <a:latin typeface="Times New Roman" panose="02020603050405020304" pitchFamily="18" charset="0"/>
                <a:cs typeface="Times New Roman" panose="02020603050405020304" pitchFamily="18" charset="0"/>
              </a:rPr>
              <a:t>All required learning materials are included in your tuition.</a:t>
            </a:r>
          </a:p>
          <a:p>
            <a:r>
              <a:rPr lang="en-US" dirty="0">
                <a:latin typeface="Times New Roman" panose="02020603050405020304" pitchFamily="18" charset="0"/>
                <a:cs typeface="Times New Roman" panose="02020603050405020304" pitchFamily="18" charset="0"/>
              </a:rPr>
              <a:t>All required learning simulation subscriptions are included in your tuition.</a:t>
            </a:r>
          </a:p>
          <a:p>
            <a:pPr marL="0" indent="0">
              <a:buNone/>
            </a:pPr>
            <a:endParaRPr lang="en-US" sz="2000" dirty="0"/>
          </a:p>
          <a:p>
            <a:endParaRPr lang="en-US" dirty="0"/>
          </a:p>
        </p:txBody>
      </p:sp>
      <p:graphicFrame>
        <p:nvGraphicFramePr>
          <p:cNvPr id="5" name="Table 5">
            <a:extLst>
              <a:ext uri="{FF2B5EF4-FFF2-40B4-BE49-F238E27FC236}">
                <a16:creationId xmlns:a16="http://schemas.microsoft.com/office/drawing/2014/main" id="{80A426D4-F75B-86C4-7175-AD60B3F482BE}"/>
              </a:ext>
            </a:extLst>
          </p:cNvPr>
          <p:cNvGraphicFramePr>
            <a:graphicFrameLocks noGrp="1"/>
          </p:cNvGraphicFramePr>
          <p:nvPr>
            <p:extLst>
              <p:ext uri="{D42A27DB-BD31-4B8C-83A1-F6EECF244321}">
                <p14:modId xmlns:p14="http://schemas.microsoft.com/office/powerpoint/2010/main" val="1671583505"/>
              </p:ext>
            </p:extLst>
          </p:nvPr>
        </p:nvGraphicFramePr>
        <p:xfrm>
          <a:off x="786319" y="1293779"/>
          <a:ext cx="10643680" cy="2225228"/>
        </p:xfrm>
        <a:graphic>
          <a:graphicData uri="http://schemas.openxmlformats.org/drawingml/2006/table">
            <a:tbl>
              <a:tblPr firstRow="1" bandRow="1">
                <a:tableStyleId>{5940675A-B579-460E-94D1-54222C63F5DA}</a:tableStyleId>
              </a:tblPr>
              <a:tblGrid>
                <a:gridCol w="3085290">
                  <a:extLst>
                    <a:ext uri="{9D8B030D-6E8A-4147-A177-3AD203B41FA5}">
                      <a16:colId xmlns:a16="http://schemas.microsoft.com/office/drawing/2014/main" val="169676478"/>
                    </a:ext>
                  </a:extLst>
                </a:gridCol>
                <a:gridCol w="2480553">
                  <a:extLst>
                    <a:ext uri="{9D8B030D-6E8A-4147-A177-3AD203B41FA5}">
                      <a16:colId xmlns:a16="http://schemas.microsoft.com/office/drawing/2014/main" val="1847601774"/>
                    </a:ext>
                  </a:extLst>
                </a:gridCol>
                <a:gridCol w="2626468">
                  <a:extLst>
                    <a:ext uri="{9D8B030D-6E8A-4147-A177-3AD203B41FA5}">
                      <a16:colId xmlns:a16="http://schemas.microsoft.com/office/drawing/2014/main" val="1580503628"/>
                    </a:ext>
                  </a:extLst>
                </a:gridCol>
                <a:gridCol w="2451369">
                  <a:extLst>
                    <a:ext uri="{9D8B030D-6E8A-4147-A177-3AD203B41FA5}">
                      <a16:colId xmlns:a16="http://schemas.microsoft.com/office/drawing/2014/main" val="296992034"/>
                    </a:ext>
                  </a:extLst>
                </a:gridCol>
              </a:tblGrid>
              <a:tr h="377339">
                <a:tc>
                  <a:txBody>
                    <a:bodyPr/>
                    <a:lstStyle/>
                    <a:p>
                      <a:r>
                        <a:rPr lang="en-US" sz="2000" b="1" i="0" kern="1200" dirty="0">
                          <a:solidFill>
                            <a:srgbClr val="003385"/>
                          </a:solidFill>
                          <a:latin typeface="Times New Roman" panose="02020603050405020304" pitchFamily="18" charset="0"/>
                          <a:ea typeface="Roboto Medium" panose="02000000000000000000" pitchFamily="2" charset="0"/>
                          <a:cs typeface="Times New Roman" panose="02020603050405020304" pitchFamily="18" charset="0"/>
                        </a:rPr>
                        <a:t>Location</a:t>
                      </a:r>
                    </a:p>
                  </a:txBody>
                  <a:tcPr/>
                </a:tc>
                <a:tc>
                  <a:txBody>
                    <a:bodyPr/>
                    <a:lstStyle/>
                    <a:p>
                      <a:r>
                        <a:rPr lang="en-US" sz="2000" b="1" i="0" kern="1200" dirty="0">
                          <a:solidFill>
                            <a:srgbClr val="003385"/>
                          </a:solidFill>
                          <a:latin typeface="Times New Roman" panose="02020603050405020304" pitchFamily="18" charset="0"/>
                          <a:ea typeface="Roboto Medium" panose="02000000000000000000" pitchFamily="2" charset="0"/>
                          <a:cs typeface="Times New Roman" panose="02020603050405020304" pitchFamily="18" charset="0"/>
                        </a:rPr>
                        <a:t>Tuition per Credit Hour</a:t>
                      </a:r>
                    </a:p>
                  </a:txBody>
                  <a:tcPr/>
                </a:tc>
                <a:tc>
                  <a:txBody>
                    <a:bodyPr/>
                    <a:lstStyle/>
                    <a:p>
                      <a:r>
                        <a:rPr lang="en-US" sz="2000" b="1" i="0" kern="1200" dirty="0">
                          <a:solidFill>
                            <a:srgbClr val="003385"/>
                          </a:solidFill>
                          <a:latin typeface="Times New Roman" panose="02020603050405020304" pitchFamily="18" charset="0"/>
                          <a:ea typeface="Roboto Medium" panose="02000000000000000000" pitchFamily="2" charset="0"/>
                          <a:cs typeface="Times New Roman" panose="02020603050405020304" pitchFamily="18" charset="0"/>
                        </a:rPr>
                        <a:t>Total Tuition Cost for HIT AAS Degree</a:t>
                      </a:r>
                    </a:p>
                  </a:txBody>
                  <a:tcPr/>
                </a:tc>
                <a:tc>
                  <a:txBody>
                    <a:bodyPr/>
                    <a:lstStyle/>
                    <a:p>
                      <a:r>
                        <a:rPr lang="en-US" sz="2000" b="1" i="0" kern="1200" dirty="0">
                          <a:solidFill>
                            <a:srgbClr val="003385"/>
                          </a:solidFill>
                          <a:latin typeface="Times New Roman" panose="02020603050405020304" pitchFamily="18" charset="0"/>
                          <a:ea typeface="Roboto Medium" panose="02000000000000000000" pitchFamily="2" charset="0"/>
                          <a:cs typeface="Times New Roman" panose="02020603050405020304" pitchFamily="18" charset="0"/>
                        </a:rPr>
                        <a:t> Learning Materials</a:t>
                      </a:r>
                    </a:p>
                  </a:txBody>
                  <a:tcPr/>
                </a:tc>
                <a:extLst>
                  <a:ext uri="{0D108BD9-81ED-4DB2-BD59-A6C34878D82A}">
                    <a16:rowId xmlns:a16="http://schemas.microsoft.com/office/drawing/2014/main" val="1579230543"/>
                  </a:ext>
                </a:extLst>
              </a:tr>
              <a:tr h="460349">
                <a:tc>
                  <a:txBody>
                    <a:bodyPr/>
                    <a:lstStyle/>
                    <a:p>
                      <a:r>
                        <a:rPr lang="en-US" sz="2000" b="0" i="0" kern="1200" dirty="0">
                          <a:solidFill>
                            <a:srgbClr val="003385"/>
                          </a:solidFill>
                          <a:latin typeface="Times New Roman" panose="02020603050405020304" pitchFamily="18" charset="0"/>
                          <a:ea typeface="Roboto Medium" panose="02000000000000000000" pitchFamily="2" charset="0"/>
                          <a:cs typeface="Times New Roman" panose="02020603050405020304" pitchFamily="18" charset="0"/>
                        </a:rPr>
                        <a:t>Dallas County Resident</a:t>
                      </a:r>
                    </a:p>
                  </a:txBody>
                  <a:tcPr/>
                </a:tc>
                <a:tc>
                  <a:txBody>
                    <a:bodyPr/>
                    <a:lstStyle/>
                    <a:p>
                      <a:r>
                        <a:rPr lang="en-US" sz="2000" b="0" i="0" kern="1200" dirty="0">
                          <a:solidFill>
                            <a:srgbClr val="003385"/>
                          </a:solidFill>
                          <a:latin typeface="Times New Roman" panose="02020603050405020304" pitchFamily="18" charset="0"/>
                          <a:ea typeface="Roboto Medium" panose="02000000000000000000" pitchFamily="2" charset="0"/>
                          <a:cs typeface="Times New Roman" panose="02020603050405020304" pitchFamily="18" charset="0"/>
                        </a:rPr>
                        <a:t>$99</a:t>
                      </a:r>
                    </a:p>
                  </a:txBody>
                  <a:tcPr/>
                </a:tc>
                <a:tc>
                  <a:txBody>
                    <a:bodyPr/>
                    <a:lstStyle/>
                    <a:p>
                      <a:r>
                        <a:rPr lang="en-US" sz="2000" b="0" i="0" kern="1200" dirty="0">
                          <a:solidFill>
                            <a:srgbClr val="003385"/>
                          </a:solidFill>
                          <a:latin typeface="Times New Roman" panose="02020603050405020304" pitchFamily="18" charset="0"/>
                          <a:ea typeface="Roboto Medium" panose="02000000000000000000" pitchFamily="2" charset="0"/>
                          <a:cs typeface="Times New Roman" panose="02020603050405020304" pitchFamily="18" charset="0"/>
                        </a:rPr>
                        <a:t>$5,940</a:t>
                      </a:r>
                    </a:p>
                  </a:txBody>
                  <a:tcPr/>
                </a:tc>
                <a:tc>
                  <a:txBody>
                    <a:bodyPr/>
                    <a:lstStyle/>
                    <a:p>
                      <a:r>
                        <a:rPr lang="en-US" sz="2000" b="0" i="0" kern="1200" dirty="0">
                          <a:solidFill>
                            <a:srgbClr val="003385"/>
                          </a:solidFill>
                          <a:latin typeface="Times New Roman" panose="02020603050405020304" pitchFamily="18" charset="0"/>
                          <a:ea typeface="Roboto Medium" panose="02000000000000000000" pitchFamily="2" charset="0"/>
                          <a:cs typeface="Times New Roman" panose="02020603050405020304" pitchFamily="18" charset="0"/>
                        </a:rPr>
                        <a:t>Included</a:t>
                      </a:r>
                    </a:p>
                  </a:txBody>
                  <a:tcPr/>
                </a:tc>
                <a:extLst>
                  <a:ext uri="{0D108BD9-81ED-4DB2-BD59-A6C34878D82A}">
                    <a16:rowId xmlns:a16="http://schemas.microsoft.com/office/drawing/2014/main" val="3543018180"/>
                  </a:ext>
                </a:extLst>
              </a:tr>
              <a:tr h="377339">
                <a:tc>
                  <a:txBody>
                    <a:bodyPr/>
                    <a:lstStyle/>
                    <a:p>
                      <a:r>
                        <a:rPr lang="en-US" sz="2000" b="0" i="0" kern="1200" dirty="0">
                          <a:solidFill>
                            <a:srgbClr val="003385"/>
                          </a:solidFill>
                          <a:latin typeface="Times New Roman" panose="02020603050405020304" pitchFamily="18" charset="0"/>
                          <a:ea typeface="Roboto Medium" panose="02000000000000000000" pitchFamily="2" charset="0"/>
                          <a:cs typeface="Times New Roman" panose="02020603050405020304" pitchFamily="18" charset="0"/>
                        </a:rPr>
                        <a:t>Out-of-District</a:t>
                      </a:r>
                    </a:p>
                  </a:txBody>
                  <a:tcPr/>
                </a:tc>
                <a:tc>
                  <a:txBody>
                    <a:bodyPr/>
                    <a:lstStyle/>
                    <a:p>
                      <a:r>
                        <a:rPr lang="en-US" sz="2000" b="0" i="0" kern="1200" dirty="0">
                          <a:solidFill>
                            <a:srgbClr val="003385"/>
                          </a:solidFill>
                          <a:latin typeface="Times New Roman" panose="02020603050405020304" pitchFamily="18" charset="0"/>
                          <a:ea typeface="Roboto Medium" panose="02000000000000000000" pitchFamily="2" charset="0"/>
                          <a:cs typeface="Times New Roman" panose="02020603050405020304" pitchFamily="18" charset="0"/>
                        </a:rPr>
                        <a:t>$169</a:t>
                      </a:r>
                    </a:p>
                  </a:txBody>
                  <a:tcPr/>
                </a:tc>
                <a:tc>
                  <a:txBody>
                    <a:bodyPr/>
                    <a:lstStyle/>
                    <a:p>
                      <a:r>
                        <a:rPr lang="en-US" sz="2000" b="0" i="0" kern="1200" dirty="0">
                          <a:solidFill>
                            <a:srgbClr val="003385"/>
                          </a:solidFill>
                          <a:latin typeface="Times New Roman" panose="02020603050405020304" pitchFamily="18" charset="0"/>
                          <a:ea typeface="Roboto Medium" panose="02000000000000000000" pitchFamily="2" charset="0"/>
                          <a:cs typeface="Times New Roman" panose="02020603050405020304" pitchFamily="18" charset="0"/>
                        </a:rPr>
                        <a:t>$10,140</a:t>
                      </a:r>
                    </a:p>
                  </a:txBody>
                  <a:tcPr/>
                </a:tc>
                <a:tc>
                  <a:txBody>
                    <a:bodyPr/>
                    <a:lstStyle/>
                    <a:p>
                      <a:r>
                        <a:rPr lang="en-US" sz="2000" b="0" i="0" kern="1200" dirty="0">
                          <a:solidFill>
                            <a:srgbClr val="003385"/>
                          </a:solidFill>
                          <a:latin typeface="Times New Roman" panose="02020603050405020304" pitchFamily="18" charset="0"/>
                          <a:ea typeface="Roboto Medium" panose="02000000000000000000" pitchFamily="2" charset="0"/>
                          <a:cs typeface="Times New Roman" panose="02020603050405020304" pitchFamily="18" charset="0"/>
                        </a:rPr>
                        <a:t>Included</a:t>
                      </a:r>
                    </a:p>
                  </a:txBody>
                  <a:tcPr/>
                </a:tc>
                <a:extLst>
                  <a:ext uri="{0D108BD9-81ED-4DB2-BD59-A6C34878D82A}">
                    <a16:rowId xmlns:a16="http://schemas.microsoft.com/office/drawing/2014/main" val="1441979403"/>
                  </a:ext>
                </a:extLst>
              </a:tr>
              <a:tr h="667599">
                <a:tc>
                  <a:txBody>
                    <a:bodyPr/>
                    <a:lstStyle/>
                    <a:p>
                      <a:r>
                        <a:rPr lang="en-US" sz="2000" b="0" i="0" kern="1200" dirty="0">
                          <a:solidFill>
                            <a:srgbClr val="003385"/>
                          </a:solidFill>
                          <a:latin typeface="Times New Roman" panose="02020603050405020304" pitchFamily="18" charset="0"/>
                          <a:ea typeface="Roboto Medium" panose="02000000000000000000" pitchFamily="2" charset="0"/>
                          <a:cs typeface="Times New Roman" panose="02020603050405020304" pitchFamily="18" charset="0"/>
                        </a:rPr>
                        <a:t>Out-of-State /International</a:t>
                      </a:r>
                    </a:p>
                  </a:txBody>
                  <a:tcPr/>
                </a:tc>
                <a:tc>
                  <a:txBody>
                    <a:bodyPr/>
                    <a:lstStyle/>
                    <a:p>
                      <a:r>
                        <a:rPr lang="en-US" sz="2000" b="0" i="0" kern="1200" dirty="0">
                          <a:solidFill>
                            <a:srgbClr val="003385"/>
                          </a:solidFill>
                          <a:latin typeface="Times New Roman" panose="02020603050405020304" pitchFamily="18" charset="0"/>
                          <a:ea typeface="Roboto Medium" panose="02000000000000000000" pitchFamily="2" charset="0"/>
                          <a:cs typeface="Times New Roman" panose="02020603050405020304" pitchFamily="18" charset="0"/>
                        </a:rPr>
                        <a:t>$250</a:t>
                      </a:r>
                    </a:p>
                  </a:txBody>
                  <a:tcPr/>
                </a:tc>
                <a:tc>
                  <a:txBody>
                    <a:bodyPr/>
                    <a:lstStyle/>
                    <a:p>
                      <a:r>
                        <a:rPr lang="en-US" sz="2000" b="0" i="0" kern="1200" dirty="0">
                          <a:solidFill>
                            <a:srgbClr val="003385"/>
                          </a:solidFill>
                          <a:latin typeface="Times New Roman" panose="02020603050405020304" pitchFamily="18" charset="0"/>
                          <a:ea typeface="Roboto Medium" panose="02000000000000000000" pitchFamily="2" charset="0"/>
                          <a:cs typeface="Times New Roman" panose="02020603050405020304" pitchFamily="18" charset="0"/>
                        </a:rPr>
                        <a:t>$15,000</a:t>
                      </a:r>
                    </a:p>
                  </a:txBody>
                  <a:tcPr/>
                </a:tc>
                <a:tc>
                  <a:txBody>
                    <a:bodyPr/>
                    <a:lstStyle/>
                    <a:p>
                      <a:r>
                        <a:rPr lang="en-US" sz="2000" b="0" i="0" kern="1200" dirty="0">
                          <a:solidFill>
                            <a:srgbClr val="003385"/>
                          </a:solidFill>
                          <a:latin typeface="Times New Roman" panose="02020603050405020304" pitchFamily="18" charset="0"/>
                          <a:ea typeface="Roboto Medium" panose="02000000000000000000" pitchFamily="2" charset="0"/>
                          <a:cs typeface="Times New Roman" panose="02020603050405020304" pitchFamily="18" charset="0"/>
                        </a:rPr>
                        <a:t>Included</a:t>
                      </a:r>
                    </a:p>
                  </a:txBody>
                  <a:tcPr/>
                </a:tc>
                <a:extLst>
                  <a:ext uri="{0D108BD9-81ED-4DB2-BD59-A6C34878D82A}">
                    <a16:rowId xmlns:a16="http://schemas.microsoft.com/office/drawing/2014/main" val="2422486"/>
                  </a:ext>
                </a:extLst>
              </a:tr>
            </a:tbl>
          </a:graphicData>
        </a:graphic>
      </p:graphicFrame>
    </p:spTree>
    <p:extLst>
      <p:ext uri="{BB962C8B-B14F-4D97-AF65-F5344CB8AC3E}">
        <p14:creationId xmlns:p14="http://schemas.microsoft.com/office/powerpoint/2010/main" val="10762884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Tm="13907">
        <p159:morph option="byObject"/>
      </p:transition>
    </mc:Choice>
    <mc:Fallback xmlns="">
      <p:transition spd="slow" advTm="13907">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358E9-0EE4-9AE0-0DC3-9EC9EB1CCF2E}"/>
              </a:ext>
            </a:extLst>
          </p:cNvPr>
          <p:cNvSpPr>
            <a:spLocks noGrp="1"/>
          </p:cNvSpPr>
          <p:nvPr>
            <p:ph type="title"/>
          </p:nvPr>
        </p:nvSpPr>
        <p:spPr/>
        <p:txBody>
          <a:bodyPr>
            <a:normAutofit/>
          </a:bodyPr>
          <a:lstStyle/>
          <a:p>
            <a:pPr algn="ctr"/>
            <a:r>
              <a:rPr lang="en-US" sz="6000" dirty="0">
                <a:latin typeface="Times New Roman" panose="02020603050405020304" pitchFamily="18" charset="0"/>
                <a:cs typeface="Times New Roman" panose="02020603050405020304" pitchFamily="18" charset="0"/>
              </a:rPr>
              <a:t>Financial Aid and Scholarships</a:t>
            </a:r>
          </a:p>
        </p:txBody>
      </p:sp>
      <p:sp>
        <p:nvSpPr>
          <p:cNvPr id="3" name="Content Placeholder 2">
            <a:extLst>
              <a:ext uri="{FF2B5EF4-FFF2-40B4-BE49-F238E27FC236}">
                <a16:creationId xmlns:a16="http://schemas.microsoft.com/office/drawing/2014/main" id="{9AE55BF9-F171-3C46-DA74-821D037772E6}"/>
              </a:ext>
            </a:extLst>
          </p:cNvPr>
          <p:cNvSpPr>
            <a:spLocks noGrp="1"/>
          </p:cNvSpPr>
          <p:nvPr>
            <p:ph idx="1"/>
          </p:nvPr>
        </p:nvSpPr>
        <p:spPr/>
        <p:txBody>
          <a:bodyPr/>
          <a:lstStyle/>
          <a:p>
            <a:pPr marL="0" indent="0" algn="ctr">
              <a:buNone/>
            </a:pPr>
            <a:r>
              <a:rPr lang="en-US" dirty="0">
                <a:latin typeface="Times New Roman" panose="02020603050405020304" pitchFamily="18" charset="0"/>
                <a:cs typeface="Times New Roman" panose="02020603050405020304" pitchFamily="18" charset="0"/>
              </a:rPr>
              <a:t>Apply </a:t>
            </a:r>
            <a:r>
              <a:rPr lang="en-US" b="1" dirty="0">
                <a:latin typeface="Times New Roman" panose="02020603050405020304" pitchFamily="18" charset="0"/>
                <a:cs typeface="Times New Roman" panose="02020603050405020304" pitchFamily="18" charset="0"/>
              </a:rPr>
              <a:t>EARLY</a:t>
            </a:r>
            <a:r>
              <a:rPr lang="en-US" dirty="0">
                <a:latin typeface="Times New Roman" panose="02020603050405020304" pitchFamily="18" charset="0"/>
                <a:cs typeface="Times New Roman" panose="02020603050405020304" pitchFamily="18" charset="0"/>
              </a:rPr>
              <a:t>!</a:t>
            </a:r>
          </a:p>
          <a:p>
            <a:pPr marL="0" indent="0" algn="ctr">
              <a:buNone/>
            </a:pPr>
            <a:endParaRPr lang="en-US" sz="1000" dirty="0">
              <a:latin typeface="Times New Roman" panose="02020603050405020304" pitchFamily="18" charset="0"/>
              <a:cs typeface="Times New Roman" panose="02020603050405020304" pitchFamily="18" charset="0"/>
            </a:endParaRPr>
          </a:p>
          <a:p>
            <a:pPr marL="0" indent="0" algn="ctr">
              <a:buNone/>
            </a:pPr>
            <a:r>
              <a:rPr lang="en-US" dirty="0">
                <a:latin typeface="Times New Roman" panose="02020603050405020304" pitchFamily="18" charset="0"/>
                <a:cs typeface="Times New Roman" panose="02020603050405020304" pitchFamily="18" charset="0"/>
              </a:rPr>
              <a:t>Information about financial aid can be found at this link,</a:t>
            </a:r>
          </a:p>
          <a:p>
            <a:pPr marL="0" indent="0" algn="ctr">
              <a:buNone/>
            </a:pPr>
            <a:r>
              <a:rPr lang="en-US" dirty="0">
                <a:latin typeface="Times New Roman" panose="02020603050405020304" pitchFamily="18" charset="0"/>
                <a:cs typeface="Times New Roman" panose="02020603050405020304" pitchFamily="18" charset="0"/>
                <a:hlinkClick r:id="rId2"/>
              </a:rPr>
              <a:t>Dallas College Financial Aid</a:t>
            </a:r>
            <a:endParaRPr lang="en-US" dirty="0">
              <a:latin typeface="Times New Roman" panose="02020603050405020304" pitchFamily="18" charset="0"/>
              <a:cs typeface="Times New Roman" panose="02020603050405020304" pitchFamily="18" charset="0"/>
            </a:endParaRPr>
          </a:p>
          <a:p>
            <a:pPr marL="0" indent="0" algn="ctr">
              <a:buNone/>
            </a:pPr>
            <a:endParaRPr lang="en-US" dirty="0">
              <a:latin typeface="Times New Roman" panose="02020603050405020304" pitchFamily="18" charset="0"/>
              <a:cs typeface="Times New Roman" panose="02020603050405020304" pitchFamily="18" charset="0"/>
            </a:endParaRPr>
          </a:p>
          <a:p>
            <a:pPr marL="0" indent="0" algn="ctr">
              <a:buNone/>
            </a:pPr>
            <a:r>
              <a:rPr lang="en-US" dirty="0">
                <a:latin typeface="Times New Roman" panose="02020603050405020304" pitchFamily="18" charset="0"/>
                <a:cs typeface="Times New Roman" panose="02020603050405020304" pitchFamily="18" charset="0"/>
              </a:rPr>
              <a:t>Information about scholarships can be found at this link,</a:t>
            </a:r>
          </a:p>
          <a:p>
            <a:pPr marL="0" indent="0" algn="ctr">
              <a:buNone/>
            </a:pPr>
            <a:r>
              <a:rPr lang="en-US" dirty="0">
                <a:latin typeface="Times New Roman" panose="02020603050405020304" pitchFamily="18" charset="0"/>
                <a:cs typeface="Times New Roman" panose="02020603050405020304" pitchFamily="18" charset="0"/>
                <a:hlinkClick r:id="rId3"/>
              </a:rPr>
              <a:t>Scholarships and Other Aid</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22683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Tm="11735">
        <p159:morph option="byObject"/>
      </p:transition>
    </mc:Choice>
    <mc:Fallback xmlns="">
      <p:transition spd="slow" advTm="11735">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D46D2E-1F1E-7592-E207-E1EEF84A1D8E}"/>
              </a:ext>
            </a:extLst>
          </p:cNvPr>
          <p:cNvSpPr>
            <a:spLocks noGrp="1"/>
          </p:cNvSpPr>
          <p:nvPr>
            <p:ph type="title" idx="4294967295"/>
          </p:nvPr>
        </p:nvSpPr>
        <p:spPr>
          <a:xfrm>
            <a:off x="878186" y="2720974"/>
            <a:ext cx="10339057" cy="310945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Roboto Medium" panose="02000000000000000000" pitchFamily="2" charset="0"/>
                <a:cs typeface="Roboto Medium" panose="02000000000000000000" pitchFamily="2" charset="0"/>
              </a:rPr>
              <a:t>If you have any questions or concerns regarding the courses you should register for each term, please send a detailed email with your full name and student ID# to Professor Sonya Braddy, </a:t>
            </a:r>
            <a:r>
              <a:rPr lang="en-US" sz="2400" b="0" dirty="0">
                <a:solidFill>
                  <a:srgbClr val="000000"/>
                </a:solidFill>
                <a:latin typeface="Times New Roman" panose="02020603050405020304" pitchFamily="18" charset="0"/>
                <a:ea typeface="Roboto Medium" panose="02000000000000000000" pitchFamily="2" charset="0"/>
                <a:cs typeface="Roboto Medium" panose="02000000000000000000" pitchFamily="2" charset="0"/>
              </a:rPr>
              <a:t>Health Information Technology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Roboto Medium" panose="02000000000000000000" pitchFamily="2" charset="0"/>
                <a:cs typeface="Roboto Medium" panose="02000000000000000000" pitchFamily="2" charset="0"/>
              </a:rPr>
              <a:t>Programs Coordinator at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Roboto Medium" panose="02000000000000000000" pitchFamily="2" charset="0"/>
                <a:cs typeface="Roboto Medium" panose="02000000000000000000" pitchFamily="2" charset="0"/>
                <a:hlinkClick r:id="rId2"/>
              </a:rPr>
              <a:t>sbraddy@dallascollege.edu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Roboto Medium" panose="02000000000000000000" pitchFamily="2" charset="0"/>
                <a:cs typeface="Roboto Medium" panose="02000000000000000000" pitchFamily="2" charset="0"/>
              </a:rPr>
              <a:t> for more information. Also, </a:t>
            </a:r>
            <a:r>
              <a:rPr lang="en-US" sz="2400" b="0" dirty="0">
                <a:solidFill>
                  <a:srgbClr val="000000"/>
                </a:solidFill>
                <a:latin typeface="Times New Roman" panose="02020603050405020304" pitchFamily="18" charset="0"/>
                <a:ea typeface="Roboto Medium" panose="02000000000000000000" pitchFamily="2" charset="0"/>
                <a:cs typeface="Roboto Medium" panose="02000000000000000000" pitchFamily="2" charset="0"/>
              </a:rPr>
              <a:t>you can contact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Roboto Medium" panose="02000000000000000000" pitchFamily="2" charset="0"/>
                <a:cs typeface="Roboto Medium" panose="02000000000000000000" pitchFamily="2" charset="0"/>
              </a:rPr>
              <a:t>Mrs. Ariel Smith-Choice at </a:t>
            </a:r>
            <a:r>
              <a:rPr lang="en-US" sz="2400" b="0" dirty="0">
                <a:solidFill>
                  <a:srgbClr val="000000"/>
                </a:solidFill>
                <a:latin typeface="Times New Roman" panose="02020603050405020304" pitchFamily="18" charset="0"/>
                <a:ea typeface="Roboto Medium" panose="02000000000000000000" pitchFamily="2" charset="0"/>
                <a:cs typeface="Roboto Medium" panose="02000000000000000000" pitchFamily="2" charset="0"/>
                <a:hlinkClick r:id="rId3"/>
              </a:rPr>
              <a:t>healthoccadmissions@dallascollege.edu</a:t>
            </a:r>
            <a:r>
              <a:rPr lang="en-US" sz="2400" b="0" dirty="0">
                <a:solidFill>
                  <a:srgbClr val="000000"/>
                </a:solidFill>
                <a:latin typeface="Times New Roman" panose="02020603050405020304" pitchFamily="18" charset="0"/>
                <a:ea typeface="Roboto Medium" panose="02000000000000000000" pitchFamily="2" charset="0"/>
                <a:cs typeface="Roboto Medium" panose="02000000000000000000" pitchFamily="2" charset="0"/>
              </a:rPr>
              <a:t>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Roboto Medium" panose="02000000000000000000" pitchFamily="2" charset="0"/>
                <a:cs typeface="Roboto Medium" panose="02000000000000000000" pitchFamily="2" charset="0"/>
              </a:rPr>
              <a:t>to receive information on the next steps in the application process.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Roboto Medium" panose="02000000000000000000" pitchFamily="2" charset="0"/>
                <a:cs typeface="Roboto Medium" panose="02000000000000000000" pitchFamily="2" charset="0"/>
              </a:rPr>
              <a:t>For help with registration, contact your assigned Success Coach or contact a Success Coach advisor online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Roboto Medium" panose="02000000000000000000" pitchFamily="2" charset="0"/>
                <a:cs typeface="Roboto Medium" panose="02000000000000000000" pitchFamily="2" charset="0"/>
                <a:hlinkClick r:id="rId4"/>
              </a:rPr>
              <a:t>here</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Roboto Medium" panose="02000000000000000000" pitchFamily="2" charset="0"/>
                <a:cs typeface="Roboto Medium" panose="02000000000000000000" pitchFamily="2" charset="0"/>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Roboto Medium" panose="02000000000000000000" pitchFamily="2" charset="0"/>
              <a:cs typeface="Roboto Medium" panose="02000000000000000000" pitchFamily="2"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Roboto Medium" panose="02000000000000000000" pitchFamily="2" charset="0"/>
              <a:cs typeface="Roboto Medium" panose="02000000000000000000" pitchFamily="2"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3385"/>
              </a:solidFill>
              <a:effectLst/>
              <a:uLnTx/>
              <a:uFillTx/>
              <a:latin typeface="Roboto Medium" panose="02000000000000000000" pitchFamily="2" charset="0"/>
              <a:ea typeface="Roboto Medium" panose="02000000000000000000" pitchFamily="2" charset="0"/>
              <a:cs typeface="Roboto Medium" panose="02000000000000000000" pitchFamily="2" charset="0"/>
            </a:endParaRPr>
          </a:p>
        </p:txBody>
      </p:sp>
      <p:pic>
        <p:nvPicPr>
          <p:cNvPr id="11" name="Content Placeholder 5">
            <a:extLst>
              <a:ext uri="{FF2B5EF4-FFF2-40B4-BE49-F238E27FC236}">
                <a16:creationId xmlns:a16="http://schemas.microsoft.com/office/drawing/2014/main" id="{76E3B985-0FE9-9646-AFD4-96E06EAFDFE4}"/>
              </a:ext>
              <a:ext uri="{C183D7F6-B498-43B3-948B-1728B52AA6E4}">
                <adec:decorative xmlns:adec="http://schemas.microsoft.com/office/drawing/2017/decorative" val="1"/>
              </a:ext>
            </a:extLst>
          </p:cNvPr>
          <p:cNvPicPr>
            <a:picLocks noGrp="1" noChangeAspect="1"/>
          </p:cNvPicPr>
          <p:nvPr>
            <p:ph idx="1"/>
          </p:nvPr>
        </p:nvPicPr>
        <p:blipFill>
          <a:blip r:embed="rId5"/>
          <a:stretch>
            <a:fillRect/>
          </a:stretch>
        </p:blipFill>
        <p:spPr>
          <a:xfrm>
            <a:off x="1925615" y="89452"/>
            <a:ext cx="7834611" cy="2471671"/>
          </a:xfrm>
          <a:prstGeom prst="rect">
            <a:avLst/>
          </a:prstGeom>
        </p:spPr>
      </p:pic>
    </p:spTree>
    <p:extLst>
      <p:ext uri="{BB962C8B-B14F-4D97-AF65-F5344CB8AC3E}">
        <p14:creationId xmlns:p14="http://schemas.microsoft.com/office/powerpoint/2010/main" val="17880381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Tm="12771">
        <p159:morph option="byObject"/>
      </p:transition>
    </mc:Choice>
    <mc:Fallback xmlns="">
      <p:transition spd="slow" advTm="12771">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4E9A8-3BE7-7EB8-3AFA-2385A5695BE0}"/>
              </a:ext>
            </a:extLst>
          </p:cNvPr>
          <p:cNvSpPr>
            <a:spLocks noGrp="1"/>
          </p:cNvSpPr>
          <p:nvPr>
            <p:ph type="title"/>
          </p:nvPr>
        </p:nvSpPr>
        <p:spPr>
          <a:xfrm>
            <a:off x="838200" y="164795"/>
            <a:ext cx="10515600" cy="1325563"/>
          </a:xfrm>
        </p:spPr>
        <p:txBody>
          <a:bodyPr>
            <a:normAutofit/>
          </a:bodyPr>
          <a:lstStyle/>
          <a:p>
            <a:pPr algn="ctr"/>
            <a:r>
              <a:rPr lang="en-US" sz="6600" dirty="0">
                <a:latin typeface="Times New Roman" panose="02020603050405020304" pitchFamily="18" charset="0"/>
                <a:cs typeface="Times New Roman" panose="02020603050405020304" pitchFamily="18" charset="0"/>
              </a:rPr>
              <a:t>Thank you !</a:t>
            </a:r>
          </a:p>
        </p:txBody>
      </p:sp>
      <p:sp>
        <p:nvSpPr>
          <p:cNvPr id="3" name="Content Placeholder 2">
            <a:extLst>
              <a:ext uri="{FF2B5EF4-FFF2-40B4-BE49-F238E27FC236}">
                <a16:creationId xmlns:a16="http://schemas.microsoft.com/office/drawing/2014/main" id="{4F8C0E7C-7FB9-F253-7FD7-5D03748B039F}"/>
              </a:ext>
            </a:extLst>
          </p:cNvPr>
          <p:cNvSpPr>
            <a:spLocks noGrp="1"/>
          </p:cNvSpPr>
          <p:nvPr>
            <p:ph idx="1"/>
          </p:nvPr>
        </p:nvSpPr>
        <p:spPr>
          <a:xfrm>
            <a:off x="838200" y="1253331"/>
            <a:ext cx="10515600" cy="4351338"/>
          </a:xfrm>
        </p:spPr>
        <p:txBody>
          <a:bodyPr/>
          <a:lstStyle/>
          <a:p>
            <a:pPr marL="0" indent="0" algn="l">
              <a:buNone/>
            </a:pPr>
            <a:r>
              <a:rPr lang="en-US" b="0" i="0" dirty="0">
                <a:solidFill>
                  <a:srgbClr val="000000"/>
                </a:solidFill>
                <a:effectLst/>
                <a:latin typeface="Times New Roman" panose="02020603050405020304" pitchFamily="18" charset="0"/>
              </a:rPr>
              <a:t>Thank you for your interest in the </a:t>
            </a:r>
            <a:r>
              <a:rPr lang="en-US" dirty="0">
                <a:solidFill>
                  <a:srgbClr val="000000"/>
                </a:solidFill>
                <a:latin typeface="Times New Roman" panose="02020603050405020304" pitchFamily="18" charset="0"/>
              </a:rPr>
              <a:t>Health Information Technology AAS Degree </a:t>
            </a:r>
            <a:r>
              <a:rPr lang="en-US" b="0" i="0" dirty="0">
                <a:solidFill>
                  <a:srgbClr val="000000"/>
                </a:solidFill>
                <a:effectLst/>
                <a:latin typeface="Times New Roman" panose="02020603050405020304" pitchFamily="18" charset="0"/>
              </a:rPr>
              <a:t>Program.  You will now select the “start here” </a:t>
            </a:r>
            <a:r>
              <a:rPr lang="en-US" dirty="0">
                <a:solidFill>
                  <a:srgbClr val="000000"/>
                </a:solidFill>
                <a:latin typeface="Times New Roman" panose="02020603050405020304" pitchFamily="18" charset="0"/>
              </a:rPr>
              <a:t>icon</a:t>
            </a:r>
            <a:r>
              <a:rPr lang="en-US" b="0" i="0" dirty="0">
                <a:solidFill>
                  <a:srgbClr val="000000"/>
                </a:solidFill>
                <a:effectLst/>
                <a:latin typeface="Times New Roman" panose="02020603050405020304" pitchFamily="18" charset="0"/>
              </a:rPr>
              <a:t> (</a:t>
            </a:r>
            <a:r>
              <a:rPr lang="en-US" b="0" i="1" dirty="0">
                <a:solidFill>
                  <a:srgbClr val="000000"/>
                </a:solidFill>
                <a:effectLst/>
                <a:latin typeface="Times New Roman" panose="02020603050405020304" pitchFamily="18" charset="0"/>
              </a:rPr>
              <a:t>hold down the Ctrl button and click on the icon</a:t>
            </a:r>
            <a:r>
              <a:rPr lang="en-US" b="0" i="0" dirty="0">
                <a:solidFill>
                  <a:srgbClr val="000000"/>
                </a:solidFill>
                <a:effectLst/>
                <a:latin typeface="Times New Roman" panose="02020603050405020304" pitchFamily="18" charset="0"/>
              </a:rPr>
              <a:t>) below to complete a questionnaire over the information covered. Completion of the questionnaire will serve as your attendance to this information session.</a:t>
            </a:r>
          </a:p>
          <a:p>
            <a:pPr marL="0" indent="0" algn="l">
              <a:buNone/>
            </a:pPr>
            <a:r>
              <a:rPr lang="en-US" b="0" i="0" dirty="0">
                <a:solidFill>
                  <a:srgbClr val="000000"/>
                </a:solidFill>
                <a:effectLst/>
                <a:latin typeface="Times New Roman" panose="02020603050405020304" pitchFamily="18" charset="0"/>
              </a:rPr>
              <a:t>An email will be sent to you as well as our staff once you have completed the questionnaire. Please retain the email for your records as verification that you have attended this information session.</a:t>
            </a:r>
          </a:p>
          <a:p>
            <a:endParaRPr lang="en-US" dirty="0"/>
          </a:p>
        </p:txBody>
      </p:sp>
      <p:pic>
        <p:nvPicPr>
          <p:cNvPr id="5" name="Picture 4" descr="link to form">
            <a:hlinkClick r:id="rId2"/>
            <a:extLst>
              <a:ext uri="{FF2B5EF4-FFF2-40B4-BE49-F238E27FC236}">
                <a16:creationId xmlns:a16="http://schemas.microsoft.com/office/drawing/2014/main" id="{4FAD1AB1-5139-63C3-CBD9-5C19CA4070A6}"/>
              </a:ext>
            </a:extLst>
          </p:cNvPr>
          <p:cNvPicPr>
            <a:picLocks noChangeAspect="1"/>
          </p:cNvPicPr>
          <p:nvPr/>
        </p:nvPicPr>
        <p:blipFill>
          <a:blip r:embed="rId3"/>
          <a:stretch>
            <a:fillRect/>
          </a:stretch>
        </p:blipFill>
        <p:spPr>
          <a:xfrm>
            <a:off x="3833812" y="4719638"/>
            <a:ext cx="4524375" cy="1457325"/>
          </a:xfrm>
          <a:prstGeom prst="rect">
            <a:avLst/>
          </a:prstGeom>
        </p:spPr>
      </p:pic>
    </p:spTree>
    <p:extLst>
      <p:ext uri="{BB962C8B-B14F-4D97-AF65-F5344CB8AC3E}">
        <p14:creationId xmlns:p14="http://schemas.microsoft.com/office/powerpoint/2010/main" val="21211669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Tm="35971">
        <p159:morph option="byObject"/>
      </p:transition>
    </mc:Choice>
    <mc:Fallback xmlns="">
      <p:transition spd="slow" advTm="35971">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A9823-F5B8-094E-9352-836FC7B3843E}"/>
              </a:ext>
            </a:extLst>
          </p:cNvPr>
          <p:cNvSpPr>
            <a:spLocks noGrp="1"/>
          </p:cNvSpPr>
          <p:nvPr>
            <p:ph type="title"/>
          </p:nvPr>
        </p:nvSpPr>
        <p:spPr/>
        <p:txBody>
          <a:bodyPr>
            <a:normAutofit/>
          </a:bodyPr>
          <a:lstStyle/>
          <a:p>
            <a:pPr algn="ctr"/>
            <a:r>
              <a:rPr lang="en-US" sz="6000" dirty="0">
                <a:latin typeface="Times New Roman" panose="02020603050405020304" pitchFamily="18" charset="0"/>
                <a:cs typeface="Times New Roman" panose="02020603050405020304" pitchFamily="18" charset="0"/>
              </a:rPr>
              <a:t>Quick Information</a:t>
            </a:r>
          </a:p>
        </p:txBody>
      </p:sp>
      <p:sp>
        <p:nvSpPr>
          <p:cNvPr id="3" name="Content Placeholder 2">
            <a:extLst>
              <a:ext uri="{FF2B5EF4-FFF2-40B4-BE49-F238E27FC236}">
                <a16:creationId xmlns:a16="http://schemas.microsoft.com/office/drawing/2014/main" id="{CF06717A-2595-E84F-8648-3F70AEC9B7D2}"/>
              </a:ext>
            </a:extLst>
          </p:cNvPr>
          <p:cNvSpPr>
            <a:spLocks noGrp="1"/>
          </p:cNvSpPr>
          <p:nvPr>
            <p:ph idx="1"/>
          </p:nvPr>
        </p:nvSpPr>
        <p:spPr>
          <a:xfrm>
            <a:off x="838200" y="1690689"/>
            <a:ext cx="10515600" cy="4210496"/>
          </a:xfrm>
        </p:spPr>
        <p:txBody>
          <a:bodyPr>
            <a:normAutofit lnSpcReduction="10000"/>
          </a:bodyPr>
          <a:lstStyle/>
          <a:p>
            <a:pPr algn="just">
              <a:lnSpc>
                <a:spcPct val="120000"/>
              </a:lnSpc>
              <a:buFont typeface="Wingdings" panose="05000000000000000000" pitchFamily="2" charset="2"/>
              <a:buChar char="§"/>
            </a:pPr>
            <a:r>
              <a:rPr lang="en-US" dirty="0">
                <a:solidFill>
                  <a:srgbClr val="000000"/>
                </a:solidFill>
                <a:latin typeface="Times New Roman" panose="02020603050405020304" pitchFamily="18" charset="0"/>
              </a:rPr>
              <a:t>Review all information on the Dallas College website pertaining to the </a:t>
            </a:r>
            <a:r>
              <a:rPr lang="en-US" dirty="0">
                <a:solidFill>
                  <a:srgbClr val="000000"/>
                </a:solidFill>
                <a:latin typeface="Times New Roman" panose="02020603050405020304" pitchFamily="18" charset="0"/>
                <a:hlinkClick r:id="rId2"/>
              </a:rPr>
              <a:t>HIT AAS Degree Program</a:t>
            </a:r>
            <a:r>
              <a:rPr lang="en-US" dirty="0">
                <a:solidFill>
                  <a:srgbClr val="000000"/>
                </a:solidFill>
                <a:latin typeface="Times New Roman" panose="02020603050405020304" pitchFamily="18" charset="0"/>
              </a:rPr>
              <a:t>.</a:t>
            </a:r>
          </a:p>
          <a:p>
            <a:pPr algn="just">
              <a:lnSpc>
                <a:spcPct val="120000"/>
              </a:lnSpc>
              <a:buFont typeface="Wingdings" panose="05000000000000000000" pitchFamily="2" charset="2"/>
              <a:buChar char="§"/>
            </a:pPr>
            <a:r>
              <a:rPr lang="en-US" dirty="0">
                <a:solidFill>
                  <a:srgbClr val="000000"/>
                </a:solidFill>
                <a:latin typeface="Times New Roman" panose="02020603050405020304" pitchFamily="18" charset="0"/>
              </a:rPr>
              <a:t>After successfully completing this session, you will need to download the </a:t>
            </a:r>
            <a:r>
              <a:rPr lang="en-US" dirty="0">
                <a:solidFill>
                  <a:srgbClr val="000000"/>
                </a:solidFill>
                <a:latin typeface="Times New Roman" panose="02020603050405020304" pitchFamily="18" charset="0"/>
                <a:hlinkClick r:id="rId3"/>
              </a:rPr>
              <a:t>HIT AAS Degree Program information packet</a:t>
            </a:r>
            <a:r>
              <a:rPr lang="en-US" dirty="0">
                <a:solidFill>
                  <a:srgbClr val="000000"/>
                </a:solidFill>
                <a:latin typeface="Times New Roman" panose="02020603050405020304" pitchFamily="18" charset="0"/>
              </a:rPr>
              <a:t> and complete all necessary checklist items.</a:t>
            </a:r>
          </a:p>
          <a:p>
            <a:pPr algn="just">
              <a:lnSpc>
                <a:spcPct val="120000"/>
              </a:lnSpc>
              <a:buFont typeface="Wingdings" panose="05000000000000000000" pitchFamily="2" charset="2"/>
              <a:buChar char="§"/>
            </a:pPr>
            <a:r>
              <a:rPr lang="en-US" dirty="0">
                <a:solidFill>
                  <a:srgbClr val="000000"/>
                </a:solidFill>
                <a:latin typeface="Times New Roman" panose="02020603050405020304" pitchFamily="18" charset="0"/>
              </a:rPr>
              <a:t>You will need to complete the questionnaire after completing this session via the icon provided later in this presentation.</a:t>
            </a:r>
          </a:p>
          <a:p>
            <a:pPr algn="just">
              <a:lnSpc>
                <a:spcPct val="120000"/>
              </a:lnSpc>
              <a:buFont typeface="Wingdings" panose="05000000000000000000" pitchFamily="2" charset="2"/>
              <a:buChar char="§"/>
            </a:pPr>
            <a:r>
              <a:rPr lang="en-US" dirty="0">
                <a:solidFill>
                  <a:srgbClr val="000000"/>
                </a:solidFill>
                <a:latin typeface="Times New Roman" panose="02020603050405020304" pitchFamily="18" charset="0"/>
              </a:rPr>
              <a:t>You can always review this information session as often as you like.</a:t>
            </a:r>
          </a:p>
        </p:txBody>
      </p:sp>
    </p:spTree>
    <p:extLst>
      <p:ext uri="{BB962C8B-B14F-4D97-AF65-F5344CB8AC3E}">
        <p14:creationId xmlns:p14="http://schemas.microsoft.com/office/powerpoint/2010/main" val="3566269040"/>
      </p:ext>
    </p:extLst>
  </p:cSld>
  <p:clrMapOvr>
    <a:masterClrMapping/>
  </p:clrMapOvr>
  <mc:AlternateContent xmlns:mc="http://schemas.openxmlformats.org/markup-compatibility/2006" xmlns:p14="http://schemas.microsoft.com/office/powerpoint/2010/main">
    <mc:Choice Requires="p14">
      <p:transition spd="slow" p14:dur="2000" advTm="25637">
        <p:wipe/>
      </p:transition>
    </mc:Choice>
    <mc:Fallback xmlns="">
      <p:transition spd="slow" advTm="25637">
        <p:wip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909F9-F502-3F46-E0CE-51ABE1139590}"/>
              </a:ext>
            </a:extLst>
          </p:cNvPr>
          <p:cNvSpPr>
            <a:spLocks noGrp="1"/>
          </p:cNvSpPr>
          <p:nvPr>
            <p:ph type="title"/>
          </p:nvPr>
        </p:nvSpPr>
        <p:spPr>
          <a:xfrm>
            <a:off x="345830" y="329955"/>
            <a:ext cx="11500339" cy="2167060"/>
          </a:xfrm>
        </p:spPr>
        <p:txBody>
          <a:bodyPr>
            <a:noAutofit/>
          </a:bodyPr>
          <a:lstStyle/>
          <a:p>
            <a:pPr algn="ctr"/>
            <a:r>
              <a:rPr lang="en-US" sz="5400" dirty="0">
                <a:latin typeface="Times New Roman" panose="02020603050405020304" pitchFamily="18" charset="0"/>
                <a:cs typeface="Times New Roman" panose="02020603050405020304" pitchFamily="18" charset="0"/>
              </a:rPr>
              <a:t>Health Information Technology AAS Degree Program Mission &amp; Purpose</a:t>
            </a:r>
          </a:p>
        </p:txBody>
      </p:sp>
      <p:sp>
        <p:nvSpPr>
          <p:cNvPr id="4" name="Content Placeholder 3">
            <a:extLst>
              <a:ext uri="{FF2B5EF4-FFF2-40B4-BE49-F238E27FC236}">
                <a16:creationId xmlns:a16="http://schemas.microsoft.com/office/drawing/2014/main" id="{2604B59E-7C08-B604-B86B-92F55D1795A9}"/>
              </a:ext>
            </a:extLst>
          </p:cNvPr>
          <p:cNvSpPr>
            <a:spLocks noGrp="1"/>
          </p:cNvSpPr>
          <p:nvPr>
            <p:ph idx="1"/>
          </p:nvPr>
        </p:nvSpPr>
        <p:spPr>
          <a:xfrm>
            <a:off x="838200" y="2100943"/>
            <a:ext cx="10515600" cy="4071257"/>
          </a:xfrm>
        </p:spPr>
        <p:txBody>
          <a:bodyPr>
            <a:normAutofit/>
          </a:bodyPr>
          <a:lstStyle/>
          <a:p>
            <a:pPr marL="0" indent="0">
              <a:buNone/>
            </a:pPr>
            <a:endParaRPr lang="en-US" sz="1200" b="0" i="0" dirty="0">
              <a:solidFill>
                <a:srgbClr val="000000"/>
              </a:solidFill>
              <a:effectLst/>
              <a:latin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HIT Program Mission</a:t>
            </a:r>
            <a:endParaRPr lang="en-US" sz="2400" dirty="0">
              <a:latin typeface="Times New Roman" panose="02020603050405020304" pitchFamily="18" charset="0"/>
              <a:cs typeface="Times New Roman" panose="02020603050405020304" pitchFamily="18" charset="0"/>
            </a:endParaRPr>
          </a:p>
          <a:p>
            <a:pPr marL="0" indent="0">
              <a:buNone/>
            </a:pPr>
            <a:r>
              <a:rPr lang="en-US" sz="2400">
                <a:latin typeface="Times New Roman" panose="02020603050405020304" pitchFamily="18" charset="0"/>
                <a:cs typeface="Times New Roman" panose="02020603050405020304" pitchFamily="18" charset="0"/>
              </a:rPr>
              <a:t>The Dallas </a:t>
            </a:r>
            <a:r>
              <a:rPr lang="en-US" sz="2400" dirty="0">
                <a:latin typeface="Times New Roman" panose="02020603050405020304" pitchFamily="18" charset="0"/>
                <a:cs typeface="Times New Roman" panose="02020603050405020304" pitchFamily="18" charset="0"/>
              </a:rPr>
              <a:t>College Health Information Technology Program provides quality education that academically and professionally prepares graduates to meet Health Information Management (HIM) industry standards and competencies.  </a:t>
            </a:r>
          </a:p>
          <a:p>
            <a:pPr marL="0" indent="0">
              <a:buNone/>
            </a:pPr>
            <a:r>
              <a:rPr lang="en-US" sz="2400" b="1" dirty="0">
                <a:latin typeface="Times New Roman" panose="02020603050405020304" pitchFamily="18" charset="0"/>
                <a:cs typeface="Times New Roman" panose="02020603050405020304" pitchFamily="18" charset="0"/>
              </a:rPr>
              <a:t>HIT Program Purpose</a:t>
            </a: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After completion of the program, the student will be able to competently and ethically perform entry level Health Information Technology functions and processes that will aid them in being a vital team member in any healthcare setting.  Graduates will also be able to successfully pass the Registered Health Information Technician (RHIT) exam.</a:t>
            </a:r>
          </a:p>
          <a:p>
            <a:endParaRPr lang="en-US" sz="1200" dirty="0"/>
          </a:p>
        </p:txBody>
      </p:sp>
    </p:spTree>
    <p:extLst>
      <p:ext uri="{BB962C8B-B14F-4D97-AF65-F5344CB8AC3E}">
        <p14:creationId xmlns:p14="http://schemas.microsoft.com/office/powerpoint/2010/main" val="19520256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Tm="35963">
        <p159:morph option="byObject"/>
      </p:transition>
    </mc:Choice>
    <mc:Fallback xmlns="">
      <p:transition spd="slow" advTm="35963">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909F9-F502-3F46-E0CE-51ABE1139590}"/>
              </a:ext>
            </a:extLst>
          </p:cNvPr>
          <p:cNvSpPr>
            <a:spLocks noGrp="1"/>
          </p:cNvSpPr>
          <p:nvPr>
            <p:ph type="title"/>
          </p:nvPr>
        </p:nvSpPr>
        <p:spPr>
          <a:xfrm>
            <a:off x="838200" y="126441"/>
            <a:ext cx="10515600" cy="1325563"/>
          </a:xfrm>
        </p:spPr>
        <p:txBody>
          <a:bodyPr>
            <a:normAutofit/>
          </a:bodyPr>
          <a:lstStyle/>
          <a:p>
            <a:pPr algn="ctr"/>
            <a:r>
              <a:rPr lang="en-US" sz="6000" dirty="0">
                <a:latin typeface="Times New Roman" panose="02020603050405020304" pitchFamily="18" charset="0"/>
                <a:cs typeface="Times New Roman" panose="02020603050405020304" pitchFamily="18" charset="0"/>
              </a:rPr>
              <a:t>Program Accreditation</a:t>
            </a:r>
          </a:p>
        </p:txBody>
      </p:sp>
      <p:sp>
        <p:nvSpPr>
          <p:cNvPr id="16" name="TextBox 15">
            <a:extLst>
              <a:ext uri="{FF2B5EF4-FFF2-40B4-BE49-F238E27FC236}">
                <a16:creationId xmlns:a16="http://schemas.microsoft.com/office/drawing/2014/main" id="{69E13A60-8EFE-4E22-99DE-6D3B93004170}"/>
              </a:ext>
            </a:extLst>
          </p:cNvPr>
          <p:cNvSpPr txBox="1"/>
          <p:nvPr/>
        </p:nvSpPr>
        <p:spPr>
          <a:xfrm>
            <a:off x="250371" y="1391398"/>
            <a:ext cx="11798876" cy="2246769"/>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Texas Higher Education Coordinating Board (THECB)</a:t>
            </a:r>
          </a:p>
          <a:p>
            <a:pPr marL="28575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Southern Association of Colleges and Schools Commission on Colleges (SACSCOC)</a:t>
            </a:r>
          </a:p>
          <a:p>
            <a:pPr marL="28575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Commission on Accreditation for Health Informatics and Information Management Education (CAHIIM)</a:t>
            </a:r>
          </a:p>
        </p:txBody>
      </p:sp>
      <p:pic>
        <p:nvPicPr>
          <p:cNvPr id="13" name="Picture 12" descr="Texas Higher Education Coordinating Board emblem">
            <a:extLst>
              <a:ext uri="{FF2B5EF4-FFF2-40B4-BE49-F238E27FC236}">
                <a16:creationId xmlns:a16="http://schemas.microsoft.com/office/drawing/2014/main" id="{F04290A8-7CAF-CC9D-B087-BCF8FC9F22A8}"/>
              </a:ext>
            </a:extLst>
          </p:cNvPr>
          <p:cNvPicPr>
            <a:picLocks noChangeAspect="1"/>
          </p:cNvPicPr>
          <p:nvPr/>
        </p:nvPicPr>
        <p:blipFill>
          <a:blip r:embed="rId2"/>
          <a:stretch>
            <a:fillRect/>
          </a:stretch>
        </p:blipFill>
        <p:spPr>
          <a:xfrm>
            <a:off x="118592" y="3955451"/>
            <a:ext cx="4431566" cy="1958394"/>
          </a:xfrm>
          <a:prstGeom prst="rect">
            <a:avLst/>
          </a:prstGeom>
        </p:spPr>
      </p:pic>
      <p:pic>
        <p:nvPicPr>
          <p:cNvPr id="1026" name="Picture 2" descr="Southern Associaiton of Colleges and Schools Commission on Colleges emblem">
            <a:extLst>
              <a:ext uri="{FF2B5EF4-FFF2-40B4-BE49-F238E27FC236}">
                <a16:creationId xmlns:a16="http://schemas.microsoft.com/office/drawing/2014/main" id="{35550AEC-8CC7-65DC-98D9-0E9E570A37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4102" y="3597014"/>
            <a:ext cx="2657505" cy="257037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CAHIIM Accreditation Logo">
            <a:extLst>
              <a:ext uri="{FF2B5EF4-FFF2-40B4-BE49-F238E27FC236}">
                <a16:creationId xmlns:a16="http://schemas.microsoft.com/office/drawing/2014/main" id="{F25C8E65-59C5-DDC6-7B9C-35A9F4189319}"/>
              </a:ext>
            </a:extLst>
          </p:cNvPr>
          <p:cNvPicPr>
            <a:picLocks noChangeAspect="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8262117" y="3475771"/>
            <a:ext cx="3091683" cy="2917754"/>
          </a:xfrm>
          <a:prstGeom prst="rect">
            <a:avLst/>
          </a:prstGeom>
          <a:noFill/>
          <a:ln>
            <a:noFill/>
          </a:ln>
        </p:spPr>
      </p:pic>
    </p:spTree>
    <p:extLst>
      <p:ext uri="{BB962C8B-B14F-4D97-AF65-F5344CB8AC3E}">
        <p14:creationId xmlns:p14="http://schemas.microsoft.com/office/powerpoint/2010/main" val="23196354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7970">
        <p159:morph option="byObject"/>
      </p:transition>
    </mc:Choice>
    <mc:Fallback xmlns="">
      <p:transition spd="slow" advTm="3797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5A4D5-294B-AD3B-A7AA-DA046EE30604}"/>
              </a:ext>
            </a:extLst>
          </p:cNvPr>
          <p:cNvSpPr>
            <a:spLocks noGrp="1"/>
          </p:cNvSpPr>
          <p:nvPr>
            <p:ph type="title"/>
          </p:nvPr>
        </p:nvSpPr>
        <p:spPr>
          <a:xfrm>
            <a:off x="241073" y="21770"/>
            <a:ext cx="7270070" cy="914401"/>
          </a:xfrm>
        </p:spPr>
        <p:txBody>
          <a:bodyPr anchor="b">
            <a:normAutofit/>
          </a:bodyPr>
          <a:lstStyle/>
          <a:p>
            <a:r>
              <a:rPr lang="en-US" sz="6000" dirty="0">
                <a:latin typeface="Times New Roman" panose="02020603050405020304" pitchFamily="18" charset="0"/>
                <a:cs typeface="Times New Roman" panose="02020603050405020304" pitchFamily="18" charset="0"/>
              </a:rPr>
              <a:t>Program Overview</a:t>
            </a:r>
          </a:p>
        </p:txBody>
      </p:sp>
      <p:sp>
        <p:nvSpPr>
          <p:cNvPr id="10" name="Text Placeholder 3">
            <a:extLst>
              <a:ext uri="{FF2B5EF4-FFF2-40B4-BE49-F238E27FC236}">
                <a16:creationId xmlns:a16="http://schemas.microsoft.com/office/drawing/2014/main" id="{CC94A571-D9EF-38B3-6FDD-E4C78AC408E6}"/>
              </a:ext>
            </a:extLst>
          </p:cNvPr>
          <p:cNvSpPr>
            <a:spLocks noGrp="1"/>
          </p:cNvSpPr>
          <p:nvPr>
            <p:ph type="body" sz="half" idx="2"/>
          </p:nvPr>
        </p:nvSpPr>
        <p:spPr>
          <a:xfrm>
            <a:off x="108856" y="936171"/>
            <a:ext cx="5074331" cy="5442858"/>
          </a:xfrm>
        </p:spPr>
        <p:txBody>
          <a:bodyPr>
            <a:normAutofit fontScale="92500" lnSpcReduction="10000"/>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A.A.S. Degree Program is 60 credit hours.</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Application accepted year-round in SPRING, SUMMER, and FALL.</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16-week classes in the SPRING and FALL.</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13-week &amp; 10-week classes each SUMMER.</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FULL-TIME students complete 5 semesters (24 months on average)</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PART-TIME students complete the program in 36-48 months depending on number of credit hours taken each semester.</a:t>
            </a:r>
          </a:p>
          <a:p>
            <a:pPr marL="285750" indent="-285750">
              <a:buFont typeface="Arial" panose="020B0604020202020204" pitchFamily="34" charset="0"/>
              <a:buChar char="•"/>
            </a:pPr>
            <a:r>
              <a:rPr lang="en-US" sz="2400" b="1" u="sng" dirty="0">
                <a:latin typeface="Times New Roman" panose="02020603050405020304" pitchFamily="18" charset="0"/>
                <a:cs typeface="Times New Roman" panose="02020603050405020304" pitchFamily="18" charset="0"/>
              </a:rPr>
              <a:t>All</a:t>
            </a:r>
            <a:r>
              <a:rPr lang="en-US" sz="2400" dirty="0">
                <a:latin typeface="Times New Roman" panose="02020603050405020304" pitchFamily="18" charset="0"/>
                <a:cs typeface="Times New Roman" panose="02020603050405020304" pitchFamily="18" charset="0"/>
              </a:rPr>
              <a:t> courses must be passed with a C or better.</a:t>
            </a:r>
          </a:p>
        </p:txBody>
      </p:sp>
      <p:graphicFrame>
        <p:nvGraphicFramePr>
          <p:cNvPr id="5" name="Content Placeholder 4">
            <a:extLst>
              <a:ext uri="{FF2B5EF4-FFF2-40B4-BE49-F238E27FC236}">
                <a16:creationId xmlns:a16="http://schemas.microsoft.com/office/drawing/2014/main" id="{52BBB337-7B0F-A2CB-2CAD-3A0619EEB9CF}"/>
              </a:ext>
            </a:extLst>
          </p:cNvPr>
          <p:cNvGraphicFramePr>
            <a:graphicFrameLocks noGrp="1"/>
          </p:cNvGraphicFramePr>
          <p:nvPr>
            <p:ph idx="1"/>
            <p:extLst>
              <p:ext uri="{D42A27DB-BD31-4B8C-83A1-F6EECF244321}">
                <p14:modId xmlns:p14="http://schemas.microsoft.com/office/powerpoint/2010/main" val="1538602697"/>
              </p:ext>
            </p:extLst>
          </p:nvPr>
        </p:nvGraphicFramePr>
        <p:xfrm>
          <a:off x="5183188" y="1004090"/>
          <a:ext cx="6521377" cy="4840297"/>
        </p:xfrm>
        <a:graphic>
          <a:graphicData uri="http://schemas.openxmlformats.org/drawingml/2006/table">
            <a:tbl>
              <a:tblPr firstRow="1" bandRow="1">
                <a:tableStyleId>{5C22544A-7EE6-4342-B048-85BDC9FD1C3A}</a:tableStyleId>
              </a:tblPr>
              <a:tblGrid>
                <a:gridCol w="1827212">
                  <a:extLst>
                    <a:ext uri="{9D8B030D-6E8A-4147-A177-3AD203B41FA5}">
                      <a16:colId xmlns:a16="http://schemas.microsoft.com/office/drawing/2014/main" val="2884936335"/>
                    </a:ext>
                  </a:extLst>
                </a:gridCol>
                <a:gridCol w="3582479">
                  <a:extLst>
                    <a:ext uri="{9D8B030D-6E8A-4147-A177-3AD203B41FA5}">
                      <a16:colId xmlns:a16="http://schemas.microsoft.com/office/drawing/2014/main" val="922073189"/>
                    </a:ext>
                  </a:extLst>
                </a:gridCol>
                <a:gridCol w="1111686">
                  <a:extLst>
                    <a:ext uri="{9D8B030D-6E8A-4147-A177-3AD203B41FA5}">
                      <a16:colId xmlns:a16="http://schemas.microsoft.com/office/drawing/2014/main" val="585928553"/>
                    </a:ext>
                  </a:extLst>
                </a:gridCol>
              </a:tblGrid>
              <a:tr h="441761">
                <a:tc gridSpan="3">
                  <a:txBody>
                    <a:bodyPr/>
                    <a:lstStyle/>
                    <a:p>
                      <a:pPr algn="ctr" fontAlgn="ctr">
                        <a:buNone/>
                      </a:pPr>
                      <a:r>
                        <a:rPr lang="en-US" sz="2300" u="none" strike="noStrike">
                          <a:effectLst/>
                        </a:rPr>
                        <a:t>Prerequisites</a:t>
                      </a:r>
                      <a:endParaRPr lang="en-US" sz="2300" b="1" i="0" u="none" strike="noStrike">
                        <a:solidFill>
                          <a:srgbClr val="FFFFFF"/>
                        </a:solidFill>
                        <a:effectLst/>
                        <a:latin typeface="Calibri" panose="020F0502020204030204" pitchFamily="34" charset="0"/>
                      </a:endParaRPr>
                    </a:p>
                  </a:txBody>
                  <a:tcPr marL="15891" marR="15891" marT="15891"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74864290"/>
                  </a:ext>
                </a:extLst>
              </a:tr>
              <a:tr h="791355">
                <a:tc>
                  <a:txBody>
                    <a:bodyPr/>
                    <a:lstStyle/>
                    <a:p>
                      <a:pPr algn="l" fontAlgn="ctr">
                        <a:buNone/>
                      </a:pPr>
                      <a:r>
                        <a:rPr lang="en-US" sz="2300" u="none" strike="noStrike" dirty="0">
                          <a:effectLst/>
                        </a:rPr>
                        <a:t>Course</a:t>
                      </a:r>
                      <a:endParaRPr lang="en-US" sz="2300" b="0" i="0" u="none" strike="noStrike" dirty="0">
                        <a:solidFill>
                          <a:srgbClr val="000000"/>
                        </a:solidFill>
                        <a:effectLst/>
                        <a:latin typeface="Calibri" panose="020F0502020204030204" pitchFamily="34" charset="0"/>
                      </a:endParaRPr>
                    </a:p>
                  </a:txBody>
                  <a:tcPr marL="15891" marR="15891" marT="15891" marB="0" anchor="ctr"/>
                </a:tc>
                <a:tc>
                  <a:txBody>
                    <a:bodyPr/>
                    <a:lstStyle/>
                    <a:p>
                      <a:pPr algn="ctr" fontAlgn="ctr">
                        <a:buNone/>
                      </a:pPr>
                      <a:r>
                        <a:rPr lang="en-US" sz="2300" u="none" strike="noStrike">
                          <a:effectLst/>
                        </a:rPr>
                        <a:t>Title</a:t>
                      </a:r>
                      <a:endParaRPr lang="en-US" sz="2300" b="0" i="0" u="none" strike="noStrike">
                        <a:solidFill>
                          <a:srgbClr val="000000"/>
                        </a:solidFill>
                        <a:effectLst/>
                        <a:latin typeface="Calibri" panose="020F0502020204030204" pitchFamily="34" charset="0"/>
                      </a:endParaRPr>
                    </a:p>
                  </a:txBody>
                  <a:tcPr marL="15891" marR="15891" marT="15891" marB="0" anchor="ctr"/>
                </a:tc>
                <a:tc>
                  <a:txBody>
                    <a:bodyPr/>
                    <a:lstStyle/>
                    <a:p>
                      <a:pPr algn="l" fontAlgn="ctr">
                        <a:buNone/>
                      </a:pPr>
                      <a:r>
                        <a:rPr lang="en-US" sz="2300" u="none" strike="noStrike" dirty="0">
                          <a:effectLst/>
                        </a:rPr>
                        <a:t>Credit  Hours</a:t>
                      </a:r>
                      <a:endParaRPr lang="en-US" sz="2300" b="0" i="0" u="none" strike="noStrike" dirty="0">
                        <a:solidFill>
                          <a:srgbClr val="000000"/>
                        </a:solidFill>
                        <a:effectLst/>
                        <a:latin typeface="Calibri" panose="020F0502020204030204" pitchFamily="34" charset="0"/>
                      </a:endParaRPr>
                    </a:p>
                  </a:txBody>
                  <a:tcPr marL="15891" marR="15891" marT="15891" marB="0" anchor="ctr"/>
                </a:tc>
                <a:extLst>
                  <a:ext uri="{0D108BD9-81ED-4DB2-BD59-A6C34878D82A}">
                    <a16:rowId xmlns:a16="http://schemas.microsoft.com/office/drawing/2014/main" val="1074424136"/>
                  </a:ext>
                </a:extLst>
              </a:tr>
              <a:tr h="791355">
                <a:tc>
                  <a:txBody>
                    <a:bodyPr/>
                    <a:lstStyle/>
                    <a:p>
                      <a:pPr algn="l" fontAlgn="ctr">
                        <a:buNone/>
                      </a:pPr>
                      <a:r>
                        <a:rPr lang="en-US" sz="2300" u="none" strike="noStrike">
                          <a:effectLst/>
                        </a:rPr>
                        <a:t>ENGL-1301</a:t>
                      </a:r>
                      <a:endParaRPr lang="en-US" sz="2300" b="1" i="0" u="none" strike="noStrike">
                        <a:solidFill>
                          <a:srgbClr val="000000"/>
                        </a:solidFill>
                        <a:effectLst/>
                        <a:latin typeface="Calibri" panose="020F0502020204030204" pitchFamily="34" charset="0"/>
                      </a:endParaRPr>
                    </a:p>
                  </a:txBody>
                  <a:tcPr marL="15891" marR="15891" marT="15891" marB="0" anchor="ctr"/>
                </a:tc>
                <a:tc>
                  <a:txBody>
                    <a:bodyPr/>
                    <a:lstStyle/>
                    <a:p>
                      <a:pPr algn="l" fontAlgn="ctr">
                        <a:buNone/>
                      </a:pPr>
                      <a:r>
                        <a:rPr lang="en-US" sz="2300" u="none" strike="noStrike">
                          <a:effectLst/>
                        </a:rPr>
                        <a:t>Composition I</a:t>
                      </a:r>
                      <a:endParaRPr lang="en-US" sz="2300" b="0" i="0" u="none" strike="noStrike">
                        <a:solidFill>
                          <a:srgbClr val="000000"/>
                        </a:solidFill>
                        <a:effectLst/>
                        <a:latin typeface="Calibri" panose="020F0502020204030204" pitchFamily="34" charset="0"/>
                      </a:endParaRPr>
                    </a:p>
                  </a:txBody>
                  <a:tcPr marL="15891" marR="15891" marT="15891" marB="0" anchor="ctr"/>
                </a:tc>
                <a:tc>
                  <a:txBody>
                    <a:bodyPr/>
                    <a:lstStyle/>
                    <a:p>
                      <a:pPr algn="ctr" fontAlgn="ctr">
                        <a:buNone/>
                      </a:pPr>
                      <a:r>
                        <a:rPr lang="en-US" sz="2300" u="none" strike="noStrike">
                          <a:effectLst/>
                        </a:rPr>
                        <a:t>3</a:t>
                      </a:r>
                      <a:endParaRPr lang="en-US" sz="2300" b="0" i="0" u="none" strike="noStrike">
                        <a:solidFill>
                          <a:srgbClr val="000000"/>
                        </a:solidFill>
                        <a:effectLst/>
                        <a:latin typeface="Calibri" panose="020F0502020204030204" pitchFamily="34" charset="0"/>
                      </a:endParaRPr>
                    </a:p>
                  </a:txBody>
                  <a:tcPr marL="15891" marR="15891" marT="15891" marB="0" anchor="ctr"/>
                </a:tc>
                <a:extLst>
                  <a:ext uri="{0D108BD9-81ED-4DB2-BD59-A6C34878D82A}">
                    <a16:rowId xmlns:a16="http://schemas.microsoft.com/office/drawing/2014/main" val="909788029"/>
                  </a:ext>
                </a:extLst>
              </a:tr>
              <a:tr h="791355">
                <a:tc>
                  <a:txBody>
                    <a:bodyPr/>
                    <a:lstStyle/>
                    <a:p>
                      <a:pPr algn="l" fontAlgn="ctr">
                        <a:buNone/>
                      </a:pPr>
                      <a:r>
                        <a:rPr lang="en-US" sz="2300" u="none" strike="noStrike">
                          <a:effectLst/>
                        </a:rPr>
                        <a:t>POFI-1301</a:t>
                      </a:r>
                      <a:endParaRPr lang="en-US" sz="2300" b="1" i="0" u="none" strike="noStrike">
                        <a:solidFill>
                          <a:srgbClr val="000000"/>
                        </a:solidFill>
                        <a:effectLst/>
                        <a:latin typeface="Calibri" panose="020F0502020204030204" pitchFamily="34" charset="0"/>
                      </a:endParaRPr>
                    </a:p>
                  </a:txBody>
                  <a:tcPr marL="15891" marR="15891" marT="15891" marB="0" anchor="ctr"/>
                </a:tc>
                <a:tc>
                  <a:txBody>
                    <a:bodyPr/>
                    <a:lstStyle/>
                    <a:p>
                      <a:pPr algn="l" fontAlgn="ctr">
                        <a:buNone/>
                      </a:pPr>
                      <a:r>
                        <a:rPr lang="en-US" sz="2300" u="none" strike="noStrike">
                          <a:effectLst/>
                        </a:rPr>
                        <a:t>Computer Applications I</a:t>
                      </a:r>
                      <a:endParaRPr lang="en-US" sz="2300" b="0" i="0" u="none" strike="noStrike">
                        <a:solidFill>
                          <a:srgbClr val="000000"/>
                        </a:solidFill>
                        <a:effectLst/>
                        <a:latin typeface="Calibri" panose="020F0502020204030204" pitchFamily="34" charset="0"/>
                      </a:endParaRPr>
                    </a:p>
                  </a:txBody>
                  <a:tcPr marL="15891" marR="15891" marT="15891" marB="0" anchor="ctr"/>
                </a:tc>
                <a:tc>
                  <a:txBody>
                    <a:bodyPr/>
                    <a:lstStyle/>
                    <a:p>
                      <a:pPr algn="ctr" fontAlgn="ctr">
                        <a:buNone/>
                      </a:pPr>
                      <a:r>
                        <a:rPr lang="en-US" sz="2300" u="none" strike="noStrike">
                          <a:effectLst/>
                        </a:rPr>
                        <a:t>2</a:t>
                      </a:r>
                      <a:endParaRPr lang="en-US" sz="2300" b="0" i="0" u="none" strike="noStrike">
                        <a:solidFill>
                          <a:srgbClr val="000000"/>
                        </a:solidFill>
                        <a:effectLst/>
                        <a:latin typeface="Calibri" panose="020F0502020204030204" pitchFamily="34" charset="0"/>
                      </a:endParaRPr>
                    </a:p>
                  </a:txBody>
                  <a:tcPr marL="15891" marR="15891" marT="15891" marB="0" anchor="ctr"/>
                </a:tc>
                <a:extLst>
                  <a:ext uri="{0D108BD9-81ED-4DB2-BD59-A6C34878D82A}">
                    <a16:rowId xmlns:a16="http://schemas.microsoft.com/office/drawing/2014/main" val="3743196596"/>
                  </a:ext>
                </a:extLst>
              </a:tr>
              <a:tr h="791355">
                <a:tc>
                  <a:txBody>
                    <a:bodyPr/>
                    <a:lstStyle/>
                    <a:p>
                      <a:pPr algn="l" fontAlgn="ctr">
                        <a:buNone/>
                      </a:pPr>
                      <a:r>
                        <a:rPr lang="en-US" sz="2300" u="none" strike="noStrike" dirty="0">
                          <a:effectLst/>
                        </a:rPr>
                        <a:t>MDCA-1313</a:t>
                      </a:r>
                      <a:endParaRPr lang="en-US" sz="2300" b="1" i="0" u="none" strike="noStrike" dirty="0">
                        <a:solidFill>
                          <a:srgbClr val="000000"/>
                        </a:solidFill>
                        <a:effectLst/>
                        <a:latin typeface="Calibri" panose="020F0502020204030204" pitchFamily="34" charset="0"/>
                      </a:endParaRPr>
                    </a:p>
                  </a:txBody>
                  <a:tcPr marL="15891" marR="15891" marT="15891" marB="0" anchor="ctr"/>
                </a:tc>
                <a:tc>
                  <a:txBody>
                    <a:bodyPr/>
                    <a:lstStyle/>
                    <a:p>
                      <a:pPr algn="l" fontAlgn="ctr">
                        <a:buNone/>
                      </a:pPr>
                      <a:r>
                        <a:rPr lang="en-US" sz="2300" u="none" strike="noStrike">
                          <a:effectLst/>
                        </a:rPr>
                        <a:t>Medical Terminology</a:t>
                      </a:r>
                      <a:endParaRPr lang="en-US" sz="2300" b="0" i="0" u="none" strike="noStrike">
                        <a:solidFill>
                          <a:srgbClr val="000000"/>
                        </a:solidFill>
                        <a:effectLst/>
                        <a:latin typeface="Calibri" panose="020F0502020204030204" pitchFamily="34" charset="0"/>
                      </a:endParaRPr>
                    </a:p>
                  </a:txBody>
                  <a:tcPr marL="15891" marR="15891" marT="15891" marB="0" anchor="ctr"/>
                </a:tc>
                <a:tc>
                  <a:txBody>
                    <a:bodyPr/>
                    <a:lstStyle/>
                    <a:p>
                      <a:pPr algn="ctr" fontAlgn="ctr">
                        <a:buNone/>
                      </a:pPr>
                      <a:r>
                        <a:rPr lang="en-US" sz="2300" u="none" strike="noStrike">
                          <a:effectLst/>
                        </a:rPr>
                        <a:t>3</a:t>
                      </a:r>
                      <a:endParaRPr lang="en-US" sz="2300" b="0" i="0" u="none" strike="noStrike">
                        <a:solidFill>
                          <a:srgbClr val="000000"/>
                        </a:solidFill>
                        <a:effectLst/>
                        <a:latin typeface="Calibri" panose="020F0502020204030204" pitchFamily="34" charset="0"/>
                      </a:endParaRPr>
                    </a:p>
                  </a:txBody>
                  <a:tcPr marL="15891" marR="15891" marT="15891" marB="0" anchor="ctr"/>
                </a:tc>
                <a:extLst>
                  <a:ext uri="{0D108BD9-81ED-4DB2-BD59-A6C34878D82A}">
                    <a16:rowId xmlns:a16="http://schemas.microsoft.com/office/drawing/2014/main" val="3618781720"/>
                  </a:ext>
                </a:extLst>
              </a:tr>
              <a:tr h="791355">
                <a:tc>
                  <a:txBody>
                    <a:bodyPr/>
                    <a:lstStyle/>
                    <a:p>
                      <a:pPr algn="l" fontAlgn="ctr">
                        <a:buNone/>
                      </a:pPr>
                      <a:r>
                        <a:rPr lang="en-US" sz="2300" u="none" strike="noStrike">
                          <a:effectLst/>
                        </a:rPr>
                        <a:t>MDCA-1409</a:t>
                      </a:r>
                      <a:endParaRPr lang="en-US" sz="2300" b="1" i="0" u="none" strike="noStrike">
                        <a:solidFill>
                          <a:srgbClr val="000000"/>
                        </a:solidFill>
                        <a:effectLst/>
                        <a:latin typeface="Calibri" panose="020F0502020204030204" pitchFamily="34" charset="0"/>
                      </a:endParaRPr>
                    </a:p>
                  </a:txBody>
                  <a:tcPr marL="15891" marR="15891" marT="15891" marB="0" anchor="ctr"/>
                </a:tc>
                <a:tc>
                  <a:txBody>
                    <a:bodyPr/>
                    <a:lstStyle/>
                    <a:p>
                      <a:pPr algn="l" fontAlgn="ctr">
                        <a:buNone/>
                      </a:pPr>
                      <a:r>
                        <a:rPr lang="en-US" sz="2300" u="none" strike="noStrike">
                          <a:effectLst/>
                        </a:rPr>
                        <a:t>Anatomy and Physiology for Medical Assistants</a:t>
                      </a:r>
                      <a:endParaRPr lang="en-US" sz="2300" b="0" i="0" u="none" strike="noStrike">
                        <a:solidFill>
                          <a:srgbClr val="000000"/>
                        </a:solidFill>
                        <a:effectLst/>
                        <a:latin typeface="Calibri" panose="020F0502020204030204" pitchFamily="34" charset="0"/>
                      </a:endParaRPr>
                    </a:p>
                  </a:txBody>
                  <a:tcPr marL="15891" marR="15891" marT="15891" marB="0" anchor="ctr"/>
                </a:tc>
                <a:tc>
                  <a:txBody>
                    <a:bodyPr/>
                    <a:lstStyle/>
                    <a:p>
                      <a:pPr algn="ctr" fontAlgn="ctr">
                        <a:buNone/>
                      </a:pPr>
                      <a:r>
                        <a:rPr lang="en-US" sz="2300" u="none" strike="noStrike">
                          <a:effectLst/>
                        </a:rPr>
                        <a:t>4</a:t>
                      </a:r>
                      <a:endParaRPr lang="en-US" sz="2300" b="0" i="0" u="none" strike="noStrike">
                        <a:solidFill>
                          <a:srgbClr val="000000"/>
                        </a:solidFill>
                        <a:effectLst/>
                        <a:latin typeface="Calibri" panose="020F0502020204030204" pitchFamily="34" charset="0"/>
                      </a:endParaRPr>
                    </a:p>
                  </a:txBody>
                  <a:tcPr marL="15891" marR="15891" marT="15891" marB="0" anchor="ctr"/>
                </a:tc>
                <a:extLst>
                  <a:ext uri="{0D108BD9-81ED-4DB2-BD59-A6C34878D82A}">
                    <a16:rowId xmlns:a16="http://schemas.microsoft.com/office/drawing/2014/main" val="3250387331"/>
                  </a:ext>
                </a:extLst>
              </a:tr>
              <a:tr h="441761">
                <a:tc gridSpan="2">
                  <a:txBody>
                    <a:bodyPr/>
                    <a:lstStyle/>
                    <a:p>
                      <a:pPr algn="l" fontAlgn="ctr">
                        <a:buNone/>
                      </a:pPr>
                      <a:r>
                        <a:rPr lang="en-US" sz="2300" u="none" strike="noStrike">
                          <a:effectLst/>
                        </a:rPr>
                        <a:t>Subtotal</a:t>
                      </a:r>
                      <a:endParaRPr lang="en-US" sz="2300" b="1" i="0" u="none" strike="noStrike">
                        <a:solidFill>
                          <a:srgbClr val="000000"/>
                        </a:solidFill>
                        <a:effectLst/>
                        <a:latin typeface="Calibri" panose="020F0502020204030204" pitchFamily="34" charset="0"/>
                      </a:endParaRPr>
                    </a:p>
                  </a:txBody>
                  <a:tcPr marL="15891" marR="15891" marT="15891" marB="0" anchor="ctr"/>
                </a:tc>
                <a:tc hMerge="1">
                  <a:txBody>
                    <a:bodyPr/>
                    <a:lstStyle/>
                    <a:p>
                      <a:endParaRPr lang="en-US"/>
                    </a:p>
                  </a:txBody>
                  <a:tcPr/>
                </a:tc>
                <a:tc>
                  <a:txBody>
                    <a:bodyPr/>
                    <a:lstStyle/>
                    <a:p>
                      <a:pPr algn="ctr" fontAlgn="ctr">
                        <a:buNone/>
                      </a:pPr>
                      <a:r>
                        <a:rPr lang="en-US" sz="2300" u="none" strike="noStrike" dirty="0">
                          <a:effectLst/>
                        </a:rPr>
                        <a:t>13</a:t>
                      </a:r>
                      <a:endParaRPr lang="en-US" sz="2300" b="0" i="0" u="none" strike="noStrike" dirty="0">
                        <a:solidFill>
                          <a:srgbClr val="000000"/>
                        </a:solidFill>
                        <a:effectLst/>
                        <a:latin typeface="Calibri" panose="020F0502020204030204" pitchFamily="34" charset="0"/>
                      </a:endParaRPr>
                    </a:p>
                  </a:txBody>
                  <a:tcPr marL="15891" marR="15891" marT="15891" marB="0" anchor="ctr"/>
                </a:tc>
                <a:extLst>
                  <a:ext uri="{0D108BD9-81ED-4DB2-BD59-A6C34878D82A}">
                    <a16:rowId xmlns:a16="http://schemas.microsoft.com/office/drawing/2014/main" val="2378971904"/>
                  </a:ext>
                </a:extLst>
              </a:tr>
            </a:tbl>
          </a:graphicData>
        </a:graphic>
      </p:graphicFrame>
    </p:spTree>
    <p:extLst>
      <p:ext uri="{BB962C8B-B14F-4D97-AF65-F5344CB8AC3E}">
        <p14:creationId xmlns:p14="http://schemas.microsoft.com/office/powerpoint/2010/main" val="22749325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Tm="6000">
        <p159:morph option="byObject"/>
      </p:transition>
    </mc:Choice>
    <mc:Fallback xmlns="">
      <p:transition spd="slow" advTm="6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909F9-F502-3F46-E0CE-51ABE1139590}"/>
              </a:ext>
            </a:extLst>
          </p:cNvPr>
          <p:cNvSpPr>
            <a:spLocks noGrp="1"/>
          </p:cNvSpPr>
          <p:nvPr>
            <p:ph type="title"/>
          </p:nvPr>
        </p:nvSpPr>
        <p:spPr>
          <a:xfrm>
            <a:off x="685800" y="114754"/>
            <a:ext cx="10515600" cy="653366"/>
          </a:xfrm>
        </p:spPr>
        <p:txBody>
          <a:bodyPr>
            <a:normAutofit fontScale="90000"/>
          </a:bodyPr>
          <a:lstStyle/>
          <a:p>
            <a:pPr algn="ctr"/>
            <a:r>
              <a:rPr lang="en-US" sz="6600" dirty="0">
                <a:latin typeface="Times New Roman" panose="02020603050405020304" pitchFamily="18" charset="0"/>
                <a:cs typeface="Times New Roman" panose="02020603050405020304" pitchFamily="18" charset="0"/>
              </a:rPr>
              <a:t>Program Overview, </a:t>
            </a:r>
            <a:r>
              <a:rPr lang="en-US" sz="6600" dirty="0" err="1">
                <a:latin typeface="Times New Roman" panose="02020603050405020304" pitchFamily="18" charset="0"/>
                <a:cs typeface="Times New Roman" panose="02020603050405020304" pitchFamily="18" charset="0"/>
              </a:rPr>
              <a:t>Con’t</a:t>
            </a:r>
            <a:r>
              <a:rPr lang="en-US" sz="6600" dirty="0">
                <a:latin typeface="Times New Roman" panose="02020603050405020304" pitchFamily="18" charset="0"/>
                <a:cs typeface="Times New Roman" panose="02020603050405020304" pitchFamily="18" charset="0"/>
              </a:rPr>
              <a:t>.</a:t>
            </a:r>
          </a:p>
        </p:txBody>
      </p:sp>
      <p:graphicFrame>
        <p:nvGraphicFramePr>
          <p:cNvPr id="3" name="Content Placeholder 2">
            <a:extLst>
              <a:ext uri="{FF2B5EF4-FFF2-40B4-BE49-F238E27FC236}">
                <a16:creationId xmlns:a16="http://schemas.microsoft.com/office/drawing/2014/main" id="{8F8CCA2C-D4B8-79D4-CC3C-10A6C176EC3D}"/>
              </a:ext>
            </a:extLst>
          </p:cNvPr>
          <p:cNvGraphicFramePr>
            <a:graphicFrameLocks noGrp="1"/>
          </p:cNvGraphicFramePr>
          <p:nvPr>
            <p:ph idx="1"/>
            <p:extLst>
              <p:ext uri="{D42A27DB-BD31-4B8C-83A1-F6EECF244321}">
                <p14:modId xmlns:p14="http://schemas.microsoft.com/office/powerpoint/2010/main" val="3588841425"/>
              </p:ext>
            </p:extLst>
          </p:nvPr>
        </p:nvGraphicFramePr>
        <p:xfrm>
          <a:off x="3864429" y="768120"/>
          <a:ext cx="3800684" cy="5408844"/>
        </p:xfrm>
        <a:graphic>
          <a:graphicData uri="http://schemas.openxmlformats.org/drawingml/2006/table">
            <a:tbl>
              <a:tblPr firstRow="1">
                <a:tableStyleId>{5C22544A-7EE6-4342-B048-85BDC9FD1C3A}</a:tableStyleId>
              </a:tblPr>
              <a:tblGrid>
                <a:gridCol w="713941">
                  <a:extLst>
                    <a:ext uri="{9D8B030D-6E8A-4147-A177-3AD203B41FA5}">
                      <a16:colId xmlns:a16="http://schemas.microsoft.com/office/drawing/2014/main" val="2175634318"/>
                    </a:ext>
                  </a:extLst>
                </a:gridCol>
                <a:gridCol w="2404300">
                  <a:extLst>
                    <a:ext uri="{9D8B030D-6E8A-4147-A177-3AD203B41FA5}">
                      <a16:colId xmlns:a16="http://schemas.microsoft.com/office/drawing/2014/main" val="1946340693"/>
                    </a:ext>
                  </a:extLst>
                </a:gridCol>
                <a:gridCol w="682443">
                  <a:extLst>
                    <a:ext uri="{9D8B030D-6E8A-4147-A177-3AD203B41FA5}">
                      <a16:colId xmlns:a16="http://schemas.microsoft.com/office/drawing/2014/main" val="1394842529"/>
                    </a:ext>
                  </a:extLst>
                </a:gridCol>
              </a:tblGrid>
              <a:tr h="164617">
                <a:tc gridSpan="3">
                  <a:txBody>
                    <a:bodyPr/>
                    <a:lstStyle/>
                    <a:p>
                      <a:pPr algn="ctr" fontAlgn="ctr">
                        <a:buNone/>
                      </a:pPr>
                      <a:r>
                        <a:rPr lang="en-US" sz="800" b="1" u="none" strike="noStrike">
                          <a:effectLst/>
                        </a:rPr>
                        <a:t>Semester 1</a:t>
                      </a:r>
                      <a:endParaRPr lang="en-US" sz="800" b="1" i="0" u="none" strike="noStrike">
                        <a:solidFill>
                          <a:srgbClr val="FFFFFF"/>
                        </a:solidFill>
                        <a:effectLst/>
                        <a:latin typeface="Calibri" panose="020F0502020204030204" pitchFamily="34" charset="0"/>
                      </a:endParaRPr>
                    </a:p>
                  </a:txBody>
                  <a:tcPr marL="5201" marR="5201" marT="5201"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83536841"/>
                  </a:ext>
                </a:extLst>
              </a:tr>
              <a:tr h="164617">
                <a:tc>
                  <a:txBody>
                    <a:bodyPr/>
                    <a:lstStyle/>
                    <a:p>
                      <a:pPr algn="l" fontAlgn="ctr">
                        <a:buNone/>
                      </a:pPr>
                      <a:r>
                        <a:rPr lang="en-US" sz="800" b="1" u="none" strike="noStrike">
                          <a:effectLst/>
                        </a:rPr>
                        <a:t>Course</a:t>
                      </a:r>
                      <a:endParaRPr lang="en-US" sz="800" b="1" i="0" u="none" strike="noStrike">
                        <a:solidFill>
                          <a:srgbClr val="000000"/>
                        </a:solidFill>
                        <a:effectLst/>
                        <a:latin typeface="Calibri" panose="020F0502020204030204" pitchFamily="34" charset="0"/>
                      </a:endParaRPr>
                    </a:p>
                  </a:txBody>
                  <a:tcPr marL="5201" marR="5201" marT="5201" marB="0" anchor="ctr"/>
                </a:tc>
                <a:tc>
                  <a:txBody>
                    <a:bodyPr/>
                    <a:lstStyle/>
                    <a:p>
                      <a:pPr algn="l" fontAlgn="ctr">
                        <a:buNone/>
                      </a:pPr>
                      <a:r>
                        <a:rPr lang="en-US" sz="800" b="1" u="none" strike="noStrike">
                          <a:effectLst/>
                        </a:rPr>
                        <a:t>Title</a:t>
                      </a:r>
                      <a:endParaRPr lang="en-US" sz="800" b="1" i="0" u="none" strike="noStrike">
                        <a:solidFill>
                          <a:srgbClr val="000000"/>
                        </a:solidFill>
                        <a:effectLst/>
                        <a:latin typeface="Calibri" panose="020F0502020204030204" pitchFamily="34" charset="0"/>
                      </a:endParaRPr>
                    </a:p>
                  </a:txBody>
                  <a:tcPr marL="5201" marR="5201" marT="5201" marB="0" anchor="ctr"/>
                </a:tc>
                <a:tc>
                  <a:txBody>
                    <a:bodyPr/>
                    <a:lstStyle/>
                    <a:p>
                      <a:pPr algn="ctr" fontAlgn="ctr">
                        <a:buNone/>
                      </a:pPr>
                      <a:r>
                        <a:rPr lang="en-US" sz="800" b="1" u="none" strike="noStrike">
                          <a:effectLst/>
                        </a:rPr>
                        <a:t>Credit Hours</a:t>
                      </a:r>
                      <a:endParaRPr lang="en-US" sz="800" b="1" i="0" u="none" strike="noStrike">
                        <a:solidFill>
                          <a:srgbClr val="000000"/>
                        </a:solidFill>
                        <a:effectLst/>
                        <a:latin typeface="Calibri" panose="020F0502020204030204" pitchFamily="34" charset="0"/>
                      </a:endParaRPr>
                    </a:p>
                  </a:txBody>
                  <a:tcPr marL="5201" marR="5201" marT="5201" marB="0" anchor="ctr"/>
                </a:tc>
                <a:extLst>
                  <a:ext uri="{0D108BD9-81ED-4DB2-BD59-A6C34878D82A}">
                    <a16:rowId xmlns:a16="http://schemas.microsoft.com/office/drawing/2014/main" val="1933677285"/>
                  </a:ext>
                </a:extLst>
              </a:tr>
              <a:tr h="164617">
                <a:tc>
                  <a:txBody>
                    <a:bodyPr/>
                    <a:lstStyle/>
                    <a:p>
                      <a:pPr algn="l" fontAlgn="ctr">
                        <a:buNone/>
                      </a:pPr>
                      <a:r>
                        <a:rPr lang="en-US" sz="800" b="1" u="none" strike="noStrike">
                          <a:effectLst/>
                        </a:rPr>
                        <a:t>HITT-1301</a:t>
                      </a:r>
                      <a:endParaRPr lang="en-US" sz="800" b="1" i="0" u="none" strike="noStrike">
                        <a:solidFill>
                          <a:srgbClr val="000000"/>
                        </a:solidFill>
                        <a:effectLst/>
                        <a:latin typeface="Calibri" panose="020F0502020204030204" pitchFamily="34" charset="0"/>
                      </a:endParaRPr>
                    </a:p>
                  </a:txBody>
                  <a:tcPr marL="5201" marR="5201" marT="5201" marB="0" anchor="ctr"/>
                </a:tc>
                <a:tc>
                  <a:txBody>
                    <a:bodyPr/>
                    <a:lstStyle/>
                    <a:p>
                      <a:pPr algn="l" fontAlgn="ctr">
                        <a:buNone/>
                      </a:pPr>
                      <a:r>
                        <a:rPr lang="en-US" sz="800" b="1" u="none" strike="noStrike">
                          <a:effectLst/>
                        </a:rPr>
                        <a:t>Health Data Content and Structure</a:t>
                      </a:r>
                      <a:endParaRPr lang="en-US" sz="800" b="1" i="0" u="none" strike="noStrike">
                        <a:solidFill>
                          <a:srgbClr val="000000"/>
                        </a:solidFill>
                        <a:effectLst/>
                        <a:latin typeface="Calibri" panose="020F0502020204030204" pitchFamily="34" charset="0"/>
                      </a:endParaRPr>
                    </a:p>
                  </a:txBody>
                  <a:tcPr marL="5201" marR="5201" marT="5201" marB="0" anchor="ctr"/>
                </a:tc>
                <a:tc>
                  <a:txBody>
                    <a:bodyPr/>
                    <a:lstStyle/>
                    <a:p>
                      <a:pPr algn="ctr" fontAlgn="ctr">
                        <a:buNone/>
                      </a:pPr>
                      <a:r>
                        <a:rPr lang="en-US" sz="800" b="1" u="none" strike="noStrike">
                          <a:effectLst/>
                        </a:rPr>
                        <a:t>3</a:t>
                      </a:r>
                      <a:endParaRPr lang="en-US" sz="800" b="1" i="0" u="none" strike="noStrike">
                        <a:solidFill>
                          <a:srgbClr val="000000"/>
                        </a:solidFill>
                        <a:effectLst/>
                        <a:latin typeface="Calibri" panose="020F0502020204030204" pitchFamily="34" charset="0"/>
                      </a:endParaRPr>
                    </a:p>
                  </a:txBody>
                  <a:tcPr marL="5201" marR="5201" marT="5201" marB="0" anchor="ctr"/>
                </a:tc>
                <a:extLst>
                  <a:ext uri="{0D108BD9-81ED-4DB2-BD59-A6C34878D82A}">
                    <a16:rowId xmlns:a16="http://schemas.microsoft.com/office/drawing/2014/main" val="3091242988"/>
                  </a:ext>
                </a:extLst>
              </a:tr>
              <a:tr h="164617">
                <a:tc>
                  <a:txBody>
                    <a:bodyPr/>
                    <a:lstStyle/>
                    <a:p>
                      <a:pPr algn="l" fontAlgn="ctr">
                        <a:buNone/>
                      </a:pPr>
                      <a:r>
                        <a:rPr lang="en-US" sz="800" b="1" u="none" strike="noStrike">
                          <a:effectLst/>
                        </a:rPr>
                        <a:t>HITT-1311</a:t>
                      </a:r>
                      <a:endParaRPr lang="en-US" sz="800" b="1" i="0" u="none" strike="noStrike">
                        <a:solidFill>
                          <a:srgbClr val="000000"/>
                        </a:solidFill>
                        <a:effectLst/>
                        <a:latin typeface="Calibri" panose="020F0502020204030204" pitchFamily="34" charset="0"/>
                      </a:endParaRPr>
                    </a:p>
                  </a:txBody>
                  <a:tcPr marL="5201" marR="5201" marT="5201" marB="0" anchor="ctr"/>
                </a:tc>
                <a:tc>
                  <a:txBody>
                    <a:bodyPr/>
                    <a:lstStyle/>
                    <a:p>
                      <a:pPr algn="l" fontAlgn="ctr">
                        <a:buNone/>
                      </a:pPr>
                      <a:r>
                        <a:rPr lang="en-US" sz="800" b="1" u="none" strike="noStrike">
                          <a:effectLst/>
                        </a:rPr>
                        <a:t>Health Information Systems</a:t>
                      </a:r>
                      <a:endParaRPr lang="en-US" sz="800" b="1" i="0" u="none" strike="noStrike">
                        <a:solidFill>
                          <a:srgbClr val="000000"/>
                        </a:solidFill>
                        <a:effectLst/>
                        <a:latin typeface="Calibri" panose="020F0502020204030204" pitchFamily="34" charset="0"/>
                      </a:endParaRPr>
                    </a:p>
                  </a:txBody>
                  <a:tcPr marL="5201" marR="5201" marT="5201" marB="0" anchor="ctr"/>
                </a:tc>
                <a:tc>
                  <a:txBody>
                    <a:bodyPr/>
                    <a:lstStyle/>
                    <a:p>
                      <a:pPr algn="ctr" fontAlgn="ctr">
                        <a:buNone/>
                      </a:pPr>
                      <a:r>
                        <a:rPr lang="en-US" sz="800" b="1" u="none" strike="noStrike">
                          <a:effectLst/>
                        </a:rPr>
                        <a:t>3</a:t>
                      </a:r>
                      <a:endParaRPr lang="en-US" sz="800" b="1" i="0" u="none" strike="noStrike">
                        <a:solidFill>
                          <a:srgbClr val="000000"/>
                        </a:solidFill>
                        <a:effectLst/>
                        <a:latin typeface="Calibri" panose="020F0502020204030204" pitchFamily="34" charset="0"/>
                      </a:endParaRPr>
                    </a:p>
                  </a:txBody>
                  <a:tcPr marL="5201" marR="5201" marT="5201" marB="0" anchor="ctr"/>
                </a:tc>
                <a:extLst>
                  <a:ext uri="{0D108BD9-81ED-4DB2-BD59-A6C34878D82A}">
                    <a16:rowId xmlns:a16="http://schemas.microsoft.com/office/drawing/2014/main" val="3586255592"/>
                  </a:ext>
                </a:extLst>
              </a:tr>
              <a:tr h="164617">
                <a:tc>
                  <a:txBody>
                    <a:bodyPr/>
                    <a:lstStyle/>
                    <a:p>
                      <a:pPr algn="l" fontAlgn="ctr">
                        <a:buNone/>
                      </a:pPr>
                      <a:r>
                        <a:rPr lang="en-US" sz="800" b="1" u="none" strike="noStrike">
                          <a:effectLst/>
                        </a:rPr>
                        <a:t>HITT-2330</a:t>
                      </a:r>
                      <a:endParaRPr lang="en-US" sz="800" b="1" i="0" u="none" strike="noStrike">
                        <a:solidFill>
                          <a:srgbClr val="000000"/>
                        </a:solidFill>
                        <a:effectLst/>
                        <a:latin typeface="Calibri" panose="020F0502020204030204" pitchFamily="34" charset="0"/>
                      </a:endParaRPr>
                    </a:p>
                  </a:txBody>
                  <a:tcPr marL="5201" marR="5201" marT="5201" marB="0" anchor="ctr"/>
                </a:tc>
                <a:tc>
                  <a:txBody>
                    <a:bodyPr/>
                    <a:lstStyle/>
                    <a:p>
                      <a:pPr algn="l" fontAlgn="ctr">
                        <a:buNone/>
                      </a:pPr>
                      <a:r>
                        <a:rPr lang="en-US" sz="800" b="1" u="none" strike="noStrike">
                          <a:effectLst/>
                        </a:rPr>
                        <a:t>Pathophysiology and Pharmacology</a:t>
                      </a:r>
                      <a:endParaRPr lang="en-US" sz="800" b="1" i="0" u="none" strike="noStrike">
                        <a:solidFill>
                          <a:srgbClr val="000000"/>
                        </a:solidFill>
                        <a:effectLst/>
                        <a:latin typeface="Calibri" panose="020F0502020204030204" pitchFamily="34" charset="0"/>
                      </a:endParaRPr>
                    </a:p>
                  </a:txBody>
                  <a:tcPr marL="5201" marR="5201" marT="5201" marB="0" anchor="ctr"/>
                </a:tc>
                <a:tc>
                  <a:txBody>
                    <a:bodyPr/>
                    <a:lstStyle/>
                    <a:p>
                      <a:pPr algn="ctr" fontAlgn="ctr">
                        <a:buNone/>
                      </a:pPr>
                      <a:r>
                        <a:rPr lang="en-US" sz="800" b="1" u="none" strike="noStrike">
                          <a:effectLst/>
                        </a:rPr>
                        <a:t>3</a:t>
                      </a:r>
                      <a:endParaRPr lang="en-US" sz="800" b="1" i="0" u="none" strike="noStrike">
                        <a:solidFill>
                          <a:srgbClr val="000000"/>
                        </a:solidFill>
                        <a:effectLst/>
                        <a:latin typeface="Calibri" panose="020F0502020204030204" pitchFamily="34" charset="0"/>
                      </a:endParaRPr>
                    </a:p>
                  </a:txBody>
                  <a:tcPr marL="5201" marR="5201" marT="5201" marB="0" anchor="ctr"/>
                </a:tc>
                <a:extLst>
                  <a:ext uri="{0D108BD9-81ED-4DB2-BD59-A6C34878D82A}">
                    <a16:rowId xmlns:a16="http://schemas.microsoft.com/office/drawing/2014/main" val="3716828956"/>
                  </a:ext>
                </a:extLst>
              </a:tr>
              <a:tr h="164617">
                <a:tc>
                  <a:txBody>
                    <a:bodyPr/>
                    <a:lstStyle/>
                    <a:p>
                      <a:pPr algn="l" fontAlgn="ctr">
                        <a:buNone/>
                      </a:pPr>
                      <a:r>
                        <a:rPr lang="en-US" sz="800" b="1" u="none" strike="noStrike">
                          <a:effectLst/>
                        </a:rPr>
                        <a:t>HITT-1341</a:t>
                      </a:r>
                      <a:endParaRPr lang="en-US" sz="800" b="1" i="0" u="none" strike="noStrike">
                        <a:solidFill>
                          <a:srgbClr val="000000"/>
                        </a:solidFill>
                        <a:effectLst/>
                        <a:latin typeface="Calibri" panose="020F0502020204030204" pitchFamily="34" charset="0"/>
                      </a:endParaRPr>
                    </a:p>
                  </a:txBody>
                  <a:tcPr marL="5201" marR="5201" marT="5201" marB="0" anchor="ctr"/>
                </a:tc>
                <a:tc>
                  <a:txBody>
                    <a:bodyPr/>
                    <a:lstStyle/>
                    <a:p>
                      <a:pPr algn="l" fontAlgn="ctr">
                        <a:buNone/>
                      </a:pPr>
                      <a:r>
                        <a:rPr lang="en-US" sz="800" b="1" u="none" strike="noStrike">
                          <a:effectLst/>
                        </a:rPr>
                        <a:t>Coding and Classification Systems</a:t>
                      </a:r>
                      <a:endParaRPr lang="en-US" sz="800" b="1" i="0" u="none" strike="noStrike">
                        <a:solidFill>
                          <a:srgbClr val="000000"/>
                        </a:solidFill>
                        <a:effectLst/>
                        <a:latin typeface="Calibri" panose="020F0502020204030204" pitchFamily="34" charset="0"/>
                      </a:endParaRPr>
                    </a:p>
                  </a:txBody>
                  <a:tcPr marL="5201" marR="5201" marT="5201" marB="0" anchor="ctr"/>
                </a:tc>
                <a:tc>
                  <a:txBody>
                    <a:bodyPr/>
                    <a:lstStyle/>
                    <a:p>
                      <a:pPr algn="ctr" fontAlgn="ctr">
                        <a:buNone/>
                      </a:pPr>
                      <a:r>
                        <a:rPr lang="en-US" sz="800" b="1" u="none" strike="noStrike">
                          <a:effectLst/>
                        </a:rPr>
                        <a:t>3</a:t>
                      </a:r>
                      <a:endParaRPr lang="en-US" sz="800" b="1" i="0" u="none" strike="noStrike">
                        <a:solidFill>
                          <a:srgbClr val="000000"/>
                        </a:solidFill>
                        <a:effectLst/>
                        <a:latin typeface="Calibri" panose="020F0502020204030204" pitchFamily="34" charset="0"/>
                      </a:endParaRPr>
                    </a:p>
                  </a:txBody>
                  <a:tcPr marL="5201" marR="5201" marT="5201" marB="0" anchor="ctr"/>
                </a:tc>
                <a:extLst>
                  <a:ext uri="{0D108BD9-81ED-4DB2-BD59-A6C34878D82A}">
                    <a16:rowId xmlns:a16="http://schemas.microsoft.com/office/drawing/2014/main" val="3042462320"/>
                  </a:ext>
                </a:extLst>
              </a:tr>
              <a:tr h="164617">
                <a:tc>
                  <a:txBody>
                    <a:bodyPr/>
                    <a:lstStyle/>
                    <a:p>
                      <a:pPr algn="l" fontAlgn="ctr">
                        <a:buNone/>
                      </a:pPr>
                      <a:r>
                        <a:rPr lang="en-US" sz="800" b="1" u="none" strike="noStrike">
                          <a:effectLst/>
                        </a:rPr>
                        <a:t>SPCH-1311</a:t>
                      </a:r>
                      <a:endParaRPr lang="en-US" sz="800" b="1" i="0" u="none" strike="noStrike">
                        <a:solidFill>
                          <a:srgbClr val="000000"/>
                        </a:solidFill>
                        <a:effectLst/>
                        <a:latin typeface="Calibri" panose="020F0502020204030204" pitchFamily="34" charset="0"/>
                      </a:endParaRPr>
                    </a:p>
                  </a:txBody>
                  <a:tcPr marL="5201" marR="5201" marT="5201" marB="0" anchor="ctr"/>
                </a:tc>
                <a:tc>
                  <a:txBody>
                    <a:bodyPr/>
                    <a:lstStyle/>
                    <a:p>
                      <a:pPr algn="l" fontAlgn="ctr">
                        <a:buNone/>
                      </a:pPr>
                      <a:r>
                        <a:rPr lang="en-US" sz="800" b="1" u="none" strike="noStrike">
                          <a:effectLst/>
                        </a:rPr>
                        <a:t>Introduction to Speech Communication</a:t>
                      </a:r>
                      <a:endParaRPr lang="en-US" sz="800" b="1" i="0" u="none" strike="noStrike">
                        <a:solidFill>
                          <a:srgbClr val="000000"/>
                        </a:solidFill>
                        <a:effectLst/>
                        <a:latin typeface="Calibri" panose="020F0502020204030204" pitchFamily="34" charset="0"/>
                      </a:endParaRPr>
                    </a:p>
                  </a:txBody>
                  <a:tcPr marL="5201" marR="5201" marT="5201" marB="0" anchor="ctr"/>
                </a:tc>
                <a:tc>
                  <a:txBody>
                    <a:bodyPr/>
                    <a:lstStyle/>
                    <a:p>
                      <a:pPr algn="ctr" fontAlgn="ctr">
                        <a:buNone/>
                      </a:pPr>
                      <a:r>
                        <a:rPr lang="en-US" sz="800" b="1" u="none" strike="noStrike">
                          <a:effectLst/>
                        </a:rPr>
                        <a:t>3</a:t>
                      </a:r>
                      <a:endParaRPr lang="en-US" sz="800" b="1" i="0" u="none" strike="noStrike">
                        <a:solidFill>
                          <a:srgbClr val="000000"/>
                        </a:solidFill>
                        <a:effectLst/>
                        <a:latin typeface="Calibri" panose="020F0502020204030204" pitchFamily="34" charset="0"/>
                      </a:endParaRPr>
                    </a:p>
                  </a:txBody>
                  <a:tcPr marL="5201" marR="5201" marT="5201" marB="0" anchor="ctr"/>
                </a:tc>
                <a:extLst>
                  <a:ext uri="{0D108BD9-81ED-4DB2-BD59-A6C34878D82A}">
                    <a16:rowId xmlns:a16="http://schemas.microsoft.com/office/drawing/2014/main" val="4058028133"/>
                  </a:ext>
                </a:extLst>
              </a:tr>
              <a:tr h="164617">
                <a:tc gridSpan="2">
                  <a:txBody>
                    <a:bodyPr/>
                    <a:lstStyle/>
                    <a:p>
                      <a:pPr algn="l" fontAlgn="ctr">
                        <a:buNone/>
                      </a:pPr>
                      <a:r>
                        <a:rPr lang="en-US" sz="800" b="1" u="none" strike="noStrike">
                          <a:effectLst/>
                        </a:rPr>
                        <a:t>Subtotal</a:t>
                      </a:r>
                      <a:endParaRPr lang="en-US" sz="800" b="1" i="0" u="none" strike="noStrike">
                        <a:solidFill>
                          <a:srgbClr val="000000"/>
                        </a:solidFill>
                        <a:effectLst/>
                        <a:latin typeface="Calibri" panose="020F0502020204030204" pitchFamily="34" charset="0"/>
                      </a:endParaRPr>
                    </a:p>
                  </a:txBody>
                  <a:tcPr marL="5201" marR="5201" marT="5201" marB="0" anchor="ctr"/>
                </a:tc>
                <a:tc hMerge="1">
                  <a:txBody>
                    <a:bodyPr/>
                    <a:lstStyle/>
                    <a:p>
                      <a:endParaRPr lang="en-US"/>
                    </a:p>
                  </a:txBody>
                  <a:tcPr/>
                </a:tc>
                <a:tc>
                  <a:txBody>
                    <a:bodyPr/>
                    <a:lstStyle/>
                    <a:p>
                      <a:pPr algn="ctr" fontAlgn="ctr">
                        <a:buNone/>
                      </a:pPr>
                      <a:r>
                        <a:rPr lang="en-US" sz="800" b="1" u="none" strike="noStrike">
                          <a:effectLst/>
                        </a:rPr>
                        <a:t>15</a:t>
                      </a:r>
                      <a:endParaRPr lang="en-US" sz="800" b="1" i="0" u="none" strike="noStrike">
                        <a:solidFill>
                          <a:srgbClr val="000000"/>
                        </a:solidFill>
                        <a:effectLst/>
                        <a:latin typeface="Calibri" panose="020F0502020204030204" pitchFamily="34" charset="0"/>
                      </a:endParaRPr>
                    </a:p>
                  </a:txBody>
                  <a:tcPr marL="5201" marR="5201" marT="5201" marB="0" anchor="ctr"/>
                </a:tc>
                <a:extLst>
                  <a:ext uri="{0D108BD9-81ED-4DB2-BD59-A6C34878D82A}">
                    <a16:rowId xmlns:a16="http://schemas.microsoft.com/office/drawing/2014/main" val="4082791178"/>
                  </a:ext>
                </a:extLst>
              </a:tr>
              <a:tr h="164617">
                <a:tc gridSpan="3">
                  <a:txBody>
                    <a:bodyPr/>
                    <a:lstStyle/>
                    <a:p>
                      <a:pPr algn="ctr" fontAlgn="ctr">
                        <a:buNone/>
                      </a:pPr>
                      <a:r>
                        <a:rPr lang="en-US" sz="800" b="1" u="none" strike="noStrike">
                          <a:effectLst/>
                        </a:rPr>
                        <a:t>Semester 2</a:t>
                      </a:r>
                      <a:endParaRPr lang="en-US" sz="800" b="1" i="0" u="none" strike="noStrike">
                        <a:solidFill>
                          <a:srgbClr val="FFFFFF"/>
                        </a:solidFill>
                        <a:effectLst/>
                        <a:latin typeface="Calibri" panose="020F0502020204030204" pitchFamily="34" charset="0"/>
                      </a:endParaRPr>
                    </a:p>
                  </a:txBody>
                  <a:tcPr marL="5201" marR="5201" marT="5201"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76294540"/>
                  </a:ext>
                </a:extLst>
              </a:tr>
              <a:tr h="164617">
                <a:tc>
                  <a:txBody>
                    <a:bodyPr/>
                    <a:lstStyle/>
                    <a:p>
                      <a:pPr algn="l" fontAlgn="ctr">
                        <a:buNone/>
                      </a:pPr>
                      <a:r>
                        <a:rPr lang="en-US" sz="800" b="1" u="none" strike="noStrike">
                          <a:effectLst/>
                        </a:rPr>
                        <a:t>Course</a:t>
                      </a:r>
                      <a:endParaRPr lang="en-US" sz="800" b="1" i="0" u="none" strike="noStrike">
                        <a:solidFill>
                          <a:srgbClr val="000000"/>
                        </a:solidFill>
                        <a:effectLst/>
                        <a:latin typeface="Calibri" panose="020F0502020204030204" pitchFamily="34" charset="0"/>
                      </a:endParaRPr>
                    </a:p>
                  </a:txBody>
                  <a:tcPr marL="5201" marR="5201" marT="5201" marB="0" anchor="ctr"/>
                </a:tc>
                <a:tc>
                  <a:txBody>
                    <a:bodyPr/>
                    <a:lstStyle/>
                    <a:p>
                      <a:pPr algn="l" fontAlgn="ctr">
                        <a:buNone/>
                      </a:pPr>
                      <a:r>
                        <a:rPr lang="en-US" sz="800" b="1" u="none" strike="noStrike">
                          <a:effectLst/>
                        </a:rPr>
                        <a:t>Title</a:t>
                      </a:r>
                      <a:endParaRPr lang="en-US" sz="800" b="1" i="0" u="none" strike="noStrike">
                        <a:solidFill>
                          <a:srgbClr val="000000"/>
                        </a:solidFill>
                        <a:effectLst/>
                        <a:latin typeface="Calibri" panose="020F0502020204030204" pitchFamily="34" charset="0"/>
                      </a:endParaRPr>
                    </a:p>
                  </a:txBody>
                  <a:tcPr marL="5201" marR="5201" marT="5201" marB="0" anchor="ctr"/>
                </a:tc>
                <a:tc>
                  <a:txBody>
                    <a:bodyPr/>
                    <a:lstStyle/>
                    <a:p>
                      <a:pPr algn="ctr" fontAlgn="ctr">
                        <a:buNone/>
                      </a:pPr>
                      <a:r>
                        <a:rPr lang="en-US" sz="800" b="1" u="none" strike="noStrike">
                          <a:effectLst/>
                        </a:rPr>
                        <a:t>Credit Hours</a:t>
                      </a:r>
                      <a:endParaRPr lang="en-US" sz="800" b="1" i="0" u="none" strike="noStrike">
                        <a:solidFill>
                          <a:srgbClr val="000000"/>
                        </a:solidFill>
                        <a:effectLst/>
                        <a:latin typeface="Calibri" panose="020F0502020204030204" pitchFamily="34" charset="0"/>
                      </a:endParaRPr>
                    </a:p>
                  </a:txBody>
                  <a:tcPr marL="5201" marR="5201" marT="5201" marB="0" anchor="ctr"/>
                </a:tc>
                <a:extLst>
                  <a:ext uri="{0D108BD9-81ED-4DB2-BD59-A6C34878D82A}">
                    <a16:rowId xmlns:a16="http://schemas.microsoft.com/office/drawing/2014/main" val="1805894208"/>
                  </a:ext>
                </a:extLst>
              </a:tr>
              <a:tr h="164617">
                <a:tc>
                  <a:txBody>
                    <a:bodyPr/>
                    <a:lstStyle/>
                    <a:p>
                      <a:pPr algn="l" fontAlgn="ctr">
                        <a:buNone/>
                      </a:pPr>
                      <a:r>
                        <a:rPr lang="en-US" sz="800" b="1" u="none" strike="noStrike">
                          <a:effectLst/>
                        </a:rPr>
                        <a:t>HITT-1345</a:t>
                      </a:r>
                      <a:endParaRPr lang="en-US" sz="800" b="1" i="0" u="none" strike="noStrike">
                        <a:solidFill>
                          <a:srgbClr val="000000"/>
                        </a:solidFill>
                        <a:effectLst/>
                        <a:latin typeface="Calibri" panose="020F0502020204030204" pitchFamily="34" charset="0"/>
                      </a:endParaRPr>
                    </a:p>
                  </a:txBody>
                  <a:tcPr marL="5201" marR="5201" marT="5201" marB="0" anchor="ctr"/>
                </a:tc>
                <a:tc>
                  <a:txBody>
                    <a:bodyPr/>
                    <a:lstStyle/>
                    <a:p>
                      <a:pPr algn="l" fontAlgn="ctr">
                        <a:buNone/>
                      </a:pPr>
                      <a:r>
                        <a:rPr lang="en-US" sz="800" b="1" u="none" strike="noStrike">
                          <a:effectLst/>
                        </a:rPr>
                        <a:t>Health Care Delivery Systems</a:t>
                      </a:r>
                      <a:endParaRPr lang="en-US" sz="800" b="1" i="0" u="none" strike="noStrike">
                        <a:solidFill>
                          <a:srgbClr val="000000"/>
                        </a:solidFill>
                        <a:effectLst/>
                        <a:latin typeface="Calibri" panose="020F0502020204030204" pitchFamily="34" charset="0"/>
                      </a:endParaRPr>
                    </a:p>
                  </a:txBody>
                  <a:tcPr marL="5201" marR="5201" marT="5201" marB="0" anchor="ctr"/>
                </a:tc>
                <a:tc>
                  <a:txBody>
                    <a:bodyPr/>
                    <a:lstStyle/>
                    <a:p>
                      <a:pPr algn="ctr" fontAlgn="ctr">
                        <a:buNone/>
                      </a:pPr>
                      <a:r>
                        <a:rPr lang="en-US" sz="800" b="1" u="none" strike="noStrike">
                          <a:effectLst/>
                        </a:rPr>
                        <a:t>3</a:t>
                      </a:r>
                      <a:endParaRPr lang="en-US" sz="800" b="1" i="0" u="none" strike="noStrike">
                        <a:solidFill>
                          <a:srgbClr val="000000"/>
                        </a:solidFill>
                        <a:effectLst/>
                        <a:latin typeface="Calibri" panose="020F0502020204030204" pitchFamily="34" charset="0"/>
                      </a:endParaRPr>
                    </a:p>
                  </a:txBody>
                  <a:tcPr marL="5201" marR="5201" marT="5201" marB="0" anchor="ctr"/>
                </a:tc>
                <a:extLst>
                  <a:ext uri="{0D108BD9-81ED-4DB2-BD59-A6C34878D82A}">
                    <a16:rowId xmlns:a16="http://schemas.microsoft.com/office/drawing/2014/main" val="4193491058"/>
                  </a:ext>
                </a:extLst>
              </a:tr>
              <a:tr h="164617">
                <a:tc>
                  <a:txBody>
                    <a:bodyPr/>
                    <a:lstStyle/>
                    <a:p>
                      <a:pPr algn="l" fontAlgn="ctr">
                        <a:buNone/>
                      </a:pPr>
                      <a:r>
                        <a:rPr lang="en-US" sz="800" b="1" u="none" strike="noStrike">
                          <a:effectLst/>
                        </a:rPr>
                        <a:t>HITT-1253</a:t>
                      </a:r>
                      <a:endParaRPr lang="en-US" sz="800" b="1" i="0" u="none" strike="noStrike">
                        <a:solidFill>
                          <a:srgbClr val="000000"/>
                        </a:solidFill>
                        <a:effectLst/>
                        <a:latin typeface="Calibri" panose="020F0502020204030204" pitchFamily="34" charset="0"/>
                      </a:endParaRPr>
                    </a:p>
                  </a:txBody>
                  <a:tcPr marL="5201" marR="5201" marT="5201" marB="0" anchor="ctr"/>
                </a:tc>
                <a:tc>
                  <a:txBody>
                    <a:bodyPr/>
                    <a:lstStyle/>
                    <a:p>
                      <a:pPr algn="l" fontAlgn="ctr">
                        <a:buNone/>
                      </a:pPr>
                      <a:r>
                        <a:rPr lang="en-US" sz="800" b="1" u="none" strike="noStrike">
                          <a:effectLst/>
                        </a:rPr>
                        <a:t>Legal and Ethical Aspects of Health Information</a:t>
                      </a:r>
                      <a:endParaRPr lang="en-US" sz="800" b="1" i="0" u="none" strike="noStrike">
                        <a:solidFill>
                          <a:srgbClr val="000000"/>
                        </a:solidFill>
                        <a:effectLst/>
                        <a:latin typeface="Calibri" panose="020F0502020204030204" pitchFamily="34" charset="0"/>
                      </a:endParaRPr>
                    </a:p>
                  </a:txBody>
                  <a:tcPr marL="5201" marR="5201" marT="5201" marB="0" anchor="ctr"/>
                </a:tc>
                <a:tc>
                  <a:txBody>
                    <a:bodyPr/>
                    <a:lstStyle/>
                    <a:p>
                      <a:pPr algn="ctr" fontAlgn="ctr">
                        <a:buNone/>
                      </a:pPr>
                      <a:r>
                        <a:rPr lang="en-US" sz="800" b="1" u="none" strike="noStrike">
                          <a:effectLst/>
                        </a:rPr>
                        <a:t>2</a:t>
                      </a:r>
                      <a:endParaRPr lang="en-US" sz="800" b="1" i="0" u="none" strike="noStrike">
                        <a:solidFill>
                          <a:srgbClr val="000000"/>
                        </a:solidFill>
                        <a:effectLst/>
                        <a:latin typeface="Calibri" panose="020F0502020204030204" pitchFamily="34" charset="0"/>
                      </a:endParaRPr>
                    </a:p>
                  </a:txBody>
                  <a:tcPr marL="5201" marR="5201" marT="5201" marB="0" anchor="ctr"/>
                </a:tc>
                <a:extLst>
                  <a:ext uri="{0D108BD9-81ED-4DB2-BD59-A6C34878D82A}">
                    <a16:rowId xmlns:a16="http://schemas.microsoft.com/office/drawing/2014/main" val="896531497"/>
                  </a:ext>
                </a:extLst>
              </a:tr>
              <a:tr h="164617">
                <a:tc>
                  <a:txBody>
                    <a:bodyPr/>
                    <a:lstStyle/>
                    <a:p>
                      <a:pPr algn="l" fontAlgn="ctr">
                        <a:buNone/>
                      </a:pPr>
                      <a:r>
                        <a:rPr lang="en-US" sz="800" b="1" u="none" strike="noStrike">
                          <a:effectLst/>
                        </a:rPr>
                        <a:t>HITT-1342</a:t>
                      </a:r>
                      <a:endParaRPr lang="en-US" sz="800" b="1" i="0" u="none" strike="noStrike">
                        <a:solidFill>
                          <a:srgbClr val="000000"/>
                        </a:solidFill>
                        <a:effectLst/>
                        <a:latin typeface="Calibri" panose="020F0502020204030204" pitchFamily="34" charset="0"/>
                      </a:endParaRPr>
                    </a:p>
                  </a:txBody>
                  <a:tcPr marL="5201" marR="5201" marT="5201" marB="0" anchor="ctr"/>
                </a:tc>
                <a:tc>
                  <a:txBody>
                    <a:bodyPr/>
                    <a:lstStyle/>
                    <a:p>
                      <a:pPr algn="l" fontAlgn="ctr">
                        <a:buNone/>
                      </a:pPr>
                      <a:r>
                        <a:rPr lang="en-US" sz="800" b="1" u="none" strike="noStrike">
                          <a:effectLst/>
                        </a:rPr>
                        <a:t>Ambulatory Coding</a:t>
                      </a:r>
                      <a:endParaRPr lang="en-US" sz="800" b="1" i="0" u="none" strike="noStrike">
                        <a:solidFill>
                          <a:srgbClr val="000000"/>
                        </a:solidFill>
                        <a:effectLst/>
                        <a:latin typeface="Calibri" panose="020F0502020204030204" pitchFamily="34" charset="0"/>
                      </a:endParaRPr>
                    </a:p>
                  </a:txBody>
                  <a:tcPr marL="5201" marR="5201" marT="5201" marB="0" anchor="ctr"/>
                </a:tc>
                <a:tc>
                  <a:txBody>
                    <a:bodyPr/>
                    <a:lstStyle/>
                    <a:p>
                      <a:pPr algn="ctr" fontAlgn="ctr">
                        <a:buNone/>
                      </a:pPr>
                      <a:r>
                        <a:rPr lang="en-US" sz="800" b="1" u="none" strike="noStrike">
                          <a:effectLst/>
                        </a:rPr>
                        <a:t>3</a:t>
                      </a:r>
                      <a:endParaRPr lang="en-US" sz="800" b="1" i="0" u="none" strike="noStrike">
                        <a:solidFill>
                          <a:srgbClr val="000000"/>
                        </a:solidFill>
                        <a:effectLst/>
                        <a:latin typeface="Calibri" panose="020F0502020204030204" pitchFamily="34" charset="0"/>
                      </a:endParaRPr>
                    </a:p>
                  </a:txBody>
                  <a:tcPr marL="5201" marR="5201" marT="5201" marB="0" anchor="ctr"/>
                </a:tc>
                <a:extLst>
                  <a:ext uri="{0D108BD9-81ED-4DB2-BD59-A6C34878D82A}">
                    <a16:rowId xmlns:a16="http://schemas.microsoft.com/office/drawing/2014/main" val="232354245"/>
                  </a:ext>
                </a:extLst>
              </a:tr>
              <a:tr h="164617">
                <a:tc>
                  <a:txBody>
                    <a:bodyPr/>
                    <a:lstStyle/>
                    <a:p>
                      <a:pPr algn="l" fontAlgn="ctr">
                        <a:buNone/>
                      </a:pPr>
                      <a:r>
                        <a:rPr lang="en-US" sz="800" b="1" u="none" strike="noStrike">
                          <a:effectLst/>
                        </a:rPr>
                        <a:t>MATH-1342</a:t>
                      </a:r>
                      <a:endParaRPr lang="en-US" sz="800" b="1" i="0" u="none" strike="noStrike">
                        <a:solidFill>
                          <a:srgbClr val="000000"/>
                        </a:solidFill>
                        <a:effectLst/>
                        <a:latin typeface="Calibri" panose="020F0502020204030204" pitchFamily="34" charset="0"/>
                      </a:endParaRPr>
                    </a:p>
                  </a:txBody>
                  <a:tcPr marL="5201" marR="5201" marT="5201" marB="0" anchor="ctr"/>
                </a:tc>
                <a:tc>
                  <a:txBody>
                    <a:bodyPr/>
                    <a:lstStyle/>
                    <a:p>
                      <a:pPr algn="l" fontAlgn="ctr">
                        <a:buNone/>
                      </a:pPr>
                      <a:r>
                        <a:rPr lang="en-US" sz="800" b="1" u="none" strike="noStrike">
                          <a:effectLst/>
                        </a:rPr>
                        <a:t>Elementary Statistical Methods</a:t>
                      </a:r>
                      <a:endParaRPr lang="en-US" sz="800" b="1" i="0" u="none" strike="noStrike">
                        <a:solidFill>
                          <a:srgbClr val="000000"/>
                        </a:solidFill>
                        <a:effectLst/>
                        <a:latin typeface="Calibri" panose="020F0502020204030204" pitchFamily="34" charset="0"/>
                      </a:endParaRPr>
                    </a:p>
                  </a:txBody>
                  <a:tcPr marL="5201" marR="5201" marT="5201" marB="0" anchor="ctr"/>
                </a:tc>
                <a:tc>
                  <a:txBody>
                    <a:bodyPr/>
                    <a:lstStyle/>
                    <a:p>
                      <a:pPr algn="ctr" fontAlgn="ctr">
                        <a:buNone/>
                      </a:pPr>
                      <a:r>
                        <a:rPr lang="en-US" sz="800" b="1" u="none" strike="noStrike">
                          <a:effectLst/>
                        </a:rPr>
                        <a:t>3</a:t>
                      </a:r>
                      <a:endParaRPr lang="en-US" sz="800" b="1" i="0" u="none" strike="noStrike">
                        <a:solidFill>
                          <a:srgbClr val="000000"/>
                        </a:solidFill>
                        <a:effectLst/>
                        <a:latin typeface="Calibri" panose="020F0502020204030204" pitchFamily="34" charset="0"/>
                      </a:endParaRPr>
                    </a:p>
                  </a:txBody>
                  <a:tcPr marL="5201" marR="5201" marT="5201" marB="0" anchor="ctr"/>
                </a:tc>
                <a:extLst>
                  <a:ext uri="{0D108BD9-81ED-4DB2-BD59-A6C34878D82A}">
                    <a16:rowId xmlns:a16="http://schemas.microsoft.com/office/drawing/2014/main" val="736792308"/>
                  </a:ext>
                </a:extLst>
              </a:tr>
              <a:tr h="164617">
                <a:tc gridSpan="2">
                  <a:txBody>
                    <a:bodyPr/>
                    <a:lstStyle/>
                    <a:p>
                      <a:pPr algn="l" fontAlgn="ctr">
                        <a:buNone/>
                      </a:pPr>
                      <a:r>
                        <a:rPr lang="en-US" sz="800" b="1" u="none" strike="noStrike">
                          <a:effectLst/>
                        </a:rPr>
                        <a:t>Subtotal</a:t>
                      </a:r>
                      <a:endParaRPr lang="en-US" sz="800" b="1" i="0" u="none" strike="noStrike">
                        <a:solidFill>
                          <a:srgbClr val="000000"/>
                        </a:solidFill>
                        <a:effectLst/>
                        <a:latin typeface="Calibri" panose="020F0502020204030204" pitchFamily="34" charset="0"/>
                      </a:endParaRPr>
                    </a:p>
                  </a:txBody>
                  <a:tcPr marL="5201" marR="5201" marT="5201" marB="0" anchor="ctr"/>
                </a:tc>
                <a:tc hMerge="1">
                  <a:txBody>
                    <a:bodyPr/>
                    <a:lstStyle/>
                    <a:p>
                      <a:endParaRPr lang="en-US"/>
                    </a:p>
                  </a:txBody>
                  <a:tcPr/>
                </a:tc>
                <a:tc>
                  <a:txBody>
                    <a:bodyPr/>
                    <a:lstStyle/>
                    <a:p>
                      <a:pPr algn="ctr" fontAlgn="ctr">
                        <a:buNone/>
                      </a:pPr>
                      <a:r>
                        <a:rPr lang="en-US" sz="800" b="1" u="none" strike="noStrike">
                          <a:effectLst/>
                        </a:rPr>
                        <a:t>11</a:t>
                      </a:r>
                      <a:endParaRPr lang="en-US" sz="800" b="1" i="0" u="none" strike="noStrike">
                        <a:solidFill>
                          <a:srgbClr val="000000"/>
                        </a:solidFill>
                        <a:effectLst/>
                        <a:latin typeface="Calibri" panose="020F0502020204030204" pitchFamily="34" charset="0"/>
                      </a:endParaRPr>
                    </a:p>
                  </a:txBody>
                  <a:tcPr marL="5201" marR="5201" marT="5201" marB="0" anchor="ctr"/>
                </a:tc>
                <a:extLst>
                  <a:ext uri="{0D108BD9-81ED-4DB2-BD59-A6C34878D82A}">
                    <a16:rowId xmlns:a16="http://schemas.microsoft.com/office/drawing/2014/main" val="3231724690"/>
                  </a:ext>
                </a:extLst>
              </a:tr>
              <a:tr h="164617">
                <a:tc gridSpan="3">
                  <a:txBody>
                    <a:bodyPr/>
                    <a:lstStyle/>
                    <a:p>
                      <a:pPr algn="ctr" fontAlgn="ctr">
                        <a:buNone/>
                      </a:pPr>
                      <a:r>
                        <a:rPr lang="en-US" sz="800" b="1" u="none" strike="noStrike">
                          <a:effectLst/>
                        </a:rPr>
                        <a:t>Semester 3</a:t>
                      </a:r>
                      <a:endParaRPr lang="en-US" sz="800" b="1" i="0" u="none" strike="noStrike">
                        <a:solidFill>
                          <a:srgbClr val="FFFFFF"/>
                        </a:solidFill>
                        <a:effectLst/>
                        <a:latin typeface="Calibri" panose="020F0502020204030204" pitchFamily="34" charset="0"/>
                      </a:endParaRPr>
                    </a:p>
                  </a:txBody>
                  <a:tcPr marL="5201" marR="5201" marT="5201"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74688041"/>
                  </a:ext>
                </a:extLst>
              </a:tr>
              <a:tr h="164617">
                <a:tc>
                  <a:txBody>
                    <a:bodyPr/>
                    <a:lstStyle/>
                    <a:p>
                      <a:pPr algn="l" fontAlgn="ctr">
                        <a:buNone/>
                      </a:pPr>
                      <a:r>
                        <a:rPr lang="en-US" sz="800" b="1" u="none" strike="noStrike">
                          <a:effectLst/>
                        </a:rPr>
                        <a:t>Course</a:t>
                      </a:r>
                      <a:endParaRPr lang="en-US" sz="800" b="1" i="0" u="none" strike="noStrike">
                        <a:solidFill>
                          <a:srgbClr val="000000"/>
                        </a:solidFill>
                        <a:effectLst/>
                        <a:latin typeface="Calibri" panose="020F0502020204030204" pitchFamily="34" charset="0"/>
                      </a:endParaRPr>
                    </a:p>
                  </a:txBody>
                  <a:tcPr marL="5201" marR="5201" marT="5201" marB="0" anchor="ctr"/>
                </a:tc>
                <a:tc>
                  <a:txBody>
                    <a:bodyPr/>
                    <a:lstStyle/>
                    <a:p>
                      <a:pPr algn="l" fontAlgn="ctr">
                        <a:buNone/>
                      </a:pPr>
                      <a:r>
                        <a:rPr lang="en-US" sz="800" b="1" u="none" strike="noStrike">
                          <a:effectLst/>
                        </a:rPr>
                        <a:t>Title</a:t>
                      </a:r>
                      <a:endParaRPr lang="en-US" sz="800" b="1" i="0" u="none" strike="noStrike">
                        <a:solidFill>
                          <a:srgbClr val="000000"/>
                        </a:solidFill>
                        <a:effectLst/>
                        <a:latin typeface="Calibri" panose="020F0502020204030204" pitchFamily="34" charset="0"/>
                      </a:endParaRPr>
                    </a:p>
                  </a:txBody>
                  <a:tcPr marL="5201" marR="5201" marT="5201" marB="0" anchor="ctr"/>
                </a:tc>
                <a:tc>
                  <a:txBody>
                    <a:bodyPr/>
                    <a:lstStyle/>
                    <a:p>
                      <a:pPr algn="ctr" fontAlgn="ctr">
                        <a:buNone/>
                      </a:pPr>
                      <a:r>
                        <a:rPr lang="en-US" sz="800" b="1" u="none" strike="noStrike">
                          <a:effectLst/>
                        </a:rPr>
                        <a:t>Credit Hours</a:t>
                      </a:r>
                      <a:endParaRPr lang="en-US" sz="800" b="1" i="0" u="none" strike="noStrike">
                        <a:solidFill>
                          <a:srgbClr val="000000"/>
                        </a:solidFill>
                        <a:effectLst/>
                        <a:latin typeface="Calibri" panose="020F0502020204030204" pitchFamily="34" charset="0"/>
                      </a:endParaRPr>
                    </a:p>
                  </a:txBody>
                  <a:tcPr marL="5201" marR="5201" marT="5201" marB="0" anchor="ctr"/>
                </a:tc>
                <a:extLst>
                  <a:ext uri="{0D108BD9-81ED-4DB2-BD59-A6C34878D82A}">
                    <a16:rowId xmlns:a16="http://schemas.microsoft.com/office/drawing/2014/main" val="772567664"/>
                  </a:ext>
                </a:extLst>
              </a:tr>
              <a:tr h="164617">
                <a:tc>
                  <a:txBody>
                    <a:bodyPr/>
                    <a:lstStyle/>
                    <a:p>
                      <a:pPr algn="l" fontAlgn="ctr">
                        <a:buNone/>
                      </a:pPr>
                      <a:r>
                        <a:rPr lang="en-US" sz="800" b="1" u="none" strike="noStrike">
                          <a:effectLst/>
                        </a:rPr>
                        <a:t>HITT-2246</a:t>
                      </a:r>
                      <a:endParaRPr lang="en-US" sz="800" b="1" i="0" u="none" strike="noStrike">
                        <a:solidFill>
                          <a:srgbClr val="000000"/>
                        </a:solidFill>
                        <a:effectLst/>
                        <a:latin typeface="Calibri" panose="020F0502020204030204" pitchFamily="34" charset="0"/>
                      </a:endParaRPr>
                    </a:p>
                  </a:txBody>
                  <a:tcPr marL="5201" marR="5201" marT="5201" marB="0" anchor="ctr"/>
                </a:tc>
                <a:tc>
                  <a:txBody>
                    <a:bodyPr/>
                    <a:lstStyle/>
                    <a:p>
                      <a:pPr algn="l" fontAlgn="ctr">
                        <a:buNone/>
                      </a:pPr>
                      <a:r>
                        <a:rPr lang="en-US" sz="800" b="1" u="none" strike="noStrike">
                          <a:effectLst/>
                        </a:rPr>
                        <a:t>Advanced Medical Coding</a:t>
                      </a:r>
                      <a:endParaRPr lang="en-US" sz="800" b="1" i="0" u="none" strike="noStrike">
                        <a:solidFill>
                          <a:srgbClr val="000000"/>
                        </a:solidFill>
                        <a:effectLst/>
                        <a:latin typeface="Calibri" panose="020F0502020204030204" pitchFamily="34" charset="0"/>
                      </a:endParaRPr>
                    </a:p>
                  </a:txBody>
                  <a:tcPr marL="5201" marR="5201" marT="5201" marB="0" anchor="ctr"/>
                </a:tc>
                <a:tc>
                  <a:txBody>
                    <a:bodyPr/>
                    <a:lstStyle/>
                    <a:p>
                      <a:pPr algn="ctr" fontAlgn="ctr">
                        <a:buNone/>
                      </a:pPr>
                      <a:r>
                        <a:rPr lang="en-US" sz="800" b="1" u="none" strike="noStrike">
                          <a:effectLst/>
                        </a:rPr>
                        <a:t>2</a:t>
                      </a:r>
                      <a:endParaRPr lang="en-US" sz="800" b="1" i="0" u="none" strike="noStrike">
                        <a:solidFill>
                          <a:srgbClr val="000000"/>
                        </a:solidFill>
                        <a:effectLst/>
                        <a:latin typeface="Calibri" panose="020F0502020204030204" pitchFamily="34" charset="0"/>
                      </a:endParaRPr>
                    </a:p>
                  </a:txBody>
                  <a:tcPr marL="5201" marR="5201" marT="5201" marB="0" anchor="ctr"/>
                </a:tc>
                <a:extLst>
                  <a:ext uri="{0D108BD9-81ED-4DB2-BD59-A6C34878D82A}">
                    <a16:rowId xmlns:a16="http://schemas.microsoft.com/office/drawing/2014/main" val="695458456"/>
                  </a:ext>
                </a:extLst>
              </a:tr>
              <a:tr h="321395">
                <a:tc>
                  <a:txBody>
                    <a:bodyPr/>
                    <a:lstStyle/>
                    <a:p>
                      <a:pPr algn="l" fontAlgn="ctr">
                        <a:buNone/>
                      </a:pPr>
                      <a:r>
                        <a:rPr lang="en-US" sz="800" b="1" u="none" strike="noStrike">
                          <a:effectLst/>
                        </a:rPr>
                        <a:t>HITT-2239</a:t>
                      </a:r>
                      <a:endParaRPr lang="en-US" sz="800" b="1" i="0" u="none" strike="noStrike">
                        <a:solidFill>
                          <a:srgbClr val="000000"/>
                        </a:solidFill>
                        <a:effectLst/>
                        <a:latin typeface="Calibri" panose="020F0502020204030204" pitchFamily="34" charset="0"/>
                      </a:endParaRPr>
                    </a:p>
                  </a:txBody>
                  <a:tcPr marL="5201" marR="5201" marT="5201" marB="0" anchor="ctr"/>
                </a:tc>
                <a:tc>
                  <a:txBody>
                    <a:bodyPr/>
                    <a:lstStyle/>
                    <a:p>
                      <a:pPr algn="l" fontAlgn="ctr">
                        <a:buNone/>
                      </a:pPr>
                      <a:r>
                        <a:rPr lang="en-US" sz="800" b="1" u="none" strike="noStrike">
                          <a:effectLst/>
                        </a:rPr>
                        <a:t>Health Information Organization and Supervision</a:t>
                      </a:r>
                      <a:endParaRPr lang="en-US" sz="800" b="1" i="0" u="none" strike="noStrike">
                        <a:solidFill>
                          <a:srgbClr val="000000"/>
                        </a:solidFill>
                        <a:effectLst/>
                        <a:latin typeface="Calibri" panose="020F0502020204030204" pitchFamily="34" charset="0"/>
                      </a:endParaRPr>
                    </a:p>
                  </a:txBody>
                  <a:tcPr marL="5201" marR="5201" marT="5201" marB="0" anchor="ctr"/>
                </a:tc>
                <a:tc>
                  <a:txBody>
                    <a:bodyPr/>
                    <a:lstStyle/>
                    <a:p>
                      <a:pPr algn="ctr" fontAlgn="ctr">
                        <a:buNone/>
                      </a:pPr>
                      <a:r>
                        <a:rPr lang="en-US" sz="800" b="1" u="none" strike="noStrike">
                          <a:effectLst/>
                        </a:rPr>
                        <a:t>2</a:t>
                      </a:r>
                      <a:endParaRPr lang="en-US" sz="800" b="1" i="0" u="none" strike="noStrike">
                        <a:solidFill>
                          <a:srgbClr val="000000"/>
                        </a:solidFill>
                        <a:effectLst/>
                        <a:latin typeface="Calibri" panose="020F0502020204030204" pitchFamily="34" charset="0"/>
                      </a:endParaRPr>
                    </a:p>
                  </a:txBody>
                  <a:tcPr marL="5201" marR="5201" marT="5201" marB="0" anchor="ctr"/>
                </a:tc>
                <a:extLst>
                  <a:ext uri="{0D108BD9-81ED-4DB2-BD59-A6C34878D82A}">
                    <a16:rowId xmlns:a16="http://schemas.microsoft.com/office/drawing/2014/main" val="1157650700"/>
                  </a:ext>
                </a:extLst>
              </a:tr>
              <a:tr h="164617">
                <a:tc>
                  <a:txBody>
                    <a:bodyPr/>
                    <a:lstStyle/>
                    <a:p>
                      <a:pPr algn="l" fontAlgn="ctr">
                        <a:buNone/>
                      </a:pPr>
                      <a:r>
                        <a:rPr lang="en-US" sz="800" b="1" u="none" strike="noStrike">
                          <a:effectLst/>
                        </a:rPr>
                        <a:t>HITT-2335</a:t>
                      </a:r>
                      <a:endParaRPr lang="en-US" sz="800" b="1" i="0" u="none" strike="noStrike">
                        <a:solidFill>
                          <a:srgbClr val="000000"/>
                        </a:solidFill>
                        <a:effectLst/>
                        <a:latin typeface="Calibri" panose="020F0502020204030204" pitchFamily="34" charset="0"/>
                      </a:endParaRPr>
                    </a:p>
                  </a:txBody>
                  <a:tcPr marL="5201" marR="5201" marT="5201" marB="0" anchor="ctr"/>
                </a:tc>
                <a:tc>
                  <a:txBody>
                    <a:bodyPr/>
                    <a:lstStyle/>
                    <a:p>
                      <a:pPr algn="l" fontAlgn="ctr">
                        <a:buNone/>
                      </a:pPr>
                      <a:r>
                        <a:rPr lang="en-US" sz="800" b="1" u="none" strike="noStrike">
                          <a:effectLst/>
                        </a:rPr>
                        <a:t>Coding and Reimbursement Methodologies</a:t>
                      </a:r>
                      <a:endParaRPr lang="en-US" sz="800" b="1" i="0" u="none" strike="noStrike">
                        <a:solidFill>
                          <a:srgbClr val="000000"/>
                        </a:solidFill>
                        <a:effectLst/>
                        <a:latin typeface="Calibri" panose="020F0502020204030204" pitchFamily="34" charset="0"/>
                      </a:endParaRPr>
                    </a:p>
                  </a:txBody>
                  <a:tcPr marL="5201" marR="5201" marT="5201" marB="0" anchor="ctr"/>
                </a:tc>
                <a:tc>
                  <a:txBody>
                    <a:bodyPr/>
                    <a:lstStyle/>
                    <a:p>
                      <a:pPr algn="ctr" fontAlgn="ctr">
                        <a:buNone/>
                      </a:pPr>
                      <a:r>
                        <a:rPr lang="en-US" sz="800" b="1" u="none" strike="noStrike">
                          <a:effectLst/>
                        </a:rPr>
                        <a:t>3</a:t>
                      </a:r>
                      <a:endParaRPr lang="en-US" sz="800" b="1" i="0" u="none" strike="noStrike">
                        <a:solidFill>
                          <a:srgbClr val="000000"/>
                        </a:solidFill>
                        <a:effectLst/>
                        <a:latin typeface="Calibri" panose="020F0502020204030204" pitchFamily="34" charset="0"/>
                      </a:endParaRPr>
                    </a:p>
                  </a:txBody>
                  <a:tcPr marL="5201" marR="5201" marT="5201" marB="0" anchor="ctr"/>
                </a:tc>
                <a:extLst>
                  <a:ext uri="{0D108BD9-81ED-4DB2-BD59-A6C34878D82A}">
                    <a16:rowId xmlns:a16="http://schemas.microsoft.com/office/drawing/2014/main" val="3644595575"/>
                  </a:ext>
                </a:extLst>
              </a:tr>
              <a:tr h="321395">
                <a:tc>
                  <a:txBody>
                    <a:bodyPr/>
                    <a:lstStyle/>
                    <a:p>
                      <a:pPr algn="l" fontAlgn="ctr">
                        <a:buNone/>
                      </a:pPr>
                      <a:r>
                        <a:rPr lang="en-US" sz="800" b="1" u="none" strike="noStrike">
                          <a:effectLst/>
                        </a:rPr>
                        <a:t>HITT-2343</a:t>
                      </a:r>
                      <a:endParaRPr lang="en-US" sz="800" b="1" i="0" u="none" strike="noStrike">
                        <a:solidFill>
                          <a:srgbClr val="000000"/>
                        </a:solidFill>
                        <a:effectLst/>
                        <a:latin typeface="Calibri" panose="020F0502020204030204" pitchFamily="34" charset="0"/>
                      </a:endParaRPr>
                    </a:p>
                  </a:txBody>
                  <a:tcPr marL="5201" marR="5201" marT="5201" marB="0" anchor="ctr"/>
                </a:tc>
                <a:tc>
                  <a:txBody>
                    <a:bodyPr/>
                    <a:lstStyle/>
                    <a:p>
                      <a:pPr algn="l" fontAlgn="ctr">
                        <a:buNone/>
                      </a:pPr>
                      <a:r>
                        <a:rPr lang="en-US" sz="800" b="1" u="none" strike="noStrike">
                          <a:effectLst/>
                        </a:rPr>
                        <a:t>Quality Assessment and Performance Improvement</a:t>
                      </a:r>
                      <a:endParaRPr lang="en-US" sz="800" b="1" i="0" u="none" strike="noStrike">
                        <a:solidFill>
                          <a:srgbClr val="000000"/>
                        </a:solidFill>
                        <a:effectLst/>
                        <a:latin typeface="Calibri" panose="020F0502020204030204" pitchFamily="34" charset="0"/>
                      </a:endParaRPr>
                    </a:p>
                  </a:txBody>
                  <a:tcPr marL="5201" marR="5201" marT="5201" marB="0" anchor="ctr"/>
                </a:tc>
                <a:tc>
                  <a:txBody>
                    <a:bodyPr/>
                    <a:lstStyle/>
                    <a:p>
                      <a:pPr algn="ctr" fontAlgn="ctr">
                        <a:buNone/>
                      </a:pPr>
                      <a:r>
                        <a:rPr lang="en-US" sz="800" b="1" u="none" strike="noStrike">
                          <a:effectLst/>
                        </a:rPr>
                        <a:t>3</a:t>
                      </a:r>
                      <a:endParaRPr lang="en-US" sz="800" b="1" i="0" u="none" strike="noStrike">
                        <a:solidFill>
                          <a:srgbClr val="000000"/>
                        </a:solidFill>
                        <a:effectLst/>
                        <a:latin typeface="Calibri" panose="020F0502020204030204" pitchFamily="34" charset="0"/>
                      </a:endParaRPr>
                    </a:p>
                  </a:txBody>
                  <a:tcPr marL="5201" marR="5201" marT="5201" marB="0" anchor="ctr"/>
                </a:tc>
                <a:extLst>
                  <a:ext uri="{0D108BD9-81ED-4DB2-BD59-A6C34878D82A}">
                    <a16:rowId xmlns:a16="http://schemas.microsoft.com/office/drawing/2014/main" val="1964258847"/>
                  </a:ext>
                </a:extLst>
              </a:tr>
              <a:tr h="164617">
                <a:tc gridSpan="2">
                  <a:txBody>
                    <a:bodyPr/>
                    <a:lstStyle/>
                    <a:p>
                      <a:pPr algn="l" fontAlgn="ctr">
                        <a:buNone/>
                      </a:pPr>
                      <a:r>
                        <a:rPr lang="en-US" sz="800" b="1" u="none" strike="noStrike">
                          <a:effectLst/>
                        </a:rPr>
                        <a:t>Subtotal</a:t>
                      </a:r>
                      <a:endParaRPr lang="en-US" sz="800" b="1" i="0" u="none" strike="noStrike">
                        <a:solidFill>
                          <a:srgbClr val="000000"/>
                        </a:solidFill>
                        <a:effectLst/>
                        <a:latin typeface="Calibri" panose="020F0502020204030204" pitchFamily="34" charset="0"/>
                      </a:endParaRPr>
                    </a:p>
                  </a:txBody>
                  <a:tcPr marL="5201" marR="5201" marT="5201" marB="0" anchor="ctr"/>
                </a:tc>
                <a:tc hMerge="1">
                  <a:txBody>
                    <a:bodyPr/>
                    <a:lstStyle/>
                    <a:p>
                      <a:endParaRPr lang="en-US"/>
                    </a:p>
                  </a:txBody>
                  <a:tcPr/>
                </a:tc>
                <a:tc>
                  <a:txBody>
                    <a:bodyPr/>
                    <a:lstStyle/>
                    <a:p>
                      <a:pPr algn="ctr" fontAlgn="ctr">
                        <a:buNone/>
                      </a:pPr>
                      <a:r>
                        <a:rPr lang="en-US" sz="800" b="1" u="none" strike="noStrike">
                          <a:effectLst/>
                        </a:rPr>
                        <a:t>10</a:t>
                      </a:r>
                      <a:endParaRPr lang="en-US" sz="800" b="1" i="0" u="none" strike="noStrike">
                        <a:solidFill>
                          <a:srgbClr val="000000"/>
                        </a:solidFill>
                        <a:effectLst/>
                        <a:latin typeface="Calibri" panose="020F0502020204030204" pitchFamily="34" charset="0"/>
                      </a:endParaRPr>
                    </a:p>
                  </a:txBody>
                  <a:tcPr marL="5201" marR="5201" marT="5201" marB="0" anchor="ctr"/>
                </a:tc>
                <a:extLst>
                  <a:ext uri="{0D108BD9-81ED-4DB2-BD59-A6C34878D82A}">
                    <a16:rowId xmlns:a16="http://schemas.microsoft.com/office/drawing/2014/main" val="3040934026"/>
                  </a:ext>
                </a:extLst>
              </a:tr>
              <a:tr h="164617">
                <a:tc gridSpan="3">
                  <a:txBody>
                    <a:bodyPr/>
                    <a:lstStyle/>
                    <a:p>
                      <a:pPr algn="ctr" fontAlgn="ctr">
                        <a:buNone/>
                      </a:pPr>
                      <a:r>
                        <a:rPr lang="en-US" sz="800" b="1" u="none" strike="noStrike">
                          <a:effectLst/>
                        </a:rPr>
                        <a:t>Semester 4</a:t>
                      </a:r>
                      <a:endParaRPr lang="en-US" sz="800" b="1" i="0" u="none" strike="noStrike">
                        <a:solidFill>
                          <a:srgbClr val="FFFFFF"/>
                        </a:solidFill>
                        <a:effectLst/>
                        <a:latin typeface="Calibri" panose="020F0502020204030204" pitchFamily="34" charset="0"/>
                      </a:endParaRPr>
                    </a:p>
                  </a:txBody>
                  <a:tcPr marL="5201" marR="5201" marT="5201"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04968224"/>
                  </a:ext>
                </a:extLst>
              </a:tr>
              <a:tr h="164617">
                <a:tc>
                  <a:txBody>
                    <a:bodyPr/>
                    <a:lstStyle/>
                    <a:p>
                      <a:pPr algn="l" fontAlgn="ctr">
                        <a:buNone/>
                      </a:pPr>
                      <a:r>
                        <a:rPr lang="en-US" sz="800" b="1" u="none" strike="noStrike">
                          <a:effectLst/>
                        </a:rPr>
                        <a:t>Course</a:t>
                      </a:r>
                      <a:endParaRPr lang="en-US" sz="800" b="1" i="0" u="none" strike="noStrike">
                        <a:solidFill>
                          <a:srgbClr val="000000"/>
                        </a:solidFill>
                        <a:effectLst/>
                        <a:latin typeface="Calibri" panose="020F0502020204030204" pitchFamily="34" charset="0"/>
                      </a:endParaRPr>
                    </a:p>
                  </a:txBody>
                  <a:tcPr marL="5201" marR="5201" marT="5201" marB="0" anchor="ctr"/>
                </a:tc>
                <a:tc>
                  <a:txBody>
                    <a:bodyPr/>
                    <a:lstStyle/>
                    <a:p>
                      <a:pPr algn="l" fontAlgn="ctr">
                        <a:buNone/>
                      </a:pPr>
                      <a:r>
                        <a:rPr lang="en-US" sz="800" b="1" u="none" strike="noStrike">
                          <a:effectLst/>
                        </a:rPr>
                        <a:t>Title</a:t>
                      </a:r>
                      <a:endParaRPr lang="en-US" sz="800" b="1" i="0" u="none" strike="noStrike">
                        <a:solidFill>
                          <a:srgbClr val="000000"/>
                        </a:solidFill>
                        <a:effectLst/>
                        <a:latin typeface="Calibri" panose="020F0502020204030204" pitchFamily="34" charset="0"/>
                      </a:endParaRPr>
                    </a:p>
                  </a:txBody>
                  <a:tcPr marL="5201" marR="5201" marT="5201" marB="0" anchor="ctr"/>
                </a:tc>
                <a:tc>
                  <a:txBody>
                    <a:bodyPr/>
                    <a:lstStyle/>
                    <a:p>
                      <a:pPr algn="ctr" fontAlgn="ctr">
                        <a:buNone/>
                      </a:pPr>
                      <a:r>
                        <a:rPr lang="en-US" sz="800" b="1" u="none" strike="noStrike">
                          <a:effectLst/>
                        </a:rPr>
                        <a:t>Credit Hours</a:t>
                      </a:r>
                      <a:endParaRPr lang="en-US" sz="800" b="1" i="0" u="none" strike="noStrike">
                        <a:solidFill>
                          <a:srgbClr val="000000"/>
                        </a:solidFill>
                        <a:effectLst/>
                        <a:latin typeface="Calibri" panose="020F0502020204030204" pitchFamily="34" charset="0"/>
                      </a:endParaRPr>
                    </a:p>
                  </a:txBody>
                  <a:tcPr marL="5201" marR="5201" marT="5201" marB="0" anchor="ctr"/>
                </a:tc>
                <a:extLst>
                  <a:ext uri="{0D108BD9-81ED-4DB2-BD59-A6C34878D82A}">
                    <a16:rowId xmlns:a16="http://schemas.microsoft.com/office/drawing/2014/main" val="3691260804"/>
                  </a:ext>
                </a:extLst>
              </a:tr>
              <a:tr h="164617">
                <a:tc>
                  <a:txBody>
                    <a:bodyPr/>
                    <a:lstStyle/>
                    <a:p>
                      <a:pPr algn="l" fontAlgn="ctr">
                        <a:buNone/>
                      </a:pPr>
                      <a:r>
                        <a:rPr lang="en-US" sz="800" b="1" u="none" strike="noStrike">
                          <a:effectLst/>
                        </a:rPr>
                        <a:t>HUMA-1302</a:t>
                      </a:r>
                      <a:endParaRPr lang="en-US" sz="800" b="1" i="0" u="none" strike="noStrike">
                        <a:solidFill>
                          <a:srgbClr val="000000"/>
                        </a:solidFill>
                        <a:effectLst/>
                        <a:latin typeface="Calibri" panose="020F0502020204030204" pitchFamily="34" charset="0"/>
                      </a:endParaRPr>
                    </a:p>
                  </a:txBody>
                  <a:tcPr marL="5201" marR="5201" marT="5201" marB="0" anchor="ctr"/>
                </a:tc>
                <a:tc>
                  <a:txBody>
                    <a:bodyPr/>
                    <a:lstStyle/>
                    <a:p>
                      <a:pPr algn="l" fontAlgn="ctr">
                        <a:buNone/>
                      </a:pPr>
                      <a:r>
                        <a:rPr lang="en-US" sz="800" b="1" u="none" strike="noStrike">
                          <a:effectLst/>
                        </a:rPr>
                        <a:t>Introduction to Humanities II</a:t>
                      </a:r>
                      <a:endParaRPr lang="en-US" sz="800" b="1" i="0" u="none" strike="noStrike">
                        <a:solidFill>
                          <a:srgbClr val="000000"/>
                        </a:solidFill>
                        <a:effectLst/>
                        <a:latin typeface="Calibri" panose="020F0502020204030204" pitchFamily="34" charset="0"/>
                      </a:endParaRPr>
                    </a:p>
                  </a:txBody>
                  <a:tcPr marL="5201" marR="5201" marT="5201" marB="0" anchor="ctr"/>
                </a:tc>
                <a:tc>
                  <a:txBody>
                    <a:bodyPr/>
                    <a:lstStyle/>
                    <a:p>
                      <a:pPr algn="ctr" fontAlgn="ctr">
                        <a:buNone/>
                      </a:pPr>
                      <a:r>
                        <a:rPr lang="en-US" sz="800" b="1" u="none" strike="noStrike">
                          <a:effectLst/>
                        </a:rPr>
                        <a:t>3</a:t>
                      </a:r>
                      <a:endParaRPr lang="en-US" sz="800" b="1" i="0" u="none" strike="noStrike">
                        <a:solidFill>
                          <a:srgbClr val="000000"/>
                        </a:solidFill>
                        <a:effectLst/>
                        <a:latin typeface="Calibri" panose="020F0502020204030204" pitchFamily="34" charset="0"/>
                      </a:endParaRPr>
                    </a:p>
                  </a:txBody>
                  <a:tcPr marL="5201" marR="5201" marT="5201" marB="0" anchor="ctr"/>
                </a:tc>
                <a:extLst>
                  <a:ext uri="{0D108BD9-81ED-4DB2-BD59-A6C34878D82A}">
                    <a16:rowId xmlns:a16="http://schemas.microsoft.com/office/drawing/2014/main" val="1756615848"/>
                  </a:ext>
                </a:extLst>
              </a:tr>
              <a:tr h="164617">
                <a:tc>
                  <a:txBody>
                    <a:bodyPr/>
                    <a:lstStyle/>
                    <a:p>
                      <a:pPr algn="l" fontAlgn="ctr">
                        <a:buNone/>
                      </a:pPr>
                      <a:r>
                        <a:rPr lang="en-US" sz="800" b="1" u="none" strike="noStrike">
                          <a:effectLst/>
                        </a:rPr>
                        <a:t>HITT-2249</a:t>
                      </a:r>
                      <a:endParaRPr lang="en-US" sz="800" b="1" i="0" u="none" strike="noStrike">
                        <a:solidFill>
                          <a:srgbClr val="000000"/>
                        </a:solidFill>
                        <a:effectLst/>
                        <a:latin typeface="Calibri" panose="020F0502020204030204" pitchFamily="34" charset="0"/>
                      </a:endParaRPr>
                    </a:p>
                  </a:txBody>
                  <a:tcPr marL="5201" marR="5201" marT="5201" marB="0" anchor="ctr"/>
                </a:tc>
                <a:tc>
                  <a:txBody>
                    <a:bodyPr/>
                    <a:lstStyle/>
                    <a:p>
                      <a:pPr algn="l" fontAlgn="ctr">
                        <a:buNone/>
                      </a:pPr>
                      <a:r>
                        <a:rPr lang="en-US" sz="800" b="1" u="none" strike="noStrike" dirty="0">
                          <a:effectLst/>
                        </a:rPr>
                        <a:t>RHIT Competency Review</a:t>
                      </a:r>
                      <a:endParaRPr lang="en-US" sz="800" b="1" i="0" u="none" strike="noStrike" dirty="0">
                        <a:solidFill>
                          <a:srgbClr val="000000"/>
                        </a:solidFill>
                        <a:effectLst/>
                        <a:latin typeface="Calibri" panose="020F0502020204030204" pitchFamily="34" charset="0"/>
                      </a:endParaRPr>
                    </a:p>
                  </a:txBody>
                  <a:tcPr marL="5201" marR="5201" marT="5201" marB="0" anchor="ctr"/>
                </a:tc>
                <a:tc>
                  <a:txBody>
                    <a:bodyPr/>
                    <a:lstStyle/>
                    <a:p>
                      <a:pPr algn="ctr" fontAlgn="ctr">
                        <a:buNone/>
                      </a:pPr>
                      <a:r>
                        <a:rPr lang="en-US" sz="800" b="1" u="none" strike="noStrike">
                          <a:effectLst/>
                        </a:rPr>
                        <a:t>2</a:t>
                      </a:r>
                      <a:endParaRPr lang="en-US" sz="800" b="1" i="0" u="none" strike="noStrike">
                        <a:solidFill>
                          <a:srgbClr val="000000"/>
                        </a:solidFill>
                        <a:effectLst/>
                        <a:latin typeface="Calibri" panose="020F0502020204030204" pitchFamily="34" charset="0"/>
                      </a:endParaRPr>
                    </a:p>
                  </a:txBody>
                  <a:tcPr marL="5201" marR="5201" marT="5201" marB="0" anchor="ctr"/>
                </a:tc>
                <a:extLst>
                  <a:ext uri="{0D108BD9-81ED-4DB2-BD59-A6C34878D82A}">
                    <a16:rowId xmlns:a16="http://schemas.microsoft.com/office/drawing/2014/main" val="371596649"/>
                  </a:ext>
                </a:extLst>
              </a:tr>
              <a:tr h="321395">
                <a:tc>
                  <a:txBody>
                    <a:bodyPr/>
                    <a:lstStyle/>
                    <a:p>
                      <a:pPr algn="l" fontAlgn="ctr">
                        <a:buNone/>
                      </a:pPr>
                      <a:r>
                        <a:rPr lang="en-US" sz="800" b="1" u="none" strike="noStrike">
                          <a:effectLst/>
                        </a:rPr>
                        <a:t>HITT-2360</a:t>
                      </a:r>
                      <a:endParaRPr lang="en-US" sz="800" b="1" i="0" u="none" strike="noStrike">
                        <a:solidFill>
                          <a:srgbClr val="000000"/>
                        </a:solidFill>
                        <a:effectLst/>
                        <a:latin typeface="Calibri" panose="020F0502020204030204" pitchFamily="34" charset="0"/>
                      </a:endParaRPr>
                    </a:p>
                  </a:txBody>
                  <a:tcPr marL="5201" marR="5201" marT="5201" marB="0" anchor="ctr"/>
                </a:tc>
                <a:tc>
                  <a:txBody>
                    <a:bodyPr/>
                    <a:lstStyle/>
                    <a:p>
                      <a:pPr algn="l" fontAlgn="ctr">
                        <a:buNone/>
                      </a:pPr>
                      <a:r>
                        <a:rPr lang="en-US" sz="800" b="1" u="none" strike="noStrike">
                          <a:effectLst/>
                        </a:rPr>
                        <a:t>Clinical - Health Information/Medical Records Technology/Technician*</a:t>
                      </a:r>
                      <a:endParaRPr lang="en-US" sz="800" b="1" i="0" u="none" strike="noStrike">
                        <a:solidFill>
                          <a:srgbClr val="000000"/>
                        </a:solidFill>
                        <a:effectLst/>
                        <a:latin typeface="Calibri" panose="020F0502020204030204" pitchFamily="34" charset="0"/>
                      </a:endParaRPr>
                    </a:p>
                  </a:txBody>
                  <a:tcPr marL="5201" marR="5201" marT="5201" marB="0" anchor="ctr"/>
                </a:tc>
                <a:tc>
                  <a:txBody>
                    <a:bodyPr/>
                    <a:lstStyle/>
                    <a:p>
                      <a:pPr algn="ctr" fontAlgn="ctr">
                        <a:buNone/>
                      </a:pPr>
                      <a:r>
                        <a:rPr lang="en-US" sz="800" b="1" u="none" strike="noStrike">
                          <a:effectLst/>
                        </a:rPr>
                        <a:t>3</a:t>
                      </a:r>
                      <a:endParaRPr lang="en-US" sz="800" b="1" i="0" u="none" strike="noStrike">
                        <a:solidFill>
                          <a:srgbClr val="000000"/>
                        </a:solidFill>
                        <a:effectLst/>
                        <a:latin typeface="Calibri" panose="020F0502020204030204" pitchFamily="34" charset="0"/>
                      </a:endParaRPr>
                    </a:p>
                  </a:txBody>
                  <a:tcPr marL="5201" marR="5201" marT="5201" marB="0" anchor="ctr"/>
                </a:tc>
                <a:extLst>
                  <a:ext uri="{0D108BD9-81ED-4DB2-BD59-A6C34878D82A}">
                    <a16:rowId xmlns:a16="http://schemas.microsoft.com/office/drawing/2014/main" val="859495473"/>
                  </a:ext>
                </a:extLst>
              </a:tr>
              <a:tr h="164617">
                <a:tc>
                  <a:txBody>
                    <a:bodyPr/>
                    <a:lstStyle/>
                    <a:p>
                      <a:pPr algn="l" fontAlgn="ctr">
                        <a:buNone/>
                      </a:pPr>
                      <a:r>
                        <a:rPr lang="en-US" sz="800" b="1" u="none" strike="noStrike">
                          <a:effectLst/>
                        </a:rPr>
                        <a:t>PSYC-2301</a:t>
                      </a:r>
                      <a:endParaRPr lang="en-US" sz="800" b="1" i="0" u="none" strike="noStrike">
                        <a:solidFill>
                          <a:srgbClr val="000000"/>
                        </a:solidFill>
                        <a:effectLst/>
                        <a:latin typeface="Calibri" panose="020F0502020204030204" pitchFamily="34" charset="0"/>
                      </a:endParaRPr>
                    </a:p>
                  </a:txBody>
                  <a:tcPr marL="5201" marR="5201" marT="5201" marB="0" anchor="ctr"/>
                </a:tc>
                <a:tc>
                  <a:txBody>
                    <a:bodyPr/>
                    <a:lstStyle/>
                    <a:p>
                      <a:pPr algn="l" fontAlgn="ctr">
                        <a:buNone/>
                      </a:pPr>
                      <a:r>
                        <a:rPr lang="en-US" sz="800" b="1" u="none" strike="noStrike">
                          <a:effectLst/>
                        </a:rPr>
                        <a:t>General Psychology</a:t>
                      </a:r>
                      <a:endParaRPr lang="en-US" sz="800" b="1" i="0" u="none" strike="noStrike">
                        <a:solidFill>
                          <a:srgbClr val="000000"/>
                        </a:solidFill>
                        <a:effectLst/>
                        <a:latin typeface="Calibri" panose="020F0502020204030204" pitchFamily="34" charset="0"/>
                      </a:endParaRPr>
                    </a:p>
                  </a:txBody>
                  <a:tcPr marL="5201" marR="5201" marT="5201" marB="0" anchor="ctr"/>
                </a:tc>
                <a:tc>
                  <a:txBody>
                    <a:bodyPr/>
                    <a:lstStyle/>
                    <a:p>
                      <a:pPr algn="ctr" fontAlgn="ctr">
                        <a:buNone/>
                      </a:pPr>
                      <a:r>
                        <a:rPr lang="en-US" sz="800" b="1" u="none" strike="noStrike">
                          <a:effectLst/>
                        </a:rPr>
                        <a:t>3</a:t>
                      </a:r>
                      <a:endParaRPr lang="en-US" sz="800" b="1" i="0" u="none" strike="noStrike">
                        <a:solidFill>
                          <a:srgbClr val="000000"/>
                        </a:solidFill>
                        <a:effectLst/>
                        <a:latin typeface="Calibri" panose="020F0502020204030204" pitchFamily="34" charset="0"/>
                      </a:endParaRPr>
                    </a:p>
                  </a:txBody>
                  <a:tcPr marL="5201" marR="5201" marT="5201" marB="0" anchor="ctr"/>
                </a:tc>
                <a:extLst>
                  <a:ext uri="{0D108BD9-81ED-4DB2-BD59-A6C34878D82A}">
                    <a16:rowId xmlns:a16="http://schemas.microsoft.com/office/drawing/2014/main" val="3121771969"/>
                  </a:ext>
                </a:extLst>
              </a:tr>
              <a:tr h="164617">
                <a:tc gridSpan="2">
                  <a:txBody>
                    <a:bodyPr/>
                    <a:lstStyle/>
                    <a:p>
                      <a:pPr algn="l" fontAlgn="ctr">
                        <a:buNone/>
                      </a:pPr>
                      <a:r>
                        <a:rPr lang="en-US" sz="800" b="1" u="none" strike="noStrike">
                          <a:effectLst/>
                        </a:rPr>
                        <a:t>Subtotal</a:t>
                      </a:r>
                      <a:endParaRPr lang="en-US" sz="800" b="1" i="0" u="none" strike="noStrike">
                        <a:solidFill>
                          <a:srgbClr val="000000"/>
                        </a:solidFill>
                        <a:effectLst/>
                        <a:latin typeface="Calibri" panose="020F0502020204030204" pitchFamily="34" charset="0"/>
                      </a:endParaRPr>
                    </a:p>
                  </a:txBody>
                  <a:tcPr marL="5201" marR="5201" marT="5201" marB="0" anchor="ctr"/>
                </a:tc>
                <a:tc hMerge="1">
                  <a:txBody>
                    <a:bodyPr/>
                    <a:lstStyle/>
                    <a:p>
                      <a:endParaRPr lang="en-US"/>
                    </a:p>
                  </a:txBody>
                  <a:tcPr/>
                </a:tc>
                <a:tc>
                  <a:txBody>
                    <a:bodyPr/>
                    <a:lstStyle/>
                    <a:p>
                      <a:pPr algn="ctr" fontAlgn="ctr">
                        <a:buNone/>
                      </a:pPr>
                      <a:r>
                        <a:rPr lang="en-US" sz="800" b="1" u="none" strike="noStrike">
                          <a:effectLst/>
                        </a:rPr>
                        <a:t>11</a:t>
                      </a:r>
                      <a:endParaRPr lang="en-US" sz="800" b="1" i="0" u="none" strike="noStrike">
                        <a:solidFill>
                          <a:srgbClr val="000000"/>
                        </a:solidFill>
                        <a:effectLst/>
                        <a:latin typeface="Calibri" panose="020F0502020204030204" pitchFamily="34" charset="0"/>
                      </a:endParaRPr>
                    </a:p>
                  </a:txBody>
                  <a:tcPr marL="5201" marR="5201" marT="5201" marB="0" anchor="ctr"/>
                </a:tc>
                <a:extLst>
                  <a:ext uri="{0D108BD9-81ED-4DB2-BD59-A6C34878D82A}">
                    <a16:rowId xmlns:a16="http://schemas.microsoft.com/office/drawing/2014/main" val="3894499434"/>
                  </a:ext>
                </a:extLst>
              </a:tr>
              <a:tr h="164617">
                <a:tc gridSpan="2">
                  <a:txBody>
                    <a:bodyPr/>
                    <a:lstStyle/>
                    <a:p>
                      <a:pPr algn="l" fontAlgn="ctr">
                        <a:buNone/>
                      </a:pPr>
                      <a:r>
                        <a:rPr lang="en-US" sz="800" b="1" u="none" strike="noStrike">
                          <a:effectLst/>
                        </a:rPr>
                        <a:t>Program Total</a:t>
                      </a:r>
                      <a:endParaRPr lang="en-US" sz="800" b="1" i="0" u="none" strike="noStrike">
                        <a:solidFill>
                          <a:srgbClr val="000000"/>
                        </a:solidFill>
                        <a:effectLst/>
                        <a:latin typeface="Calibri" panose="020F0502020204030204" pitchFamily="34" charset="0"/>
                      </a:endParaRPr>
                    </a:p>
                  </a:txBody>
                  <a:tcPr marL="5201" marR="5201" marT="5201" marB="0" anchor="ctr"/>
                </a:tc>
                <a:tc hMerge="1">
                  <a:txBody>
                    <a:bodyPr/>
                    <a:lstStyle/>
                    <a:p>
                      <a:endParaRPr lang="en-US"/>
                    </a:p>
                  </a:txBody>
                  <a:tcPr/>
                </a:tc>
                <a:tc>
                  <a:txBody>
                    <a:bodyPr/>
                    <a:lstStyle/>
                    <a:p>
                      <a:pPr algn="ctr" fontAlgn="ctr">
                        <a:buNone/>
                      </a:pPr>
                      <a:r>
                        <a:rPr lang="en-US" sz="800" b="1" u="none" strike="noStrike" dirty="0">
                          <a:effectLst/>
                        </a:rPr>
                        <a:t>60</a:t>
                      </a:r>
                      <a:endParaRPr lang="en-US" sz="800" b="1" i="0" u="none" strike="noStrike" dirty="0">
                        <a:solidFill>
                          <a:srgbClr val="000000"/>
                        </a:solidFill>
                        <a:effectLst/>
                        <a:latin typeface="Calibri" panose="020F0502020204030204" pitchFamily="34" charset="0"/>
                      </a:endParaRPr>
                    </a:p>
                  </a:txBody>
                  <a:tcPr marL="5201" marR="5201" marT="5201" marB="0" anchor="ctr"/>
                </a:tc>
                <a:extLst>
                  <a:ext uri="{0D108BD9-81ED-4DB2-BD59-A6C34878D82A}">
                    <a16:rowId xmlns:a16="http://schemas.microsoft.com/office/drawing/2014/main" val="3804541623"/>
                  </a:ext>
                </a:extLst>
              </a:tr>
            </a:tbl>
          </a:graphicData>
        </a:graphic>
      </p:graphicFrame>
    </p:spTree>
    <p:extLst>
      <p:ext uri="{BB962C8B-B14F-4D97-AF65-F5344CB8AC3E}">
        <p14:creationId xmlns:p14="http://schemas.microsoft.com/office/powerpoint/2010/main" val="35424709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Tm="54554">
        <p159:morph option="byObject"/>
      </p:transition>
    </mc:Choice>
    <mc:Fallback xmlns="">
      <p:transition spd="slow" advTm="54554">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909F9-F502-3F46-E0CE-51ABE1139590}"/>
              </a:ext>
            </a:extLst>
          </p:cNvPr>
          <p:cNvSpPr>
            <a:spLocks noGrp="1"/>
          </p:cNvSpPr>
          <p:nvPr>
            <p:ph type="title"/>
          </p:nvPr>
        </p:nvSpPr>
        <p:spPr>
          <a:xfrm>
            <a:off x="0" y="141389"/>
            <a:ext cx="11800114" cy="1431018"/>
          </a:xfrm>
        </p:spPr>
        <p:txBody>
          <a:bodyPr>
            <a:normAutofit/>
          </a:bodyPr>
          <a:lstStyle/>
          <a:p>
            <a:pPr algn="ctr"/>
            <a:r>
              <a:rPr lang="en-US" sz="6000" dirty="0">
                <a:latin typeface="Times New Roman" panose="02020603050405020304" pitchFamily="18" charset="0"/>
                <a:cs typeface="Times New Roman" panose="02020603050405020304" pitchFamily="18" charset="0"/>
              </a:rPr>
              <a:t>Program Admission Requirements</a:t>
            </a:r>
          </a:p>
        </p:txBody>
      </p:sp>
      <p:sp>
        <p:nvSpPr>
          <p:cNvPr id="4" name="Content Placeholder 3">
            <a:extLst>
              <a:ext uri="{FF2B5EF4-FFF2-40B4-BE49-F238E27FC236}">
                <a16:creationId xmlns:a16="http://schemas.microsoft.com/office/drawing/2014/main" id="{2604B59E-7C08-B604-B86B-92F55D1795A9}"/>
              </a:ext>
            </a:extLst>
          </p:cNvPr>
          <p:cNvSpPr>
            <a:spLocks noGrp="1"/>
          </p:cNvSpPr>
          <p:nvPr>
            <p:ph idx="1"/>
          </p:nvPr>
        </p:nvSpPr>
        <p:spPr>
          <a:xfrm>
            <a:off x="762000" y="1520295"/>
            <a:ext cx="10548257" cy="4727135"/>
          </a:xfrm>
        </p:spPr>
        <p:txBody>
          <a:bodyPr>
            <a:normAutofit fontScale="92500" lnSpcReduction="10000"/>
          </a:bodyPr>
          <a:lstStyle/>
          <a:p>
            <a:r>
              <a:rPr lang="en-US" sz="3200" dirty="0">
                <a:latin typeface="Times New Roman" panose="02020603050405020304" pitchFamily="18" charset="0"/>
                <a:cs typeface="Times New Roman" panose="02020603050405020304" pitchFamily="18" charset="0"/>
              </a:rPr>
              <a:t>Be admitted to Dallas College.</a:t>
            </a:r>
          </a:p>
          <a:p>
            <a:r>
              <a:rPr lang="en-US" sz="3200" dirty="0">
                <a:latin typeface="Times New Roman" panose="02020603050405020304" pitchFamily="18" charset="0"/>
                <a:cs typeface="Times New Roman" panose="02020603050405020304" pitchFamily="18" charset="0"/>
              </a:rPr>
              <a:t>Review HIT AAS Degree Program’s information session.</a:t>
            </a:r>
          </a:p>
          <a:p>
            <a:r>
              <a:rPr lang="en-US" sz="3200" dirty="0">
                <a:latin typeface="Times New Roman" panose="02020603050405020304" pitchFamily="18" charset="0"/>
                <a:cs typeface="Times New Roman" panose="02020603050405020304" pitchFamily="18" charset="0"/>
              </a:rPr>
              <a:t>Complete HIT AAS Degree Program information session questionnaire.</a:t>
            </a:r>
          </a:p>
          <a:p>
            <a:r>
              <a:rPr lang="en-US" sz="3200" dirty="0">
                <a:latin typeface="Times New Roman" panose="02020603050405020304" pitchFamily="18" charset="0"/>
                <a:cs typeface="Times New Roman" panose="02020603050405020304" pitchFamily="18" charset="0"/>
              </a:rPr>
              <a:t>Complete 4 </a:t>
            </a:r>
            <a:r>
              <a:rPr lang="en-US" sz="3200" u="sng" dirty="0">
                <a:latin typeface="Times New Roman" panose="02020603050405020304" pitchFamily="18" charset="0"/>
                <a:cs typeface="Times New Roman" panose="02020603050405020304" pitchFamily="18" charset="0"/>
              </a:rPr>
              <a:t>required</a:t>
            </a:r>
            <a:r>
              <a:rPr lang="en-US" sz="3200" dirty="0">
                <a:latin typeface="Times New Roman" panose="02020603050405020304" pitchFamily="18" charset="0"/>
                <a:cs typeface="Times New Roman" panose="02020603050405020304" pitchFamily="18" charset="0"/>
              </a:rPr>
              <a:t> prerequisite courses (POFI 1301, MDCA 1313, MDCA 1409 &amp; ENGL 1301) with a C or better.</a:t>
            </a:r>
          </a:p>
          <a:p>
            <a:r>
              <a:rPr lang="en-US" sz="3200" dirty="0">
                <a:latin typeface="Times New Roman" panose="02020603050405020304" pitchFamily="18" charset="0"/>
                <a:cs typeface="Times New Roman" panose="02020603050405020304" pitchFamily="18" charset="0"/>
              </a:rPr>
              <a:t>Take the HESI A2 Assessment exam and earn a cumulative score of at least 40.</a:t>
            </a:r>
          </a:p>
          <a:p>
            <a:r>
              <a:rPr lang="en-US" sz="3200" dirty="0">
                <a:latin typeface="Times New Roman" panose="02020603050405020304" pitchFamily="18" charset="0"/>
                <a:cs typeface="Times New Roman" panose="02020603050405020304" pitchFamily="18" charset="0"/>
              </a:rPr>
              <a:t>Submit the HIT AAS Degree Program Application packet. Should be 5 items as outlined on the next slide.</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20554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Tm="15044">
        <p159:morph option="byObject"/>
      </p:transition>
    </mc:Choice>
    <mc:Fallback xmlns="">
      <p:transition spd="slow" advTm="15044">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2813E-E883-6FD3-9A75-5C9F8E6F5A90}"/>
              </a:ext>
            </a:extLst>
          </p:cNvPr>
          <p:cNvSpPr>
            <a:spLocks noGrp="1"/>
          </p:cNvSpPr>
          <p:nvPr>
            <p:ph type="title"/>
          </p:nvPr>
        </p:nvSpPr>
        <p:spPr>
          <a:xfrm>
            <a:off x="838200" y="122237"/>
            <a:ext cx="10515600" cy="1325563"/>
          </a:xfrm>
        </p:spPr>
        <p:txBody>
          <a:bodyPr>
            <a:normAutofit/>
          </a:bodyPr>
          <a:lstStyle/>
          <a:p>
            <a:r>
              <a:rPr lang="en-US" sz="5400" dirty="0">
                <a:latin typeface="Times New Roman" panose="02020603050405020304" pitchFamily="18" charset="0"/>
                <a:cs typeface="Times New Roman" panose="02020603050405020304" pitchFamily="18" charset="0"/>
              </a:rPr>
              <a:t>Application Checklist</a:t>
            </a:r>
            <a:endParaRPr lang="en-US" sz="5400" dirty="0"/>
          </a:p>
        </p:txBody>
      </p:sp>
      <p:graphicFrame>
        <p:nvGraphicFramePr>
          <p:cNvPr id="7" name="Content Placeholder 6">
            <a:extLst>
              <a:ext uri="{FF2B5EF4-FFF2-40B4-BE49-F238E27FC236}">
                <a16:creationId xmlns:a16="http://schemas.microsoft.com/office/drawing/2014/main" id="{CDA98910-DD31-D5A4-1D7D-623533740A44}"/>
              </a:ext>
            </a:extLst>
          </p:cNvPr>
          <p:cNvGraphicFramePr>
            <a:graphicFrameLocks noGrp="1"/>
          </p:cNvGraphicFramePr>
          <p:nvPr>
            <p:ph sz="half" idx="1"/>
            <p:extLst>
              <p:ext uri="{D42A27DB-BD31-4B8C-83A1-F6EECF244321}">
                <p14:modId xmlns:p14="http://schemas.microsoft.com/office/powerpoint/2010/main" val="2620888795"/>
              </p:ext>
            </p:extLst>
          </p:nvPr>
        </p:nvGraphicFramePr>
        <p:xfrm>
          <a:off x="468086" y="1219199"/>
          <a:ext cx="6977743" cy="4833255"/>
        </p:xfrm>
        <a:graphic>
          <a:graphicData uri="http://schemas.openxmlformats.org/drawingml/2006/table">
            <a:tbl>
              <a:tblPr firstRow="1">
                <a:tableStyleId>{5C22544A-7EE6-4342-B048-85BDC9FD1C3A}</a:tableStyleId>
              </a:tblPr>
              <a:tblGrid>
                <a:gridCol w="6977743">
                  <a:extLst>
                    <a:ext uri="{9D8B030D-6E8A-4147-A177-3AD203B41FA5}">
                      <a16:colId xmlns:a16="http://schemas.microsoft.com/office/drawing/2014/main" val="2501074355"/>
                    </a:ext>
                  </a:extLst>
                </a:gridCol>
              </a:tblGrid>
              <a:tr h="611436">
                <a:tc>
                  <a:txBody>
                    <a:bodyPr/>
                    <a:lstStyle/>
                    <a:p>
                      <a:pPr algn="ctr" fontAlgn="ctr">
                        <a:buNone/>
                      </a:pPr>
                      <a:r>
                        <a:rPr lang="en-US" sz="2400" b="1" u="none" strike="noStrike" dirty="0">
                          <a:effectLst/>
                          <a:latin typeface="Times New Roman" panose="02020603050405020304" pitchFamily="18" charset="0"/>
                          <a:cs typeface="Times New Roman" panose="02020603050405020304" pitchFamily="18" charset="0"/>
                        </a:rPr>
                        <a:t>Application Packet Items to Submit</a:t>
                      </a:r>
                      <a:endParaRPr lang="en-US" sz="24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7620" marR="7620" marT="7620" marB="0" anchor="ctr"/>
                </a:tc>
                <a:extLst>
                  <a:ext uri="{0D108BD9-81ED-4DB2-BD59-A6C34878D82A}">
                    <a16:rowId xmlns:a16="http://schemas.microsoft.com/office/drawing/2014/main" val="4273585397"/>
                  </a:ext>
                </a:extLst>
              </a:tr>
              <a:tr h="1776075">
                <a:tc>
                  <a:txBody>
                    <a:bodyPr/>
                    <a:lstStyle/>
                    <a:p>
                      <a:pPr algn="l" fontAlgn="t">
                        <a:buNone/>
                      </a:pPr>
                      <a:r>
                        <a:rPr lang="en-US" sz="2400" b="0" u="none" strike="noStrike" dirty="0">
                          <a:effectLst/>
                          <a:latin typeface="Times New Roman" panose="02020603050405020304" pitchFamily="18" charset="0"/>
                          <a:cs typeface="Times New Roman" panose="02020603050405020304" pitchFamily="18" charset="0"/>
                        </a:rPr>
                        <a:t>1. Completed HIT AAS Degree Program Application Form (</a:t>
                      </a:r>
                      <a:r>
                        <a:rPr lang="en-US" sz="2400" b="1" u="none" strike="noStrike" dirty="0">
                          <a:effectLst/>
                          <a:latin typeface="Times New Roman" panose="02020603050405020304" pitchFamily="18" charset="0"/>
                          <a:cs typeface="Times New Roman" panose="02020603050405020304" pitchFamily="18" charset="0"/>
                        </a:rPr>
                        <a:t>legal name</a:t>
                      </a:r>
                      <a:r>
                        <a:rPr lang="en-US" sz="2400" b="0" u="none" strike="noStrike" dirty="0">
                          <a:effectLst/>
                          <a:latin typeface="Times New Roman" panose="02020603050405020304" pitchFamily="18" charset="0"/>
                          <a:cs typeface="Times New Roman" panose="02020603050405020304" pitchFamily="18" charset="0"/>
                        </a:rPr>
                        <a:t>, address, ID, email, phone number, etc.) </a:t>
                      </a:r>
                      <a:r>
                        <a:rPr lang="en-US" sz="2400" b="1" u="sng" strike="noStrike" dirty="0">
                          <a:effectLst/>
                          <a:latin typeface="Times New Roman" panose="02020603050405020304" pitchFamily="18" charset="0"/>
                          <a:cs typeface="Times New Roman" panose="02020603050405020304" pitchFamily="18" charset="0"/>
                        </a:rPr>
                        <a:t>Note</a:t>
                      </a:r>
                      <a:r>
                        <a:rPr lang="en-US" sz="2400" b="1" u="none" strike="noStrike" dirty="0">
                          <a:effectLst/>
                          <a:latin typeface="Times New Roman" panose="02020603050405020304" pitchFamily="18" charset="0"/>
                          <a:cs typeface="Times New Roman" panose="02020603050405020304" pitchFamily="18" charset="0"/>
                        </a:rPr>
                        <a:t>:</a:t>
                      </a:r>
                      <a:r>
                        <a:rPr lang="en-US" sz="2400" b="0" u="none" strike="noStrike" dirty="0">
                          <a:effectLst/>
                          <a:latin typeface="Times New Roman" panose="02020603050405020304" pitchFamily="18" charset="0"/>
                          <a:cs typeface="Times New Roman" panose="02020603050405020304" pitchFamily="18" charset="0"/>
                        </a:rPr>
                        <a:t> Where applicable, must initial and sign with </a:t>
                      </a:r>
                      <a:r>
                        <a:rPr lang="en-US" sz="2400" b="1" u="none" strike="noStrike" dirty="0">
                          <a:effectLst/>
                          <a:latin typeface="Times New Roman" panose="02020603050405020304" pitchFamily="18" charset="0"/>
                          <a:cs typeface="Times New Roman" panose="02020603050405020304" pitchFamily="18" charset="0"/>
                        </a:rPr>
                        <a:t>a wet signature in blue or black ink</a:t>
                      </a:r>
                      <a:r>
                        <a:rPr lang="en-US" sz="2400" b="0" u="none" strike="noStrike" dirty="0">
                          <a:effectLst/>
                          <a:latin typeface="Times New Roman" panose="02020603050405020304" pitchFamily="18" charset="0"/>
                          <a:cs typeface="Times New Roman" panose="02020603050405020304" pitchFamily="18" charset="0"/>
                        </a:rPr>
                        <a:t>. </a:t>
                      </a:r>
                      <a:endParaRPr lang="en-US"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tc>
                <a:extLst>
                  <a:ext uri="{0D108BD9-81ED-4DB2-BD59-A6C34878D82A}">
                    <a16:rowId xmlns:a16="http://schemas.microsoft.com/office/drawing/2014/main" val="1284250029"/>
                  </a:ext>
                </a:extLst>
              </a:tr>
              <a:tr h="611436">
                <a:tc>
                  <a:txBody>
                    <a:bodyPr/>
                    <a:lstStyle/>
                    <a:p>
                      <a:pPr algn="l" fontAlgn="t">
                        <a:buNone/>
                      </a:pPr>
                      <a:r>
                        <a:rPr lang="en-US" sz="2400" b="0" u="none" strike="noStrike" dirty="0">
                          <a:effectLst/>
                          <a:latin typeface="Times New Roman" panose="02020603050405020304" pitchFamily="18" charset="0"/>
                          <a:cs typeface="Times New Roman" panose="02020603050405020304" pitchFamily="18" charset="0"/>
                        </a:rPr>
                        <a:t>2. Copy of </a:t>
                      </a:r>
                      <a:r>
                        <a:rPr lang="en-US" sz="2400" b="1" u="none" strike="noStrike" dirty="0">
                          <a:effectLst/>
                          <a:latin typeface="Times New Roman" panose="02020603050405020304" pitchFamily="18" charset="0"/>
                          <a:cs typeface="Times New Roman" panose="02020603050405020304" pitchFamily="18" charset="0"/>
                        </a:rPr>
                        <a:t>unexpired</a:t>
                      </a:r>
                      <a:r>
                        <a:rPr lang="en-US" sz="2400" b="0" u="none" strike="noStrike" dirty="0">
                          <a:effectLst/>
                          <a:latin typeface="Times New Roman" panose="02020603050405020304" pitchFamily="18" charset="0"/>
                          <a:cs typeface="Times New Roman" panose="02020603050405020304" pitchFamily="18" charset="0"/>
                        </a:rPr>
                        <a:t> official government issued ID</a:t>
                      </a:r>
                      <a:endParaRPr lang="en-US"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tc>
                <a:extLst>
                  <a:ext uri="{0D108BD9-81ED-4DB2-BD59-A6C34878D82A}">
                    <a16:rowId xmlns:a16="http://schemas.microsoft.com/office/drawing/2014/main" val="3244397899"/>
                  </a:ext>
                </a:extLst>
              </a:tr>
              <a:tr h="611436">
                <a:tc>
                  <a:txBody>
                    <a:bodyPr/>
                    <a:lstStyle/>
                    <a:p>
                      <a:pPr algn="l" fontAlgn="t">
                        <a:buNone/>
                      </a:pPr>
                      <a:r>
                        <a:rPr lang="en-US" sz="2400" b="0" u="none" strike="noStrike" dirty="0">
                          <a:effectLst/>
                          <a:latin typeface="Times New Roman" panose="02020603050405020304" pitchFamily="18" charset="0"/>
                          <a:cs typeface="Times New Roman" panose="02020603050405020304" pitchFamily="18" charset="0"/>
                        </a:rPr>
                        <a:t>3. Cover Letter</a:t>
                      </a:r>
                      <a:endParaRPr lang="en-US"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tc>
                <a:extLst>
                  <a:ext uri="{0D108BD9-81ED-4DB2-BD59-A6C34878D82A}">
                    <a16:rowId xmlns:a16="http://schemas.microsoft.com/office/drawing/2014/main" val="154511471"/>
                  </a:ext>
                </a:extLst>
              </a:tr>
              <a:tr h="611436">
                <a:tc>
                  <a:txBody>
                    <a:bodyPr/>
                    <a:lstStyle/>
                    <a:p>
                      <a:pPr algn="l" fontAlgn="t">
                        <a:buNone/>
                      </a:pPr>
                      <a:r>
                        <a:rPr lang="en-US" sz="2400" b="0" u="none" strike="noStrike" dirty="0">
                          <a:effectLst/>
                          <a:latin typeface="Times New Roman" panose="02020603050405020304" pitchFamily="18" charset="0"/>
                          <a:cs typeface="Times New Roman" panose="02020603050405020304" pitchFamily="18" charset="0"/>
                        </a:rPr>
                        <a:t>4. Resume </a:t>
                      </a:r>
                      <a:endParaRPr lang="en-US"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tc>
                <a:extLst>
                  <a:ext uri="{0D108BD9-81ED-4DB2-BD59-A6C34878D82A}">
                    <a16:rowId xmlns:a16="http://schemas.microsoft.com/office/drawing/2014/main" val="3073098658"/>
                  </a:ext>
                </a:extLst>
              </a:tr>
              <a:tr h="611436">
                <a:tc>
                  <a:txBody>
                    <a:bodyPr/>
                    <a:lstStyle/>
                    <a:p>
                      <a:pPr algn="l" fontAlgn="t">
                        <a:buNone/>
                      </a:pPr>
                      <a:r>
                        <a:rPr lang="en-US" sz="2400" b="0" u="none" strike="noStrike" dirty="0">
                          <a:effectLst/>
                          <a:latin typeface="Times New Roman" panose="02020603050405020304" pitchFamily="18" charset="0"/>
                          <a:cs typeface="Times New Roman" panose="02020603050405020304" pitchFamily="18" charset="0"/>
                        </a:rPr>
                        <a:t>5. HESI A2™ Score Sheet</a:t>
                      </a:r>
                      <a:endParaRPr lang="en-US"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tc>
                <a:extLst>
                  <a:ext uri="{0D108BD9-81ED-4DB2-BD59-A6C34878D82A}">
                    <a16:rowId xmlns:a16="http://schemas.microsoft.com/office/drawing/2014/main" val="2968052945"/>
                  </a:ext>
                </a:extLst>
              </a:tr>
            </a:tbl>
          </a:graphicData>
        </a:graphic>
      </p:graphicFrame>
      <p:pic>
        <p:nvPicPr>
          <p:cNvPr id="6" name="Content Placeholder 5" descr="Checklist image with check marks and lines.">
            <a:extLst>
              <a:ext uri="{FF2B5EF4-FFF2-40B4-BE49-F238E27FC236}">
                <a16:creationId xmlns:a16="http://schemas.microsoft.com/office/drawing/2014/main" id="{8AD62144-6BD5-8B8D-7207-CD4A42BD6A51}"/>
              </a:ext>
            </a:extLst>
          </p:cNvPr>
          <p:cNvPicPr>
            <a:picLocks noGrp="1" noChangeAspect="1"/>
          </p:cNvPicPr>
          <p:nvPr>
            <p:ph sz="half" idx="2"/>
          </p:nvPr>
        </p:nvPicPr>
        <p:blipFill>
          <a:blip r:embed="rId2"/>
          <a:stretch>
            <a:fillRect/>
          </a:stretch>
        </p:blipFill>
        <p:spPr>
          <a:xfrm>
            <a:off x="7843082" y="471146"/>
            <a:ext cx="3782862" cy="5705817"/>
          </a:xfrm>
          <a:prstGeom prst="rect">
            <a:avLst/>
          </a:prstGeom>
        </p:spPr>
      </p:pic>
    </p:spTree>
    <p:extLst>
      <p:ext uri="{BB962C8B-B14F-4D97-AF65-F5344CB8AC3E}">
        <p14:creationId xmlns:p14="http://schemas.microsoft.com/office/powerpoint/2010/main" val="1660400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Tm="6000">
        <p159:morph option="byObject"/>
      </p:transition>
    </mc:Choice>
    <mc:Fallback xmlns="">
      <p:transition spd="slow" advTm="6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909F9-F502-3F46-E0CE-51ABE1139590}"/>
              </a:ext>
            </a:extLst>
          </p:cNvPr>
          <p:cNvSpPr>
            <a:spLocks noGrp="1"/>
          </p:cNvSpPr>
          <p:nvPr>
            <p:ph type="title"/>
          </p:nvPr>
        </p:nvSpPr>
        <p:spPr>
          <a:xfrm>
            <a:off x="291830" y="184826"/>
            <a:ext cx="11061970" cy="1614159"/>
          </a:xfrm>
        </p:spPr>
        <p:txBody>
          <a:bodyPr>
            <a:normAutofit/>
          </a:bodyPr>
          <a:lstStyle/>
          <a:p>
            <a:pPr algn="ctr"/>
            <a:r>
              <a:rPr lang="en-US" sz="5400" dirty="0">
                <a:latin typeface="Times New Roman" panose="02020603050405020304" pitchFamily="18" charset="0"/>
                <a:cs typeface="Times New Roman" panose="02020603050405020304" pitchFamily="18" charset="0"/>
              </a:rPr>
              <a:t>Official Notification of HIT AAS Degree Program Acceptance</a:t>
            </a:r>
          </a:p>
        </p:txBody>
      </p:sp>
      <p:sp>
        <p:nvSpPr>
          <p:cNvPr id="5" name="Rectangle 2">
            <a:extLst>
              <a:ext uri="{FF2B5EF4-FFF2-40B4-BE49-F238E27FC236}">
                <a16:creationId xmlns:a16="http://schemas.microsoft.com/office/drawing/2014/main" id="{3E141544-27E5-FEA2-1954-16A749D05544}"/>
              </a:ext>
            </a:extLst>
          </p:cNvPr>
          <p:cNvSpPr>
            <a:spLocks noGrp="1" noChangeArrowheads="1"/>
          </p:cNvSpPr>
          <p:nvPr>
            <p:ph idx="1"/>
          </p:nvPr>
        </p:nvSpPr>
        <p:spPr bwMode="auto">
          <a:xfrm>
            <a:off x="1470582" y="1924718"/>
            <a:ext cx="9883218" cy="363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dirty="0">
                <a:latin typeface="Times New Roman" panose="02020603050405020304" pitchFamily="18" charset="0"/>
                <a:cs typeface="Times New Roman" panose="02020603050405020304" pitchFamily="18" charset="0"/>
              </a:rPr>
              <a:t>Acceptance letters will be emailed upon official acceptance into the HIT AAS degree program from the HIT Programs Coordinator, Professor Sonya Braddy. </a:t>
            </a:r>
          </a:p>
          <a:p>
            <a:r>
              <a:rPr lang="en-US" dirty="0">
                <a:latin typeface="Times New Roman" panose="02020603050405020304" pitchFamily="18" charset="0"/>
                <a:cs typeface="Times New Roman" panose="02020603050405020304" pitchFamily="18" charset="0"/>
              </a:rPr>
              <a:t>A student who receives an acceptance letter is required to acknowledge acceptance within a specified time to confirm his/her space in the class. Failure to acknowledge confirmation by the specified date for the accepted class will result in forfeiture of the student’s space in that class.</a:t>
            </a:r>
          </a:p>
          <a:p>
            <a:pPr eaLnBrk="0" fontAlgn="base" hangingPunct="0">
              <a:lnSpc>
                <a:spcPct val="100000"/>
              </a:lnSpc>
              <a:spcBef>
                <a:spcPct val="0"/>
              </a:spcBef>
              <a:spcAft>
                <a:spcPct val="0"/>
              </a:spcAft>
            </a:pPr>
            <a:endParaRPr kumimoji="0" lang="en-US" alt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04358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Tm="62798">
        <p159:morph option="byObject"/>
      </p:transition>
    </mc:Choice>
    <mc:Fallback xmlns="">
      <p:transition spd="slow" advTm="62798">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C41D51144DE440B66B1B8BD4312C8A" ma:contentTypeVersion="1" ma:contentTypeDescription="Create a new document." ma:contentTypeScope="" ma:versionID="df821cb43dc1c7b1835f9031fbcfe23c">
  <xsd:schema xmlns:xsd="http://www.w3.org/2001/XMLSchema" xmlns:xs="http://www.w3.org/2001/XMLSchema" xmlns:p="http://schemas.microsoft.com/office/2006/metadata/properties" xmlns:ns1="http://schemas.microsoft.com/sharepoint/v3" targetNamespace="http://schemas.microsoft.com/office/2006/metadata/properties" ma:root="true" ma:fieldsID="ff01fac345008aa34b3a53f2166bf3c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1CA315-7350-497F-9319-B45451F47A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C5E8F1-AA9E-41D4-89F4-F8512484CDA1}">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D1CC80EB-2ECE-4EC1-9D46-171EBE09A96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6070</TotalTime>
  <Words>1092</Words>
  <Application>Microsoft Office PowerPoint</Application>
  <PresentationFormat>Widescreen</PresentationFormat>
  <Paragraphs>188</Paragraphs>
  <Slides>14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Montserrat ExtraBold</vt:lpstr>
      <vt:lpstr>Roboto Medium</vt:lpstr>
      <vt:lpstr>Times New Roman</vt:lpstr>
      <vt:lpstr>Wingdings</vt:lpstr>
      <vt:lpstr>Office Theme</vt:lpstr>
      <vt:lpstr>Health Information Technology A.A.S. Degree Program</vt:lpstr>
      <vt:lpstr>Quick Information</vt:lpstr>
      <vt:lpstr>Health Information Technology AAS Degree Program Mission &amp; Purpose</vt:lpstr>
      <vt:lpstr>Program Accreditation</vt:lpstr>
      <vt:lpstr>Program Overview</vt:lpstr>
      <vt:lpstr>Program Overview, Con’t.</vt:lpstr>
      <vt:lpstr>Program Admission Requirements</vt:lpstr>
      <vt:lpstr>Application Checklist</vt:lpstr>
      <vt:lpstr>Official Notification of HIT AAS Degree Program Acceptance</vt:lpstr>
      <vt:lpstr>Other Requirements AFTER Acceptance</vt:lpstr>
      <vt:lpstr>Tuition &amp; Learning Materials</vt:lpstr>
      <vt:lpstr>Financial Aid and Scholarships</vt:lpstr>
      <vt:lpstr>If you have any questions or concerns regarding the courses you should register for each term, please send a detailed email with your full name and student ID# to Professor Sonya Braddy, Health Information Technology Programs Coordinator at sbraddy@dallascollege.edu for more information. Also, you can contact Mrs. Ariel Smith-Choice at healthoccadmissions@dallascollege.edu to receive information on the next steps in the application process. For help with registration, contact your assigned Success Coach or contact a Success Coach advisor online here.    </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Sheila Baker</dc:creator>
  <cp:lastModifiedBy>Sonya Braddy</cp:lastModifiedBy>
  <cp:revision>37</cp:revision>
  <dcterms:created xsi:type="dcterms:W3CDTF">2020-06-16T18:40:41Z</dcterms:created>
  <dcterms:modified xsi:type="dcterms:W3CDTF">2026-03-31T13:16:24Z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0x01010081C41D51144DE440B66B1B8BD4312C8A</vt:lpwstr>
  </property>
</Properties>
</file>