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6" r:id="rId5"/>
    <p:sldId id="257" r:id="rId6"/>
    <p:sldId id="277" r:id="rId7"/>
    <p:sldId id="258" r:id="rId8"/>
    <p:sldId id="271" r:id="rId9"/>
    <p:sldId id="273" r:id="rId10"/>
    <p:sldId id="272" r:id="rId11"/>
    <p:sldId id="259" r:id="rId12"/>
    <p:sldId id="260" r:id="rId13"/>
    <p:sldId id="276" r:id="rId14"/>
    <p:sldId id="278" r:id="rId15"/>
    <p:sldId id="282" r:id="rId16"/>
    <p:sldId id="283" r:id="rId17"/>
    <p:sldId id="262" r:id="rId18"/>
    <p:sldId id="279" r:id="rId19"/>
    <p:sldId id="265" r:id="rId20"/>
    <p:sldId id="274" r:id="rId21"/>
    <p:sldId id="285" r:id="rId22"/>
    <p:sldId id="281" r:id="rId23"/>
    <p:sldId id="266" r:id="rId24"/>
    <p:sldId id="267" r:id="rId25"/>
    <p:sldId id="284" r:id="rId26"/>
    <p:sldId id="275" r:id="rId27"/>
    <p:sldId id="27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CFD5EA"/>
    <a:srgbClr val="0033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49" autoAdjust="0"/>
  </p:normalViewPr>
  <p:slideViewPr>
    <p:cSldViewPr snapToGrid="0" snapToObjects="1">
      <p:cViewPr varScale="1">
        <p:scale>
          <a:sx n="79" d="100"/>
          <a:sy n="79" d="100"/>
        </p:scale>
        <p:origin x="773" y="72"/>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1D503F-4F17-4331-8A81-89B6D65C6F27}" type="datetimeFigureOut">
              <a:rPr lang="en-US" smtClean="0"/>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659D94-BF3F-48CC-9BE0-DA79EC6930A7}" type="slidenum">
              <a:rPr lang="en-US" smtClean="0"/>
              <a:t>‹#›</a:t>
            </a:fld>
            <a:endParaRPr lang="en-US" dirty="0"/>
          </a:p>
        </p:txBody>
      </p:sp>
    </p:spTree>
    <p:extLst>
      <p:ext uri="{BB962C8B-B14F-4D97-AF65-F5344CB8AC3E}">
        <p14:creationId xmlns:p14="http://schemas.microsoft.com/office/powerpoint/2010/main" val="3975966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659D94-BF3F-48CC-9BE0-DA79EC6930A7}" type="slidenum">
              <a:rPr lang="en-US" smtClean="0"/>
              <a:t>1</a:t>
            </a:fld>
            <a:endParaRPr lang="en-US" dirty="0"/>
          </a:p>
        </p:txBody>
      </p:sp>
    </p:spTree>
    <p:extLst>
      <p:ext uri="{BB962C8B-B14F-4D97-AF65-F5344CB8AC3E}">
        <p14:creationId xmlns:p14="http://schemas.microsoft.com/office/powerpoint/2010/main" val="308990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659D94-BF3F-48CC-9BE0-DA79EC6930A7}" type="slidenum">
              <a:rPr lang="en-US" smtClean="0"/>
              <a:t>2</a:t>
            </a:fld>
            <a:endParaRPr lang="en-US" dirty="0"/>
          </a:p>
        </p:txBody>
      </p:sp>
    </p:spTree>
    <p:extLst>
      <p:ext uri="{BB962C8B-B14F-4D97-AF65-F5344CB8AC3E}">
        <p14:creationId xmlns:p14="http://schemas.microsoft.com/office/powerpoint/2010/main" val="277529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659D94-BF3F-48CC-9BE0-DA79EC6930A7}" type="slidenum">
              <a:rPr lang="en-US" smtClean="0"/>
              <a:t>24</a:t>
            </a:fld>
            <a:endParaRPr lang="en-US" dirty="0"/>
          </a:p>
        </p:txBody>
      </p:sp>
    </p:spTree>
    <p:extLst>
      <p:ext uri="{BB962C8B-B14F-4D97-AF65-F5344CB8AC3E}">
        <p14:creationId xmlns:p14="http://schemas.microsoft.com/office/powerpoint/2010/main" val="2867297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5682A42-E11B-2543-BE5F-06CCC187F2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20E40B3-0940-8B40-BC3E-A6EFFCE2C696}"/>
              </a:ext>
            </a:extLst>
          </p:cNvPr>
          <p:cNvSpPr>
            <a:spLocks noGrp="1"/>
          </p:cNvSpPr>
          <p:nvPr>
            <p:ph type="ctrTitle"/>
          </p:nvPr>
        </p:nvSpPr>
        <p:spPr>
          <a:xfrm>
            <a:off x="2724150" y="2225675"/>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F7609622-B461-2542-9E98-517CC7C292F2}"/>
              </a:ext>
            </a:extLst>
          </p:cNvPr>
          <p:cNvSpPr>
            <a:spLocks noGrp="1"/>
          </p:cNvSpPr>
          <p:nvPr>
            <p:ph type="subTitle" idx="1"/>
          </p:nvPr>
        </p:nvSpPr>
        <p:spPr>
          <a:xfrm>
            <a:off x="2724150" y="4786316"/>
            <a:ext cx="9144000" cy="138588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64B58B4C-533D-D14C-BC99-BCD2B36285F1}"/>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1836682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7FB0-0DF5-D945-9842-7320A21DA4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87D4E4-EAB5-3244-B6EC-D9F246DDFA1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F26C212-690F-A541-99F8-41B4F5C9C42C}"/>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281760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EC61C-EC4D-1940-B9A2-94FD8C4409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D45473-D876-DA42-A1B4-BF224E9BEC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1B9872-BE5D-B44C-8197-649D1F56E61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E50629B1-13FB-B447-BBFD-E1822C120606}"/>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2560614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324D7-C748-544D-A3E4-301BA693049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CA233E-F3D1-6D4B-8B92-96A5BDE0D4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2D5B41-8B91-744C-93CA-811ECAA294C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4BCB51-F9EF-4048-8264-DADDCEB71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E6A5CDF-2ECE-6A42-9D32-48BA65FBA8D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1619FEFC-0C6D-B145-8CB5-E48472FD18A3}"/>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4183528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D8BA24A-3E44-9E49-A5A7-CB9D807FD9AA}"/>
              </a:ext>
            </a:extLst>
          </p:cNvPr>
          <p:cNvSpPr/>
          <p:nvPr userDrawn="1"/>
        </p:nvSpPr>
        <p:spPr>
          <a:xfrm>
            <a:off x="0" y="6229351"/>
            <a:ext cx="12192000" cy="62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F466DF-7D8E-B745-883F-F4189B733CEC}"/>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E3A4319-1E9D-6549-A988-B73FA2E846CC}"/>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3327031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D456A81-3690-2048-BF14-E9B1E6F6E7B6}"/>
              </a:ext>
            </a:extLst>
          </p:cNvPr>
          <p:cNvSpPr/>
          <p:nvPr userDrawn="1"/>
        </p:nvSpPr>
        <p:spPr>
          <a:xfrm>
            <a:off x="0" y="6229351"/>
            <a:ext cx="12192000" cy="628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8FB4B958-CF63-1948-9A0A-2D42E0ADD3BD}"/>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2366166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0ED05-BB8F-D54B-AD7C-62392DAFB3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DAB5A5-E209-EF49-93C5-2A34CD614A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B93DDD-A487-A64C-A8F7-C73B116E1E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BCB5C254-E322-694B-838D-6068DF254322}"/>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27581170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1717-5072-4647-A506-7A248F6FCA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BDC5D0-D88C-F74D-9505-4964B36456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61469CA-7D56-C943-8997-742E665A05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B8AD4769-84CC-DF4A-A4DB-F46460DD6235}"/>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3826253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18576-E61E-0B42-9901-C602610F80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2D3310-2EFA-A04C-B79C-037A95682D0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EB19773-BFA9-1B4C-B537-D8D1D2A4D84B}"/>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2576509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C85A43-9B96-5B45-B1AA-50484A96DE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D7C34D-D31E-8643-B56A-4546F11E74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88CCEC8-040E-9544-A7CD-1ED57DF090D1}"/>
              </a:ext>
            </a:extLst>
          </p:cNvPr>
          <p:cNvSpPr>
            <a:spLocks noGrp="1"/>
          </p:cNvSpPr>
          <p:nvPr>
            <p:ph type="sldNum" sz="quarter" idx="12"/>
          </p:nvPr>
        </p:nvSpPr>
        <p:spPr/>
        <p:txBody>
          <a:bodyPr/>
          <a:lstStyle/>
          <a:p>
            <a:fld id="{BCD5369E-3047-794C-8347-00C6E847949B}" type="slidenum">
              <a:rPr lang="en-US" smtClean="0"/>
              <a:t>‹#›</a:t>
            </a:fld>
            <a:endParaRPr lang="en-US" dirty="0"/>
          </a:p>
        </p:txBody>
      </p:sp>
    </p:spTree>
    <p:extLst>
      <p:ext uri="{BB962C8B-B14F-4D97-AF65-F5344CB8AC3E}">
        <p14:creationId xmlns:p14="http://schemas.microsoft.com/office/powerpoint/2010/main" val="3796761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D28361-11EB-A545-902C-FF0B55978BF2}"/>
              </a:ext>
            </a:extLst>
          </p:cNvPr>
          <p:cNvPicPr>
            <a:picLocks noChangeAspect="1"/>
          </p:cNvPicPr>
          <p:nvPr userDrawn="1"/>
        </p:nvPicPr>
        <p:blipFill>
          <a:blip r:embed="rId1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C90DE88C-F6E4-154F-B30A-BCA12AD782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4A86BFE-6AC8-E441-B8B6-B925B8B151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44F4740-A283-1C47-8671-B24D4597FF66}"/>
              </a:ext>
            </a:extLst>
          </p:cNvPr>
          <p:cNvSpPr>
            <a:spLocks noGrp="1"/>
          </p:cNvSpPr>
          <p:nvPr>
            <p:ph type="sldNum" sz="quarter" idx="4"/>
          </p:nvPr>
        </p:nvSpPr>
        <p:spPr>
          <a:xfrm>
            <a:off x="9448800" y="5994400"/>
            <a:ext cx="2743200" cy="365125"/>
          </a:xfrm>
          <a:prstGeom prst="rect">
            <a:avLst/>
          </a:prstGeom>
        </p:spPr>
        <p:txBody>
          <a:bodyPr vert="horz" lIns="91440" tIns="45720" rIns="91440" bIns="45720" rtlCol="0" anchor="ctr"/>
          <a:lstStyle>
            <a:lvl1pPr algn="r">
              <a:defRPr sz="1200">
                <a:solidFill>
                  <a:srgbClr val="003385"/>
                </a:solidFill>
              </a:defRPr>
            </a:lvl1pPr>
          </a:lstStyle>
          <a:p>
            <a:fld id="{BCD5369E-3047-794C-8347-00C6E847949B}" type="slidenum">
              <a:rPr lang="en-US" smtClean="0"/>
              <a:pPr/>
              <a:t>‹#›</a:t>
            </a:fld>
            <a:endParaRPr lang="en-US" dirty="0"/>
          </a:p>
        </p:txBody>
      </p:sp>
    </p:spTree>
    <p:extLst>
      <p:ext uri="{BB962C8B-B14F-4D97-AF65-F5344CB8AC3E}">
        <p14:creationId xmlns:p14="http://schemas.microsoft.com/office/powerpoint/2010/main" val="2105967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b="1" i="0" kern="1200">
          <a:solidFill>
            <a:srgbClr val="003385"/>
          </a:solidFill>
          <a:latin typeface="Montserrat ExtraBold" pitchFamily="2" charset="77"/>
          <a:ea typeface="Roboto Condensed" panose="02000000000000000000" pitchFamily="2" charset="0"/>
          <a:cs typeface="Montserrat Extra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allascollege.edu/schools/health-sciences/health-packe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sbccollege.ca/blog/what-medical-administrative-assistants-do/"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indeed.com/career/medical-receptionist/salaries/Dallas--TX" TargetMode="External"/><Relationship Id="rId2" Type="http://schemas.openxmlformats.org/officeDocument/2006/relationships/hyperlink" Target="https://www.bls.gov/oes/current/oes436013.htm#na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dallascollege.edu/admissions/application/requirements/" TargetMode="External"/><Relationship Id="rId2" Type="http://schemas.openxmlformats.org/officeDocument/2006/relationships/hyperlink" Target="https://www.dallascollege.edu/admissions/pages/new-credit-students.aspx" TargetMode="External"/><Relationship Id="rId1" Type="http://schemas.openxmlformats.org/officeDocument/2006/relationships/slideLayout" Target="../slideLayouts/slideLayout2.xml"/><Relationship Id="rId4" Type="http://schemas.openxmlformats.org/officeDocument/2006/relationships/hyperlink" Target="https://www.dallascollege.edu/resources/success-coaching/center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dallascollege.edu/paying-for-college/cost-tuition/tuition-calculator/" TargetMode="External"/><Relationship Id="rId2" Type="http://schemas.openxmlformats.org/officeDocument/2006/relationships/hyperlink" Target="https://www.dallascollege.edu/paying-for-college/cost-tuitio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dallascollege.edu/paying-for-college/financial-aid/" TargetMode="External"/><Relationship Id="rId2" Type="http://schemas.openxmlformats.org/officeDocument/2006/relationships/hyperlink" Target="mailto:FinancialAid@dallascollege.edu" TargetMode="External"/><Relationship Id="rId1" Type="http://schemas.openxmlformats.org/officeDocument/2006/relationships/slideLayout" Target="../slideLayouts/slideLayout2.xml"/><Relationship Id="rId4" Type="http://schemas.openxmlformats.org/officeDocument/2006/relationships/hyperlink" Target="https://www.dallascollege.edu/paying-for-college/scholarships-aid/"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dallascollege.edu/schools/health-sciences/health-packets/" TargetMode="External"/><Relationship Id="rId2" Type="http://schemas.openxmlformats.org/officeDocument/2006/relationships/hyperlink" Target="https://www.dallascollege.edu/schools/health-sciences/health-packets/#d.en.110964"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nrangnekar@DallasCollege.edu" TargetMode="External"/><Relationship Id="rId2" Type="http://schemas.openxmlformats.org/officeDocument/2006/relationships/hyperlink" Target="mailto:AskSOHS@DallasCollege.edu&#8203;" TargetMode="External"/><Relationship Id="rId1" Type="http://schemas.openxmlformats.org/officeDocument/2006/relationships/slideLayout" Target="../slideLayouts/slideLayout2.xml"/><Relationship Id="rId4" Type="http://schemas.openxmlformats.org/officeDocument/2006/relationships/hyperlink" Target="https://www.dallascollege.edu/study/medical-front-offic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forms.office.com/Pages/ResponsePage.aspx?id=U1R-1i9z3EqUpEiI8tl9XeH6bxOab2BEhGo91sCptSNUNUM3SkxMRUlQVFBKRDUxSUtDRUc0Vjc4MS4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EFA5BC1-7814-4F3B-8D83-DC6B2A1D11DA}"/>
              </a:ext>
            </a:extLst>
          </p:cNvPr>
          <p:cNvSpPr txBox="1">
            <a:spLocks noGrp="1"/>
          </p:cNvSpPr>
          <p:nvPr>
            <p:ph type="title" idx="4294967295"/>
          </p:nvPr>
        </p:nvSpPr>
        <p:spPr>
          <a:xfrm>
            <a:off x="2639292" y="2327564"/>
            <a:ext cx="8977745" cy="13196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6000" b="1" i="0" kern="1200">
                <a:solidFill>
                  <a:srgbClr val="003385"/>
                </a:solidFill>
                <a:latin typeface="Montserrat ExtraBold" pitchFamily="2" charset="77"/>
                <a:ea typeface="Roboto Condensed" panose="02000000000000000000" pitchFamily="2" charset="0"/>
                <a:cs typeface="Montserrat ExtraBold" pitchFamily="2" charset="77"/>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003385"/>
                </a:solidFill>
                <a:effectLst/>
                <a:uLnTx/>
                <a:uFillTx/>
                <a:latin typeface="Times New Roman" panose="02020603050405020304" pitchFamily="18" charset="0"/>
                <a:ea typeface="Roboto Medium" panose="02000000000000000000" pitchFamily="2" charset="0"/>
                <a:cs typeface="Times New Roman" panose="02020603050405020304" pitchFamily="18" charset="0"/>
              </a:rPr>
              <a:t>Medical Front Office Assistant Program</a:t>
            </a:r>
            <a:br>
              <a:rPr kumimoji="0" lang="en-US" sz="3600" b="1" i="0" u="none" strike="noStrike" kern="1200" cap="none" spc="0" normalizeH="0" baseline="0" noProof="0" dirty="0">
                <a:ln>
                  <a:noFill/>
                </a:ln>
                <a:solidFill>
                  <a:srgbClr val="003385"/>
                </a:solidFill>
                <a:effectLst/>
                <a:uLnTx/>
                <a:uFillTx/>
                <a:latin typeface="Times New Roman" panose="02020603050405020304" pitchFamily="18" charset="0"/>
                <a:ea typeface="Roboto Medium" panose="02000000000000000000" pitchFamily="2" charset="0"/>
                <a:cs typeface="Times New Roman" panose="02020603050405020304" pitchFamily="18" charset="0"/>
              </a:rPr>
            </a:br>
            <a:r>
              <a:rPr kumimoji="0" lang="en-US" sz="3600" b="1" i="0" u="none" strike="noStrike" kern="1200" cap="none" spc="0" normalizeH="0" baseline="0" noProof="0" dirty="0">
                <a:ln>
                  <a:noFill/>
                </a:ln>
                <a:solidFill>
                  <a:srgbClr val="003385"/>
                </a:solidFill>
                <a:effectLst/>
                <a:uLnTx/>
                <a:uFillTx/>
                <a:latin typeface="Times New Roman" panose="02020603050405020304" pitchFamily="18" charset="0"/>
                <a:ea typeface="Roboto Medium" panose="02000000000000000000" pitchFamily="2" charset="0"/>
                <a:cs typeface="Times New Roman" panose="02020603050405020304" pitchFamily="18" charset="0"/>
              </a:rPr>
              <a:t>Information Session</a:t>
            </a:r>
            <a:endParaRPr kumimoji="0" lang="en-US" sz="3600" b="1" i="0" u="none" strike="noStrike" kern="1200" cap="none" spc="0" normalizeH="0" baseline="0" noProof="0" dirty="0">
              <a:ln>
                <a:noFill/>
              </a:ln>
              <a:solidFill>
                <a:schemeClr val="tx1"/>
              </a:solidFill>
              <a:effectLst/>
              <a:uLnTx/>
              <a:uFillTx/>
              <a:latin typeface="Times New Roman" panose="02020603050405020304" pitchFamily="18" charset="0"/>
              <a:ea typeface="Roboto Medium" panose="02000000000000000000" pitchFamily="2" charset="0"/>
              <a:cs typeface="Times New Roman" panose="02020603050405020304" pitchFamily="18" charset="0"/>
            </a:endParaRPr>
          </a:p>
        </p:txBody>
      </p:sp>
      <p:sp>
        <p:nvSpPr>
          <p:cNvPr id="2" name="TextBox 1">
            <a:extLst>
              <a:ext uri="{FF2B5EF4-FFF2-40B4-BE49-F238E27FC236}">
                <a16:creationId xmlns:a16="http://schemas.microsoft.com/office/drawing/2014/main" id="{59425F10-6371-CE38-0323-C5D42E64C254}"/>
              </a:ext>
            </a:extLst>
          </p:cNvPr>
          <p:cNvSpPr txBox="1"/>
          <p:nvPr/>
        </p:nvSpPr>
        <p:spPr>
          <a:xfrm>
            <a:off x="2566555" y="3976971"/>
            <a:ext cx="9393381" cy="1384995"/>
          </a:xfrm>
          <a:prstGeom prst="rect">
            <a:avLst/>
          </a:prstGeom>
          <a:noFill/>
        </p:spPr>
        <p:txBody>
          <a:bodyPr wrap="square" rtlCol="0">
            <a:spAutoFit/>
          </a:bodyPr>
          <a:lstStyle/>
          <a:p>
            <a:pPr algn="ctr"/>
            <a:r>
              <a:rPr lang="en-US" sz="2800" b="1" dirty="0">
                <a:solidFill>
                  <a:srgbClr val="000000"/>
                </a:solidFill>
                <a:latin typeface="Times New Roman" panose="02020603050405020304" pitchFamily="18" charset="0"/>
              </a:rPr>
              <a:t>Thank you for your interest in the Dallas College School of Health Sciences - </a:t>
            </a:r>
            <a:r>
              <a:rPr lang="en-US" sz="2800" b="1" dirty="0">
                <a:solidFill>
                  <a:schemeClr val="tx1"/>
                </a:solidFill>
                <a:latin typeface="Times New Roman" panose="02020603050405020304" pitchFamily="18" charset="0"/>
                <a:ea typeface="Roboto Medium" panose="02000000000000000000" pitchFamily="2" charset="0"/>
                <a:cs typeface="Times New Roman" panose="02020603050405020304" pitchFamily="18" charset="0"/>
              </a:rPr>
              <a:t>Medical Front Office Assistant program and welcome to our online </a:t>
            </a:r>
            <a:r>
              <a:rPr lang="en-US" sz="2800" b="1" dirty="0">
                <a:solidFill>
                  <a:srgbClr val="000000"/>
                </a:solidFill>
                <a:latin typeface="Times New Roman" panose="02020603050405020304" pitchFamily="18" charset="0"/>
              </a:rPr>
              <a:t>information session! </a:t>
            </a:r>
          </a:p>
        </p:txBody>
      </p:sp>
    </p:spTree>
    <p:extLst>
      <p:ext uri="{BB962C8B-B14F-4D97-AF65-F5344CB8AC3E}">
        <p14:creationId xmlns:p14="http://schemas.microsoft.com/office/powerpoint/2010/main" val="1257402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A9823-F5B8-094E-9352-836FC7B3843E}"/>
              </a:ext>
            </a:extLst>
          </p:cNvPr>
          <p:cNvSpPr>
            <a:spLocks noGrp="1"/>
          </p:cNvSpPr>
          <p:nvPr>
            <p:ph type="title"/>
          </p:nvPr>
        </p:nvSpPr>
        <p:spPr>
          <a:xfrm>
            <a:off x="838200" y="365126"/>
            <a:ext cx="10515600" cy="986829"/>
          </a:xfrm>
        </p:spPr>
        <p:txBody>
          <a:bodyPr>
            <a:normAutofit/>
          </a:bodyPr>
          <a:lstStyle/>
          <a:p>
            <a:pPr algn="ctr"/>
            <a:r>
              <a:rPr lang="en-US" sz="4000" dirty="0">
                <a:latin typeface="Times New Roman" panose="02020603050405020304" pitchFamily="18" charset="0"/>
                <a:ea typeface="Roboto Medium" panose="02000000000000000000" pitchFamily="2" charset="0"/>
                <a:cs typeface="Times New Roman" panose="02020603050405020304" pitchFamily="18" charset="0"/>
              </a:rPr>
              <a:t>Getting Started</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06717A-2595-E84F-8648-3F70AEC9B7D2}"/>
              </a:ext>
            </a:extLst>
          </p:cNvPr>
          <p:cNvSpPr>
            <a:spLocks noGrp="1"/>
          </p:cNvSpPr>
          <p:nvPr>
            <p:ph idx="1"/>
          </p:nvPr>
        </p:nvSpPr>
        <p:spPr>
          <a:xfrm>
            <a:off x="479685" y="1726028"/>
            <a:ext cx="11257613" cy="3653368"/>
          </a:xfrm>
        </p:spPr>
        <p:txBody>
          <a:bodyPr>
            <a:noAutofit/>
          </a:bodyPr>
          <a:lstStyle/>
          <a:p>
            <a:pPr>
              <a:lnSpc>
                <a:spcPct val="100000"/>
              </a:lnSpc>
              <a:spcBef>
                <a:spcPts val="400"/>
              </a:spcBef>
              <a:spcAft>
                <a:spcPts val="400"/>
              </a:spcAft>
            </a:pPr>
            <a:r>
              <a:rPr lang="en-US" i="1" dirty="0">
                <a:solidFill>
                  <a:schemeClr val="tx1"/>
                </a:solidFill>
                <a:latin typeface="Times New Roman" panose="02020603050405020304" pitchFamily="18" charset="0"/>
                <a:cs typeface="Times New Roman" panose="02020603050405020304" pitchFamily="18" charset="0"/>
              </a:rPr>
              <a:t>While this information session is designed to answer many of your questions, it is meant to be reviewed alongside the information packet for the program.</a:t>
            </a:r>
          </a:p>
          <a:p>
            <a:pPr>
              <a:lnSpc>
                <a:spcPct val="100000"/>
              </a:lnSpc>
              <a:spcBef>
                <a:spcPts val="400"/>
              </a:spcBef>
              <a:spcAft>
                <a:spcPts val="400"/>
              </a:spcAft>
            </a:pPr>
            <a:r>
              <a:rPr lang="en-US" b="1" dirty="0">
                <a:solidFill>
                  <a:schemeClr val="tx1"/>
                </a:solidFill>
                <a:latin typeface="Times New Roman" panose="02020603050405020304" pitchFamily="18" charset="0"/>
                <a:cs typeface="Times New Roman" panose="02020603050405020304" pitchFamily="18" charset="0"/>
              </a:rPr>
              <a:t>Please download/print the </a:t>
            </a:r>
            <a:r>
              <a:rPr lang="en-US" b="1" dirty="0">
                <a:solidFill>
                  <a:schemeClr val="tx1"/>
                </a:solidFill>
                <a:latin typeface="Times New Roman" panose="02020603050405020304" pitchFamily="18" charset="0"/>
                <a:cs typeface="Times New Roman" panose="02020603050405020304" pitchFamily="18" charset="0"/>
                <a:hlinkClick r:id="rId3"/>
              </a:rPr>
              <a:t>program information packet</a:t>
            </a:r>
            <a:r>
              <a:rPr lang="en-US" b="1" dirty="0">
                <a:solidFill>
                  <a:schemeClr val="tx1"/>
                </a:solidFill>
                <a:latin typeface="Times New Roman" panose="02020603050405020304" pitchFamily="18" charset="0"/>
                <a:cs typeface="Times New Roman" panose="02020603050405020304" pitchFamily="18" charset="0"/>
              </a:rPr>
              <a:t> and read it carefully </a:t>
            </a:r>
            <a:r>
              <a:rPr lang="en-US" b="1" dirty="0">
                <a:solidFill>
                  <a:srgbClr val="000000"/>
                </a:solidFill>
                <a:latin typeface="Times New Roman" panose="02020603050405020304" pitchFamily="18" charset="0"/>
              </a:rPr>
              <a:t>to understand the program application process and other important criteria.</a:t>
            </a:r>
          </a:p>
          <a:p>
            <a:pPr>
              <a:lnSpc>
                <a:spcPct val="100000"/>
              </a:lnSpc>
              <a:spcBef>
                <a:spcPts val="400"/>
              </a:spcBef>
              <a:spcAft>
                <a:spcPts val="400"/>
              </a:spcAft>
            </a:pPr>
            <a:r>
              <a:rPr lang="en-US" dirty="0">
                <a:solidFill>
                  <a:schemeClr val="tx1"/>
                </a:solidFill>
                <a:latin typeface="Times New Roman" panose="02020603050405020304" pitchFamily="18" charset="0"/>
                <a:cs typeface="Times New Roman" panose="02020603050405020304" pitchFamily="18" charset="0"/>
              </a:rPr>
              <a:t>This information session is available for you to view as often as you like.</a:t>
            </a:r>
          </a:p>
        </p:txBody>
      </p:sp>
    </p:spTree>
    <p:extLst>
      <p:ext uri="{BB962C8B-B14F-4D97-AF65-F5344CB8AC3E}">
        <p14:creationId xmlns:p14="http://schemas.microsoft.com/office/powerpoint/2010/main" val="3566269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A9823-F5B8-094E-9352-836FC7B3843E}"/>
              </a:ext>
            </a:extLst>
          </p:cNvPr>
          <p:cNvSpPr>
            <a:spLocks noGrp="1"/>
          </p:cNvSpPr>
          <p:nvPr>
            <p:ph type="title"/>
          </p:nvPr>
        </p:nvSpPr>
        <p:spPr>
          <a:xfrm>
            <a:off x="609600" y="198872"/>
            <a:ext cx="10515600" cy="986829"/>
          </a:xfrm>
        </p:spPr>
        <p:txBody>
          <a:bodyPr>
            <a:normAutofit/>
          </a:bodyPr>
          <a:lstStyle/>
          <a:p>
            <a:pPr algn="ctr"/>
            <a:r>
              <a:rPr lang="en-US" sz="4000" dirty="0">
                <a:latin typeface="Times New Roman" panose="02020603050405020304" pitchFamily="18" charset="0"/>
                <a:ea typeface="Roboto Medium" panose="02000000000000000000" pitchFamily="2" charset="0"/>
                <a:cs typeface="Times New Roman" panose="02020603050405020304" pitchFamily="18" charset="0"/>
              </a:rPr>
              <a:t>Tips for viewing this Information Session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06717A-2595-E84F-8648-3F70AEC9B7D2}"/>
              </a:ext>
            </a:extLst>
          </p:cNvPr>
          <p:cNvSpPr>
            <a:spLocks noGrp="1"/>
          </p:cNvSpPr>
          <p:nvPr>
            <p:ph idx="1"/>
          </p:nvPr>
        </p:nvSpPr>
        <p:spPr>
          <a:xfrm>
            <a:off x="467193" y="1254205"/>
            <a:ext cx="11257613" cy="4873335"/>
          </a:xfrm>
        </p:spPr>
        <p:txBody>
          <a:bodyPr>
            <a:noAutofit/>
          </a:bodyPr>
          <a:lstStyle/>
          <a:p>
            <a:pPr>
              <a:lnSpc>
                <a:spcPct val="100000"/>
              </a:lnSpc>
              <a:spcBef>
                <a:spcPts val="200"/>
              </a:spcBef>
              <a:spcAft>
                <a:spcPts val="200"/>
              </a:spcAft>
            </a:pPr>
            <a:r>
              <a:rPr lang="en-US" dirty="0">
                <a:solidFill>
                  <a:schemeClr val="tx1"/>
                </a:solidFill>
                <a:latin typeface="Times New Roman" panose="02020603050405020304" pitchFamily="18" charset="0"/>
                <a:cs typeface="Times New Roman" panose="02020603050405020304" pitchFamily="18" charset="0"/>
              </a:rPr>
              <a:t>As you view the presentation, you will find hyperlinks to various webpages; you may click on those links which will open in another window and then simply close that window to return to the information session. The session will resume at the point where you left initially. </a:t>
            </a:r>
          </a:p>
          <a:p>
            <a:pPr>
              <a:lnSpc>
                <a:spcPct val="100000"/>
              </a:lnSpc>
              <a:spcBef>
                <a:spcPts val="200"/>
              </a:spcBef>
              <a:spcAft>
                <a:spcPts val="200"/>
              </a:spcAft>
            </a:pPr>
            <a:r>
              <a:rPr lang="en-US" dirty="0">
                <a:solidFill>
                  <a:schemeClr val="tx1"/>
                </a:solidFill>
                <a:latin typeface="Times New Roman" panose="02020603050405020304" pitchFamily="18" charset="0"/>
                <a:cs typeface="Times New Roman" panose="02020603050405020304" pitchFamily="18" charset="0"/>
              </a:rPr>
              <a:t>You may pause the presentation at any time; </a:t>
            </a:r>
            <a:r>
              <a:rPr lang="en-US" b="1" i="1" dirty="0">
                <a:solidFill>
                  <a:schemeClr val="tx1"/>
                </a:solidFill>
                <a:latin typeface="Times New Roman" panose="02020603050405020304" pitchFamily="18" charset="0"/>
                <a:cs typeface="Times New Roman" panose="02020603050405020304" pitchFamily="18" charset="0"/>
              </a:rPr>
              <a:t>however, remember that you are required to view the entire information session in its entirety to receive credit for your attendance and to receive the program application form</a:t>
            </a:r>
            <a:r>
              <a:rPr lang="en-US" b="1" dirty="0">
                <a:solidFill>
                  <a:schemeClr val="tx1"/>
                </a:solidFill>
                <a:latin typeface="Times New Roman" panose="02020603050405020304" pitchFamily="18" charset="0"/>
                <a:cs typeface="Times New Roman" panose="02020603050405020304" pitchFamily="18" charset="0"/>
              </a:rPr>
              <a:t>.</a:t>
            </a:r>
          </a:p>
          <a:p>
            <a:pPr>
              <a:lnSpc>
                <a:spcPct val="100000"/>
              </a:lnSpc>
              <a:spcBef>
                <a:spcPts val="200"/>
              </a:spcBef>
              <a:spcAft>
                <a:spcPts val="200"/>
              </a:spcAft>
            </a:pPr>
            <a:r>
              <a:rPr lang="en-US" dirty="0">
                <a:solidFill>
                  <a:schemeClr val="tx1"/>
                </a:solidFill>
                <a:latin typeface="Times New Roman" panose="02020603050405020304" pitchFamily="18" charset="0"/>
              </a:rPr>
              <a:t>At the end of this session, you will be directed to complete a required questionnaire which will serve as a record of your attendance.  </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5112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838200" y="365125"/>
            <a:ext cx="10515600" cy="774127"/>
          </a:xfrm>
        </p:spPr>
        <p:txBody>
          <a:bodyPr>
            <a:normAutofit/>
          </a:bodyPr>
          <a:lstStyle/>
          <a:p>
            <a:pPr marL="0" marR="0" algn="ctr">
              <a:spcBef>
                <a:spcPts val="600"/>
              </a:spcBef>
              <a:spcAft>
                <a:spcPts val="600"/>
              </a:spcAft>
            </a:pPr>
            <a:r>
              <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rPr>
              <a:t>Medical Front Office </a:t>
            </a:r>
            <a:r>
              <a:rPr lang="en-US" sz="4000" dirty="0">
                <a:latin typeface="Times New Roman" panose="02020603050405020304" pitchFamily="18" charset="0"/>
                <a:ea typeface="Roboto Medium" panose="02000000000000000000" pitchFamily="2" charset="0"/>
                <a:cs typeface="Times New Roman" panose="02020603050405020304" pitchFamily="18" charset="0"/>
              </a:rPr>
              <a:t>Assistant</a:t>
            </a:r>
            <a:r>
              <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rPr>
              <a:t> Program   </a:t>
            </a:r>
          </a:p>
        </p:txBody>
      </p:sp>
      <p:sp>
        <p:nvSpPr>
          <p:cNvPr id="10" name="TextBox 9">
            <a:extLst>
              <a:ext uri="{FF2B5EF4-FFF2-40B4-BE49-F238E27FC236}">
                <a16:creationId xmlns:a16="http://schemas.microsoft.com/office/drawing/2014/main" id="{7A76DF43-3489-424D-A0CF-0D3C049B9C05}"/>
              </a:ext>
            </a:extLst>
          </p:cNvPr>
          <p:cNvSpPr txBox="1"/>
          <p:nvPr/>
        </p:nvSpPr>
        <p:spPr>
          <a:xfrm>
            <a:off x="135593" y="1384167"/>
            <a:ext cx="4062334" cy="4621778"/>
          </a:xfrm>
          <a:prstGeom prst="rect">
            <a:avLst/>
          </a:prstGeom>
          <a:noFill/>
        </p:spPr>
        <p:txBody>
          <a:bodyPr wrap="square">
            <a:spAutoFit/>
          </a:bodyPr>
          <a:lstStyle/>
          <a:p>
            <a:pPr marL="457200" indent="-457200">
              <a:spcBef>
                <a:spcPts val="1000"/>
              </a:spcBef>
              <a:buSzPct val="100000"/>
              <a:buFont typeface="Arial" panose="020B0604020202020204" pitchFamily="34" charset="0"/>
              <a:buChar char="•"/>
              <a:tabLst>
                <a:tab pos="457200" algn="l"/>
              </a:tabLst>
            </a:pPr>
            <a:r>
              <a:rPr lang="en-US" sz="2600" dirty="0">
                <a:latin typeface="Times New Roman" panose="02020603050405020304" pitchFamily="18" charset="0"/>
                <a:cs typeface="Times New Roman" panose="02020603050405020304" pitchFamily="18" charset="0"/>
              </a:rPr>
              <a:t>Have you been considering a career in healthcare but would rather work in an office setting without medically related patient contact? </a:t>
            </a:r>
          </a:p>
          <a:p>
            <a:pPr marL="457200" indent="-457200">
              <a:spcBef>
                <a:spcPts val="1000"/>
              </a:spcBef>
              <a:buSzPct val="100000"/>
              <a:buFont typeface="Arial" panose="020B0604020202020204" pitchFamily="34" charset="0"/>
              <a:buChar char="•"/>
              <a:tabLst>
                <a:tab pos="457200" algn="l"/>
              </a:tabLst>
            </a:pPr>
            <a:r>
              <a:rPr lang="en-US" sz="2600" dirty="0">
                <a:latin typeface="Times New Roman" panose="02020603050405020304" pitchFamily="18" charset="0"/>
                <a:cs typeface="Times New Roman" panose="02020603050405020304" pitchFamily="18" charset="0"/>
              </a:rPr>
              <a:t>If so, the Medical Front Office Assistant program at Dallas College will provide you the training to jumpstart your career. </a:t>
            </a:r>
          </a:p>
        </p:txBody>
      </p:sp>
      <p:pic>
        <p:nvPicPr>
          <p:cNvPr id="9" name="Image 18" descr="Picture of Medical Receptionist answering the phone.">
            <a:extLst>
              <a:ext uri="{FF2B5EF4-FFF2-40B4-BE49-F238E27FC236}">
                <a16:creationId xmlns:a16="http://schemas.microsoft.com/office/drawing/2014/main" id="{6BB78151-31ED-E027-4EDF-ADE49A6E22F8}"/>
              </a:ext>
            </a:extLst>
          </p:cNvPr>
          <p:cNvPicPr/>
          <p:nvPr/>
        </p:nvPicPr>
        <p:blipFill rotWithShape="1">
          <a:blip r:embed="rId2" cstate="print"/>
          <a:srcRect l="6038" b="-231"/>
          <a:stretch/>
        </p:blipFill>
        <p:spPr>
          <a:xfrm>
            <a:off x="4197926" y="1373511"/>
            <a:ext cx="7668491" cy="4632434"/>
          </a:xfrm>
          <a:prstGeom prst="rect">
            <a:avLst/>
          </a:prstGeom>
          <a:ln>
            <a:solidFill>
              <a:schemeClr val="accent1">
                <a:lumMod val="75000"/>
              </a:schemeClr>
            </a:solidFill>
          </a:ln>
        </p:spPr>
      </p:pic>
    </p:spTree>
    <p:extLst>
      <p:ext uri="{BB962C8B-B14F-4D97-AF65-F5344CB8AC3E}">
        <p14:creationId xmlns:p14="http://schemas.microsoft.com/office/powerpoint/2010/main" val="1952025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838200" y="365125"/>
            <a:ext cx="10515600" cy="774127"/>
          </a:xfrm>
        </p:spPr>
        <p:txBody>
          <a:bodyPr>
            <a:noAutofit/>
          </a:bodyPr>
          <a:lstStyle/>
          <a:p>
            <a:pPr marR="0" lvl="0" algn="ctr">
              <a:lnSpc>
                <a:spcPct val="107000"/>
              </a:lnSpc>
              <a:spcBef>
                <a:spcPts val="0"/>
              </a:spcBef>
              <a:spcAft>
                <a:spcPts val="800"/>
              </a:spcAft>
              <a:buSzPts val="1000"/>
              <a:tabLst>
                <a:tab pos="457200" algn="l"/>
              </a:tabLst>
            </a:pPr>
            <a:r>
              <a:rPr lang="en-US" sz="3600" b="1" i="0" dirty="0">
                <a:solidFill>
                  <a:srgbClr val="003385"/>
                </a:solidFill>
                <a:effectLst/>
                <a:latin typeface="Times New Roman" panose="02020603050405020304" pitchFamily="18" charset="0"/>
                <a:cs typeface="Times New Roman" panose="02020603050405020304" pitchFamily="18" charset="0"/>
              </a:rPr>
              <a:t>What is a Medical Front Office Assistant?</a:t>
            </a:r>
            <a:endParaRPr lang="en-US" sz="3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7A76DF43-3489-424D-A0CF-0D3C049B9C05}"/>
              </a:ext>
            </a:extLst>
          </p:cNvPr>
          <p:cNvSpPr txBox="1"/>
          <p:nvPr/>
        </p:nvSpPr>
        <p:spPr>
          <a:xfrm>
            <a:off x="404734" y="1343814"/>
            <a:ext cx="10949066" cy="5160387"/>
          </a:xfrm>
          <a:prstGeom prst="rect">
            <a:avLst/>
          </a:prstGeom>
          <a:noFill/>
        </p:spPr>
        <p:txBody>
          <a:bodyPr wrap="square">
            <a:spAutoFit/>
          </a:bodyPr>
          <a:lstStyle/>
          <a:p>
            <a:pPr marL="457200" marR="0" lvl="0" indent="-457200">
              <a:spcBef>
                <a:spcPts val="600"/>
              </a:spcBef>
              <a:spcAft>
                <a:spcPts val="600"/>
              </a:spcAft>
              <a:buSzPct val="100000"/>
              <a:buFont typeface="Arial" panose="020B0604020202020204" pitchFamily="34" charset="0"/>
              <a:buChar char="•"/>
              <a:tabLst>
                <a:tab pos="457200" algn="l"/>
              </a:tabLst>
            </a:pPr>
            <a:r>
              <a:rPr lang="en-US" sz="2600" dirty="0">
                <a:solidFill>
                  <a:srgbClr val="000000"/>
                </a:solidFill>
                <a:latin typeface="Times New Roman" panose="02020603050405020304" pitchFamily="18" charset="0"/>
                <a:ea typeface="Roboto Medium" panose="02000000000000000000" pitchFamily="2" charset="0"/>
                <a:cs typeface="Times New Roman" panose="02020603050405020304" pitchFamily="18" charset="0"/>
              </a:rPr>
              <a:t>Medical front office assistants are healthcare professionals who work in the front or reception area of a medical office and </a:t>
            </a:r>
            <a:r>
              <a:rPr lang="en-US" sz="2600" dirty="0">
                <a:solidFill>
                  <a:srgbClr val="000000"/>
                </a:solidFill>
                <a:latin typeface="Times New Roman" panose="02020603050405020304" pitchFamily="18" charset="0"/>
                <a:ea typeface="Roboto Medium" panose="02000000000000000000" pitchFamily="2" charset="0"/>
              </a:rPr>
              <a:t>are the first point of contact patients encounter upon entering a medical facility.</a:t>
            </a:r>
          </a:p>
          <a:p>
            <a:pPr marL="457200" marR="0" lvl="0" indent="-457200">
              <a:spcBef>
                <a:spcPts val="600"/>
              </a:spcBef>
              <a:spcAft>
                <a:spcPts val="600"/>
              </a:spcAft>
              <a:buSzPct val="100000"/>
              <a:buFont typeface="Arial" panose="020B0604020202020204" pitchFamily="34" charset="0"/>
              <a:buChar char="•"/>
              <a:tabLst>
                <a:tab pos="457200" algn="l"/>
              </a:tabLst>
            </a:pPr>
            <a:r>
              <a:rPr lang="en-US" sz="2600" dirty="0">
                <a:solidFill>
                  <a:srgbClr val="000000"/>
                </a:solidFill>
                <a:latin typeface="Times New Roman" panose="02020603050405020304" pitchFamily="18" charset="0"/>
                <a:ea typeface="Roboto Medium" panose="02000000000000000000" pitchFamily="2" charset="0"/>
              </a:rPr>
              <a:t>Unlike clinical medical assistants, front office assistants do not assist with medical procedures and are not directly involved with patient care.</a:t>
            </a:r>
            <a:r>
              <a:rPr lang="en-US" sz="2600" dirty="0">
                <a:solidFill>
                  <a:srgbClr val="000000"/>
                </a:solidFill>
                <a:latin typeface="Times New Roman" panose="02020603050405020304" pitchFamily="18" charset="0"/>
                <a:ea typeface="Roboto Medium" panose="02000000000000000000" pitchFamily="2" charset="0"/>
                <a:cs typeface="Times New Roman" panose="02020603050405020304" pitchFamily="18" charset="0"/>
              </a:rPr>
              <a:t> </a:t>
            </a:r>
          </a:p>
          <a:p>
            <a:pPr marL="457200" marR="0" lvl="0" indent="-457200">
              <a:spcBef>
                <a:spcPts val="600"/>
              </a:spcBef>
              <a:spcAft>
                <a:spcPts val="600"/>
              </a:spcAft>
              <a:buSzPct val="100000"/>
              <a:buFont typeface="Arial" panose="020B0604020202020204" pitchFamily="34" charset="0"/>
              <a:buChar char="•"/>
              <a:tabLst>
                <a:tab pos="457200" algn="l"/>
              </a:tabLst>
            </a:pPr>
            <a:r>
              <a:rPr lang="en-US" sz="2600" dirty="0">
                <a:solidFill>
                  <a:srgbClr val="000000"/>
                </a:solidFill>
                <a:latin typeface="Times New Roman" panose="02020603050405020304" pitchFamily="18" charset="0"/>
                <a:ea typeface="Roboto Medium" panose="02000000000000000000" pitchFamily="2" charset="0"/>
                <a:cs typeface="Times New Roman" panose="02020603050405020304" pitchFamily="18" charset="0"/>
              </a:rPr>
              <a:t>Instead, front office assistants perform daily administrative tasks and duties that keep things running smoothly behind the scenes while providing clerical support to physicians, nurses, and other health professionals.</a:t>
            </a:r>
          </a:p>
          <a:p>
            <a:pPr marL="457200" indent="-457200">
              <a:spcBef>
                <a:spcPts val="600"/>
              </a:spcBef>
              <a:spcAft>
                <a:spcPts val="600"/>
              </a:spcAft>
              <a:buSzPct val="100000"/>
              <a:buFont typeface="Arial" panose="020B0604020202020204" pitchFamily="34" charset="0"/>
              <a:buChar char="•"/>
              <a:tabLst>
                <a:tab pos="457200" algn="l"/>
              </a:tabLst>
            </a:pPr>
            <a:r>
              <a:rPr lang="en-US" sz="2600" b="1" i="1" dirty="0">
                <a:solidFill>
                  <a:srgbClr val="000000"/>
                </a:solidFill>
                <a:latin typeface="Times New Roman" panose="02020603050405020304" pitchFamily="18" charset="0"/>
                <a:ea typeface="Roboto Medium" panose="02000000000000000000" pitchFamily="2" charset="0"/>
                <a:cs typeface="Times New Roman" panose="02020603050405020304" pitchFamily="18" charset="0"/>
              </a:rPr>
              <a:t>"Front office" skills allow you to work in a health care setting without medically related direct patient contact. </a:t>
            </a:r>
          </a:p>
          <a:p>
            <a:pPr marL="228600" marR="0" lvl="0" indent="-228600">
              <a:spcBef>
                <a:spcPts val="1000"/>
              </a:spcBef>
              <a:spcAft>
                <a:spcPts val="800"/>
              </a:spcAft>
              <a:buSzPct val="100000"/>
              <a:buFont typeface="Arial" panose="020B0604020202020204" pitchFamily="34" charset="0"/>
              <a:buChar char="•"/>
              <a:tabLst>
                <a:tab pos="457200" algn="l"/>
              </a:tabLst>
            </a:pPr>
            <a:endParaRPr lang="en-US" sz="2600" dirty="0">
              <a:solidFill>
                <a:srgbClr val="000000"/>
              </a:solidFill>
              <a:latin typeface="Times New Roman" panose="02020603050405020304" pitchFamily="18" charset="0"/>
              <a:ea typeface="Roboto Medium" panose="02000000000000000000" pitchFamily="2" charset="0"/>
            </a:endParaRPr>
          </a:p>
        </p:txBody>
      </p:sp>
    </p:spTree>
    <p:extLst>
      <p:ext uri="{BB962C8B-B14F-4D97-AF65-F5344CB8AC3E}">
        <p14:creationId xmlns:p14="http://schemas.microsoft.com/office/powerpoint/2010/main" val="3858757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509666" y="281417"/>
            <a:ext cx="10837888" cy="742664"/>
          </a:xfrm>
        </p:spPr>
        <p:txBody>
          <a:bodyPr>
            <a:noAutofit/>
          </a:bodyPr>
          <a:lstStyle/>
          <a:p>
            <a:pPr algn="ctr"/>
            <a:r>
              <a:rPr lang="en-US" sz="3600" b="1" i="0" dirty="0">
                <a:solidFill>
                  <a:srgbClr val="003385"/>
                </a:solidFill>
                <a:effectLst/>
                <a:latin typeface="Times New Roman" panose="02020603050405020304" pitchFamily="18" charset="0"/>
                <a:cs typeface="Times New Roman" panose="02020603050405020304" pitchFamily="18" charset="0"/>
              </a:rPr>
              <a:t>What does a Medical Front Office Assistant do?</a:t>
            </a:r>
          </a:p>
        </p:txBody>
      </p:sp>
      <p:sp>
        <p:nvSpPr>
          <p:cNvPr id="5" name="TextBox 4">
            <a:extLst>
              <a:ext uri="{FF2B5EF4-FFF2-40B4-BE49-F238E27FC236}">
                <a16:creationId xmlns:a16="http://schemas.microsoft.com/office/drawing/2014/main" id="{A8272CFB-E3B3-4FCE-B084-39172CCEA399}"/>
              </a:ext>
            </a:extLst>
          </p:cNvPr>
          <p:cNvSpPr txBox="1"/>
          <p:nvPr/>
        </p:nvSpPr>
        <p:spPr>
          <a:xfrm>
            <a:off x="6096001" y="2311225"/>
            <a:ext cx="5693922" cy="2246769"/>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Daily job duties of a medical front office assistant can </a:t>
            </a:r>
            <a:r>
              <a:rPr lang="en-US" sz="2800" dirty="0">
                <a:latin typeface="Times New Roman" panose="02020603050405020304" pitchFamily="18" charset="0"/>
                <a:ea typeface="Roboto Medium" panose="02000000000000000000" pitchFamily="2" charset="0"/>
              </a:rPr>
              <a:t>be varied and widespread depending on the </a:t>
            </a:r>
            <a:r>
              <a:rPr lang="en-US" sz="2800" dirty="0">
                <a:latin typeface="Times New Roman" panose="02020603050405020304" pitchFamily="18" charset="0"/>
                <a:cs typeface="Times New Roman" panose="02020603050405020304" pitchFamily="18" charset="0"/>
              </a:rPr>
              <a:t>type of healthcare setting in which they are employed.</a:t>
            </a:r>
          </a:p>
        </p:txBody>
      </p:sp>
      <p:pic>
        <p:nvPicPr>
          <p:cNvPr id="6" name="Picture 5" descr="Picture showing duties of a medical administrative assistant.">
            <a:extLst>
              <a:ext uri="{FF2B5EF4-FFF2-40B4-BE49-F238E27FC236}">
                <a16:creationId xmlns:a16="http://schemas.microsoft.com/office/drawing/2014/main" id="{0C070884-04AF-A607-8441-893A7A1F7D94}"/>
              </a:ext>
            </a:extLst>
          </p:cNvPr>
          <p:cNvPicPr>
            <a:picLocks noChangeAspect="1"/>
          </p:cNvPicPr>
          <p:nvPr/>
        </p:nvPicPr>
        <p:blipFill>
          <a:blip r:embed="rId2">
            <a:extLst>
              <a:ext uri="{837473B0-CC2E-450A-ABE3-18F120FF3D39}">
                <a1611:picAttrSrcUrl xmlns:a1611="http://schemas.microsoft.com/office/drawing/2016/11/main" r:id="rId3"/>
              </a:ext>
            </a:extLst>
          </a:blip>
          <a:srcRect t="9452" b="11376"/>
          <a:stretch>
            <a:fillRect/>
          </a:stretch>
        </p:blipFill>
        <p:spPr>
          <a:xfrm>
            <a:off x="710120" y="1216453"/>
            <a:ext cx="4940186" cy="4844871"/>
          </a:xfrm>
          <a:prstGeom prst="rect">
            <a:avLst/>
          </a:prstGeom>
          <a:ln w="28575">
            <a:solidFill>
              <a:schemeClr val="tx1"/>
            </a:solidFill>
          </a:ln>
        </p:spPr>
      </p:pic>
    </p:spTree>
    <p:extLst>
      <p:ext uri="{BB962C8B-B14F-4D97-AF65-F5344CB8AC3E}">
        <p14:creationId xmlns:p14="http://schemas.microsoft.com/office/powerpoint/2010/main" val="2049128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440589" y="381323"/>
            <a:ext cx="10938037" cy="1073404"/>
          </a:xfrm>
        </p:spPr>
        <p:txBody>
          <a:bodyPr>
            <a:noAutofit/>
          </a:bodyPr>
          <a:lstStyle/>
          <a:p>
            <a:pPr marL="0" marR="0" algn="ctr">
              <a:spcBef>
                <a:spcPts val="600"/>
              </a:spcBef>
              <a:spcAft>
                <a:spcPts val="600"/>
              </a:spcAft>
            </a:pPr>
            <a:r>
              <a:rPr lang="en-US" sz="3600" b="1" dirty="0">
                <a:latin typeface="Times New Roman" panose="02020603050405020304" pitchFamily="18" charset="0"/>
                <a:cs typeface="Times New Roman" panose="02020603050405020304" pitchFamily="18" charset="0"/>
              </a:rPr>
              <a:t>Some typical </a:t>
            </a:r>
            <a:r>
              <a:rPr lang="en-US" sz="3600" dirty="0">
                <a:latin typeface="Times New Roman" panose="02020603050405020304" pitchFamily="18" charset="0"/>
                <a:cs typeface="Times New Roman" panose="02020603050405020304" pitchFamily="18" charset="0"/>
              </a:rPr>
              <a:t>j</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ob duties you would be expected to perform include:</a:t>
            </a:r>
          </a:p>
        </p:txBody>
      </p:sp>
      <p:sp>
        <p:nvSpPr>
          <p:cNvPr id="10" name="TextBox 9">
            <a:extLst>
              <a:ext uri="{FF2B5EF4-FFF2-40B4-BE49-F238E27FC236}">
                <a16:creationId xmlns:a16="http://schemas.microsoft.com/office/drawing/2014/main" id="{7A76DF43-3489-424D-A0CF-0D3C049B9C05}"/>
              </a:ext>
            </a:extLst>
          </p:cNvPr>
          <p:cNvSpPr txBox="1"/>
          <p:nvPr/>
        </p:nvSpPr>
        <p:spPr>
          <a:xfrm>
            <a:off x="716973" y="1604875"/>
            <a:ext cx="4696691" cy="4298613"/>
          </a:xfrm>
          <a:prstGeom prst="rect">
            <a:avLst/>
          </a:prstGeom>
          <a:noFill/>
        </p:spPr>
        <p:txBody>
          <a:bodyPr wrap="square">
            <a:spAutoFit/>
          </a:bodyPr>
          <a:lstStyle/>
          <a:p>
            <a:pPr marL="225425" marR="0" lvl="0" indent="-225425">
              <a:spcBef>
                <a:spcPts val="200"/>
              </a:spcBef>
              <a:spcAft>
                <a:spcPts val="200"/>
              </a:spcAft>
              <a:buSzPct val="100000"/>
              <a:buFont typeface="Arial" panose="020B0604020202020204" pitchFamily="34" charset="0"/>
              <a:buChar char="•"/>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Greeting and checking in patients at the front desk</a:t>
            </a:r>
          </a:p>
          <a:p>
            <a:pPr marL="225425" indent="-225425">
              <a:spcBef>
                <a:spcPts val="200"/>
              </a:spcBef>
              <a:spcAft>
                <a:spcPts val="200"/>
              </a:spcAft>
              <a:buSzPct val="100000"/>
              <a:buFont typeface="Arial" panose="020B0604020202020204" pitchFamily="34" charset="0"/>
              <a:buChar char="•"/>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Scheduling and managing appointments</a:t>
            </a:r>
          </a:p>
          <a:p>
            <a:pPr marL="225425" marR="0" lvl="0" indent="-225425">
              <a:spcBef>
                <a:spcPts val="200"/>
              </a:spcBef>
              <a:spcAft>
                <a:spcPts val="200"/>
              </a:spcAft>
              <a:buSzPct val="100000"/>
              <a:buFont typeface="Arial" panose="020B0604020202020204" pitchFamily="34" charset="0"/>
              <a:buChar char="•"/>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Answering and routing phone calls</a:t>
            </a:r>
          </a:p>
          <a:p>
            <a:pPr marL="225425" marR="0" lvl="0" indent="-225425">
              <a:spcBef>
                <a:spcPts val="200"/>
              </a:spcBef>
              <a:spcAft>
                <a:spcPts val="200"/>
              </a:spcAft>
              <a:buSzPct val="100000"/>
              <a:buFont typeface="Arial" panose="020B0604020202020204" pitchFamily="34" charset="0"/>
              <a:buChar char="•"/>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Creating and maintaining patient charts</a:t>
            </a:r>
          </a:p>
          <a:p>
            <a:pPr marL="225425" indent="-225425">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Filling out insurance forms and other kinds of paperwork</a:t>
            </a:r>
          </a:p>
        </p:txBody>
      </p:sp>
      <p:sp>
        <p:nvSpPr>
          <p:cNvPr id="5" name="TextBox 4">
            <a:extLst>
              <a:ext uri="{FF2B5EF4-FFF2-40B4-BE49-F238E27FC236}">
                <a16:creationId xmlns:a16="http://schemas.microsoft.com/office/drawing/2014/main" id="{D7005880-5703-4FB6-ADA9-D3BE705855E9}"/>
              </a:ext>
            </a:extLst>
          </p:cNvPr>
          <p:cNvSpPr txBox="1"/>
          <p:nvPr/>
        </p:nvSpPr>
        <p:spPr>
          <a:xfrm>
            <a:off x="5657752" y="1604875"/>
            <a:ext cx="5398175" cy="4349909"/>
          </a:xfrm>
          <a:prstGeom prst="rect">
            <a:avLst/>
          </a:prstGeom>
          <a:noFill/>
        </p:spPr>
        <p:txBody>
          <a:bodyPr wrap="square">
            <a:spAutoFit/>
          </a:bodyPr>
          <a:lstStyle/>
          <a:p>
            <a:pPr marL="342900" indent="-342900">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Handling correspondence</a:t>
            </a:r>
          </a:p>
          <a:p>
            <a:pPr marL="342900" indent="-342900">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Arranging for hospital admissions or laboratory services as needed by physicians’ referrals </a:t>
            </a:r>
          </a:p>
          <a:p>
            <a:pPr marL="342900" marR="0" lvl="0" indent="-342900">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Processing insurance payments</a:t>
            </a:r>
          </a:p>
          <a:p>
            <a:pPr marL="342900" marR="0" lvl="0" indent="-342900">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Operating office software and equipment</a:t>
            </a:r>
          </a:p>
          <a:p>
            <a:pPr marL="342900" marR="0" lvl="0" indent="-342900">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Ordering supplies</a:t>
            </a:r>
          </a:p>
          <a:p>
            <a:pPr marL="342900" marR="0" lvl="0" indent="-342900">
              <a:spcBef>
                <a:spcPts val="200"/>
              </a:spcBef>
              <a:spcAft>
                <a:spcPts val="200"/>
              </a:spcAft>
              <a:buSzPct val="100000"/>
              <a:buFont typeface="Arial" panose="020B0604020202020204" pitchFamily="34" charset="0"/>
              <a:buChar char="•"/>
            </a:pPr>
            <a:r>
              <a:rPr lang="en-US" sz="2600" dirty="0">
                <a:solidFill>
                  <a:srgbClr val="000000"/>
                </a:solidFill>
                <a:latin typeface="Times New Roman" panose="02020603050405020304" pitchFamily="18" charset="0"/>
                <a:cs typeface="Times New Roman" panose="02020603050405020304" pitchFamily="18" charset="0"/>
              </a:rPr>
              <a:t>Maintaining the reception area for the office</a:t>
            </a:r>
          </a:p>
        </p:txBody>
      </p:sp>
    </p:spTree>
    <p:extLst>
      <p:ext uri="{BB962C8B-B14F-4D97-AF65-F5344CB8AC3E}">
        <p14:creationId xmlns:p14="http://schemas.microsoft.com/office/powerpoint/2010/main" val="4221870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444708" y="265789"/>
            <a:ext cx="11107711" cy="989351"/>
          </a:xfrm>
        </p:spPr>
        <p:txBody>
          <a:bodyPr>
            <a:noAutofit/>
          </a:bodyPr>
          <a:lstStyle/>
          <a:p>
            <a:pPr algn="ctr"/>
            <a:r>
              <a:rPr lang="en-US" sz="3600" b="1" dirty="0">
                <a:latin typeface="Times New Roman" panose="02020603050405020304" pitchFamily="18" charset="0"/>
                <a:cs typeface="Times New Roman" panose="02020603050405020304" pitchFamily="18" charset="0"/>
              </a:rPr>
              <a:t>Where do Medical </a:t>
            </a:r>
            <a:r>
              <a:rPr lang="en-US" sz="3600" b="1" i="0" dirty="0">
                <a:solidFill>
                  <a:srgbClr val="003385"/>
                </a:solidFill>
                <a:effectLst/>
                <a:latin typeface="Times New Roman" panose="02020603050405020304" pitchFamily="18" charset="0"/>
                <a:cs typeface="Times New Roman" panose="02020603050405020304" pitchFamily="18" charset="0"/>
              </a:rPr>
              <a:t>Front Office Assistants </a:t>
            </a:r>
            <a:r>
              <a:rPr lang="en-US" sz="3600" dirty="0">
                <a:latin typeface="Times New Roman" panose="02020603050405020304" pitchFamily="18" charset="0"/>
                <a:cs typeface="Times New Roman" panose="02020603050405020304" pitchFamily="18" charset="0"/>
              </a:rPr>
              <a:t>w</a:t>
            </a:r>
            <a:r>
              <a:rPr lang="en-US" sz="3600" b="1" dirty="0">
                <a:latin typeface="Times New Roman" panose="02020603050405020304" pitchFamily="18" charset="0"/>
                <a:cs typeface="Times New Roman" panose="02020603050405020304" pitchFamily="18" charset="0"/>
              </a:rPr>
              <a:t>ork</a:t>
            </a:r>
            <a:r>
              <a:rPr lang="en-US" sz="3600" dirty="0">
                <a:latin typeface="Times New Roman" panose="02020603050405020304" pitchFamily="18" charset="0"/>
                <a:cs typeface="Times New Roman" panose="02020603050405020304" pitchFamily="18" charset="0"/>
              </a:rPr>
              <a:t>?</a:t>
            </a:r>
            <a:endParaRPr lang="en-US" sz="3600" b="0" dirty="0">
              <a:latin typeface="Times New Roman" panose="02020603050405020304" pitchFamily="18" charset="0"/>
              <a:cs typeface="Times New Roman" panose="02020603050405020304" pitchFamily="18" charset="0"/>
            </a:endParaRPr>
          </a:p>
        </p:txBody>
      </p:sp>
      <p:sp>
        <p:nvSpPr>
          <p:cNvPr id="4" name="Content Placeholder 3" descr="Text Box">
            <a:extLst>
              <a:ext uri="{FF2B5EF4-FFF2-40B4-BE49-F238E27FC236}">
                <a16:creationId xmlns:a16="http://schemas.microsoft.com/office/drawing/2014/main" id="{2604B59E-7C08-B604-B86B-92F55D1795A9}"/>
              </a:ext>
            </a:extLst>
          </p:cNvPr>
          <p:cNvSpPr>
            <a:spLocks noGrp="1"/>
          </p:cNvSpPr>
          <p:nvPr>
            <p:ph sz="half" idx="1"/>
          </p:nvPr>
        </p:nvSpPr>
        <p:spPr>
          <a:xfrm>
            <a:off x="914400" y="2433177"/>
            <a:ext cx="4931764" cy="3432266"/>
          </a:xfrm>
        </p:spPr>
        <p:txBody>
          <a:bodyPr>
            <a:noAutofit/>
          </a:bodyPr>
          <a:lstStyle/>
          <a:p>
            <a:pPr>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Physicians’ offices</a:t>
            </a:r>
          </a:p>
          <a:p>
            <a:pPr>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Family Practices</a:t>
            </a:r>
          </a:p>
          <a:p>
            <a:pPr>
              <a:lnSpc>
                <a:spcPct val="100000"/>
              </a:lnSpc>
              <a:spcBef>
                <a:spcPts val="600"/>
              </a:spcBef>
              <a:spcAft>
                <a:spcPts val="600"/>
              </a:spcAf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Medical Specialty practices</a:t>
            </a:r>
          </a:p>
          <a:p>
            <a:pPr>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Dental clinics</a:t>
            </a:r>
          </a:p>
          <a:p>
            <a:pPr>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Vision clinics</a:t>
            </a:r>
          </a:p>
          <a:p>
            <a:pPr>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Diagnostic Imaging centers</a:t>
            </a:r>
          </a:p>
        </p:txBody>
      </p:sp>
      <p:sp>
        <p:nvSpPr>
          <p:cNvPr id="5" name="TextBox 4">
            <a:extLst>
              <a:ext uri="{FF2B5EF4-FFF2-40B4-BE49-F238E27FC236}">
                <a16:creationId xmlns:a16="http://schemas.microsoft.com/office/drawing/2014/main" id="{47E81C3C-1B89-4130-8E7D-C5C1091B71FD}"/>
              </a:ext>
            </a:extLst>
          </p:cNvPr>
          <p:cNvSpPr txBox="1"/>
          <p:nvPr/>
        </p:nvSpPr>
        <p:spPr>
          <a:xfrm>
            <a:off x="719528" y="1299706"/>
            <a:ext cx="10418164" cy="954107"/>
          </a:xfrm>
          <a:prstGeom prst="rect">
            <a:avLst/>
          </a:prstGeom>
          <a:noFill/>
        </p:spPr>
        <p:txBody>
          <a:bodyPr wrap="square" rtlCol="0">
            <a:spAutoFit/>
          </a:bodyPr>
          <a:lstStyle/>
          <a:p>
            <a:r>
              <a:rPr lang="en-US" sz="2800" b="1" dirty="0">
                <a:solidFill>
                  <a:srgbClr val="000000"/>
                </a:solidFill>
                <a:latin typeface="Times New Roman" panose="02020603050405020304" pitchFamily="18" charset="0"/>
                <a:ea typeface="Roboto Medium" panose="02000000000000000000" pitchFamily="2" charset="0"/>
              </a:rPr>
              <a:t>Medical front office assistants can work in a variety of healthcare settings such as:</a:t>
            </a:r>
            <a:endParaRPr lang="en-US" sz="2800" b="1" dirty="0"/>
          </a:p>
        </p:txBody>
      </p:sp>
      <p:sp>
        <p:nvSpPr>
          <p:cNvPr id="16" name="Content Placeholder 3" descr="Text Box">
            <a:extLst>
              <a:ext uri="{FF2B5EF4-FFF2-40B4-BE49-F238E27FC236}">
                <a16:creationId xmlns:a16="http://schemas.microsoft.com/office/drawing/2014/main" id="{8028D707-253E-4DB7-BCD6-9CEDF156CD3C}"/>
              </a:ext>
            </a:extLst>
          </p:cNvPr>
          <p:cNvSpPr txBox="1">
            <a:spLocks/>
          </p:cNvSpPr>
          <p:nvPr/>
        </p:nvSpPr>
        <p:spPr>
          <a:xfrm>
            <a:off x="5846164" y="2420204"/>
            <a:ext cx="4931764" cy="3432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Outpatient care centers</a:t>
            </a:r>
          </a:p>
          <a:p>
            <a:pPr marL="457200" indent="-457200">
              <a:lnSpc>
                <a:spcPct val="100000"/>
              </a:lnSpc>
              <a:spcBef>
                <a:spcPts val="600"/>
              </a:spcBef>
              <a:spcAft>
                <a:spcPts val="600"/>
              </a:spcAft>
              <a:buFont typeface="Arial" panose="020B0604020202020204" pitchFamily="34" charset="0"/>
              <a:buChar char="•"/>
            </a:pPr>
            <a:r>
              <a:rPr lang="en-US" sz="2600" dirty="0">
                <a:solidFill>
                  <a:schemeClr val="tx1"/>
                </a:solidFill>
                <a:latin typeface="Times New Roman" panose="02020603050405020304" pitchFamily="18" charset="0"/>
                <a:cs typeface="Times New Roman" panose="02020603050405020304" pitchFamily="18" charset="0"/>
              </a:rPr>
              <a:t>Hospitals</a:t>
            </a:r>
          </a:p>
          <a:p>
            <a:pPr marL="457200" indent="-457200">
              <a:lnSpc>
                <a:spcPct val="100000"/>
              </a:lnSpc>
              <a:spcBef>
                <a:spcPts val="600"/>
              </a:spcBef>
              <a:spcAft>
                <a:spcPts val="600"/>
              </a:spcAft>
              <a:buFont typeface="Arial" panose="020B0604020202020204" pitchFamily="34" charset="0"/>
              <a:buChar char="•"/>
            </a:pPr>
            <a:r>
              <a:rPr lang="en-US" sz="2600" dirty="0">
                <a:solidFill>
                  <a:schemeClr val="tx1"/>
                </a:solidFill>
                <a:latin typeface="Times New Roman" panose="02020603050405020304" pitchFamily="18" charset="0"/>
                <a:cs typeface="Times New Roman" panose="02020603050405020304" pitchFamily="18" charset="0"/>
              </a:rPr>
              <a:t>Long term care </a:t>
            </a:r>
          </a:p>
          <a:p>
            <a:pPr marL="457200" indent="-457200">
              <a:lnSpc>
                <a:spcPct val="100000"/>
              </a:lnSpc>
              <a:spcBef>
                <a:spcPts val="600"/>
              </a:spcBef>
              <a:spcAft>
                <a:spcPts val="600"/>
              </a:spcAft>
              <a:buFont typeface="Arial" panose="020B0604020202020204" pitchFamily="34" charset="0"/>
              <a:buChar char="•"/>
            </a:pPr>
            <a:r>
              <a:rPr lang="en-US" sz="2600" dirty="0">
                <a:solidFill>
                  <a:schemeClr val="tx1"/>
                </a:solidFill>
                <a:latin typeface="Times New Roman" panose="02020603050405020304" pitchFamily="18" charset="0"/>
                <a:cs typeface="Times New Roman" panose="02020603050405020304" pitchFamily="18" charset="0"/>
              </a:rPr>
              <a:t>Assisted living facilities</a:t>
            </a:r>
          </a:p>
          <a:p>
            <a:pPr marL="457200" indent="-457200">
              <a:lnSpc>
                <a:spcPct val="100000"/>
              </a:lnSpc>
              <a:spcBef>
                <a:spcPts val="600"/>
              </a:spcBef>
              <a:spcAft>
                <a:spcPts val="600"/>
              </a:spcAft>
              <a:buFont typeface="Arial" panose="020B0604020202020204" pitchFamily="34" charset="0"/>
              <a:buChar char="•"/>
            </a:pPr>
            <a:r>
              <a:rPr lang="en-US" sz="2600" dirty="0">
                <a:solidFill>
                  <a:schemeClr val="tx1"/>
                </a:solidFill>
                <a:latin typeface="Times New Roman" panose="02020603050405020304" pitchFamily="18" charset="0"/>
                <a:cs typeface="Times New Roman" panose="02020603050405020304" pitchFamily="18" charset="0"/>
              </a:rPr>
              <a:t>Insurance companies</a:t>
            </a:r>
          </a:p>
          <a:p>
            <a:pPr marL="457200" indent="-457200">
              <a:lnSpc>
                <a:spcPct val="100000"/>
              </a:lnSpc>
              <a:spcBef>
                <a:spcPts val="600"/>
              </a:spcBef>
              <a:spcAft>
                <a:spcPts val="600"/>
              </a:spcAft>
              <a:buFont typeface="Arial" panose="020B0604020202020204" pitchFamily="34" charset="0"/>
              <a:buChar char="•"/>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Agencies related to healthcare</a:t>
            </a:r>
          </a:p>
        </p:txBody>
      </p:sp>
    </p:spTree>
    <p:extLst>
      <p:ext uri="{BB962C8B-B14F-4D97-AF65-F5344CB8AC3E}">
        <p14:creationId xmlns:p14="http://schemas.microsoft.com/office/powerpoint/2010/main" val="2319635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838200" y="365125"/>
            <a:ext cx="10515600" cy="879059"/>
          </a:xfrm>
        </p:spPr>
        <p:txBody>
          <a:bodyPr>
            <a:normAutofit/>
          </a:bodyPr>
          <a:lstStyle/>
          <a:p>
            <a:pPr algn="ctr"/>
            <a:r>
              <a:rPr lang="en-US" sz="3600" b="1" dirty="0">
                <a:latin typeface="Times New Roman" panose="02020603050405020304" pitchFamily="18" charset="0"/>
                <a:cs typeface="Times New Roman" panose="02020603050405020304" pitchFamily="18" charset="0"/>
              </a:rPr>
              <a:t>What are some other</a:t>
            </a:r>
            <a:r>
              <a:rPr lang="en-US" sz="3600" dirty="0">
                <a:latin typeface="Times New Roman" panose="02020603050405020304" pitchFamily="18" charset="0"/>
                <a:cs typeface="Times New Roman" panose="02020603050405020304" pitchFamily="18" charset="0"/>
              </a:rPr>
              <a:t> job titles?</a:t>
            </a:r>
          </a:p>
        </p:txBody>
      </p:sp>
      <p:sp>
        <p:nvSpPr>
          <p:cNvPr id="4" name="Content Placeholder 3">
            <a:extLst>
              <a:ext uri="{FF2B5EF4-FFF2-40B4-BE49-F238E27FC236}">
                <a16:creationId xmlns:a16="http://schemas.microsoft.com/office/drawing/2014/main" id="{2604B59E-7C08-B604-B86B-92F55D1795A9}"/>
              </a:ext>
            </a:extLst>
          </p:cNvPr>
          <p:cNvSpPr>
            <a:spLocks noGrp="1"/>
          </p:cNvSpPr>
          <p:nvPr>
            <p:ph idx="1"/>
          </p:nvPr>
        </p:nvSpPr>
        <p:spPr>
          <a:xfrm>
            <a:off x="796566" y="2165590"/>
            <a:ext cx="4949466" cy="2878111"/>
          </a:xfrm>
        </p:spPr>
        <p:txBody>
          <a:bodyPr>
            <a:noAutofit/>
          </a:bodyPr>
          <a:lstStyle/>
          <a:p>
            <a:pPr>
              <a:lnSpc>
                <a:spcPct val="100000"/>
              </a:lnSpc>
              <a:spcBef>
                <a:spcPts val="600"/>
              </a:spcBef>
              <a:spcAft>
                <a:spcPts val="600"/>
              </a:spcAft>
              <a:buSzPct val="100000"/>
              <a:tabLst>
                <a:tab pos="457200" algn="l"/>
              </a:tabLst>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 Administrative Assistant</a:t>
            </a:r>
          </a:p>
          <a:p>
            <a:pPr>
              <a:lnSpc>
                <a:spcPct val="100000"/>
              </a:lnSpc>
              <a:spcBef>
                <a:spcPts val="600"/>
              </a:spcBef>
              <a:spcAft>
                <a:spcPts val="600"/>
              </a:spcAft>
              <a:buSzPct val="100000"/>
              <a:tabLst>
                <a:tab pos="457200" algn="l"/>
              </a:tabLst>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 Front Office Assistant</a:t>
            </a:r>
          </a:p>
          <a:p>
            <a:pPr>
              <a:lnSpc>
                <a:spcPct val="100000"/>
              </a:lnSpc>
              <a:spcBef>
                <a:spcPts val="600"/>
              </a:spcBef>
              <a:spcAft>
                <a:spcPts val="600"/>
              </a:spcAft>
              <a:buSzPct val="100000"/>
              <a:tabLst>
                <a:tab pos="457200" algn="l"/>
              </a:tabLst>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 Front Office Support</a:t>
            </a:r>
          </a:p>
          <a:p>
            <a:pPr>
              <a:lnSpc>
                <a:spcPct val="100000"/>
              </a:lnSpc>
              <a:spcBef>
                <a:spcPts val="600"/>
              </a:spcBef>
              <a:spcAft>
                <a:spcPts val="600"/>
              </a:spcAft>
              <a:buSzPct val="100000"/>
              <a:tabLst>
                <a:tab pos="457200" algn="l"/>
              </a:tabLst>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 Front Office Coordinator</a:t>
            </a:r>
          </a:p>
          <a:p>
            <a:pPr>
              <a:lnSpc>
                <a:spcPct val="100000"/>
              </a:lnSpc>
              <a:spcBef>
                <a:spcPts val="600"/>
              </a:spcBef>
              <a:spcAft>
                <a:spcPts val="600"/>
              </a:spcAft>
              <a:buSzPct val="100000"/>
              <a:tabLst>
                <a:tab pos="457200" algn="l"/>
              </a:tabLst>
            </a:pP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 Front Desk Receptionist</a:t>
            </a:r>
          </a:p>
        </p:txBody>
      </p:sp>
      <p:sp>
        <p:nvSpPr>
          <p:cNvPr id="6" name="Content Placeholder 3">
            <a:extLst>
              <a:ext uri="{FF2B5EF4-FFF2-40B4-BE49-F238E27FC236}">
                <a16:creationId xmlns:a16="http://schemas.microsoft.com/office/drawing/2014/main" id="{888DB509-A644-4890-ABE7-1CB463CB40D0}"/>
              </a:ext>
            </a:extLst>
          </p:cNvPr>
          <p:cNvSpPr txBox="1">
            <a:spLocks/>
          </p:cNvSpPr>
          <p:nvPr/>
        </p:nvSpPr>
        <p:spPr>
          <a:xfrm>
            <a:off x="6362701" y="2167717"/>
            <a:ext cx="4949465" cy="28781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buSzPct val="100000"/>
              <a:tabLst>
                <a:tab pos="45720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Medical Receptionist</a:t>
            </a:r>
          </a:p>
          <a:p>
            <a:pPr>
              <a:lnSpc>
                <a:spcPct val="100000"/>
              </a:lnSpc>
              <a:spcBef>
                <a:spcPts val="600"/>
              </a:spcBef>
              <a:spcAft>
                <a:spcPts val="600"/>
              </a:spcAft>
              <a:buSzPct val="100000"/>
              <a:tabLst>
                <a:tab pos="45720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Medical Secretary</a:t>
            </a:r>
          </a:p>
          <a:p>
            <a:pPr>
              <a:lnSpc>
                <a:spcPct val="100000"/>
              </a:lnSpc>
              <a:spcBef>
                <a:spcPts val="600"/>
              </a:spcBef>
              <a:spcAft>
                <a:spcPts val="600"/>
              </a:spcAft>
              <a:buSzPct val="100000"/>
              <a:tabLst>
                <a:tab pos="45720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Patient Care Coordinator</a:t>
            </a:r>
          </a:p>
          <a:p>
            <a:pPr>
              <a:lnSpc>
                <a:spcPct val="100000"/>
              </a:lnSpc>
              <a:spcBef>
                <a:spcPts val="600"/>
              </a:spcBef>
              <a:spcAft>
                <a:spcPts val="600"/>
              </a:spcAft>
              <a:buSzPct val="100000"/>
              <a:tabLst>
                <a:tab pos="45720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Patient Services Representative</a:t>
            </a:r>
          </a:p>
          <a:p>
            <a:pPr>
              <a:lnSpc>
                <a:spcPct val="100000"/>
              </a:lnSpc>
              <a:spcBef>
                <a:spcPts val="600"/>
              </a:spcBef>
              <a:spcAft>
                <a:spcPts val="600"/>
              </a:spcAft>
              <a:buSzPct val="100000"/>
              <a:tabLst>
                <a:tab pos="457200" algn="l"/>
              </a:tabLst>
            </a:pPr>
            <a:r>
              <a:rPr 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Unit Secretary</a:t>
            </a:r>
          </a:p>
        </p:txBody>
      </p:sp>
      <p:sp>
        <p:nvSpPr>
          <p:cNvPr id="7" name="TextBox 6">
            <a:extLst>
              <a:ext uri="{FF2B5EF4-FFF2-40B4-BE49-F238E27FC236}">
                <a16:creationId xmlns:a16="http://schemas.microsoft.com/office/drawing/2014/main" id="{26E3C7A1-B6EC-4310-A9C3-843ABD5118D5}"/>
              </a:ext>
            </a:extLst>
          </p:cNvPr>
          <p:cNvSpPr txBox="1"/>
          <p:nvPr/>
        </p:nvSpPr>
        <p:spPr>
          <a:xfrm>
            <a:off x="677894" y="1235508"/>
            <a:ext cx="10418164" cy="954107"/>
          </a:xfrm>
          <a:prstGeom prst="rect">
            <a:avLst/>
          </a:prstGeom>
          <a:noFill/>
        </p:spPr>
        <p:txBody>
          <a:bodyPr wrap="square" rtlCol="0">
            <a:spAutoFit/>
          </a:bodyPr>
          <a:lstStyle/>
          <a:p>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There are many different positions and titles you may apply for such as:</a:t>
            </a:r>
            <a:endParaRPr lang="en-US" sz="28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F7CCDE6-82AC-4733-8718-A944DCC857D6}"/>
              </a:ext>
            </a:extLst>
          </p:cNvPr>
          <p:cNvSpPr txBox="1"/>
          <p:nvPr/>
        </p:nvSpPr>
        <p:spPr>
          <a:xfrm>
            <a:off x="677894" y="4922149"/>
            <a:ext cx="11053372" cy="1384995"/>
          </a:xfrm>
          <a:prstGeom prst="rect">
            <a:avLst/>
          </a:prstGeom>
          <a:noFill/>
        </p:spPr>
        <p:txBody>
          <a:bodyPr wrap="square" rtlCol="0">
            <a:spAutoFit/>
          </a:bodyPr>
          <a:lstStyle/>
          <a:p>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You could also replace “medical” with “clinic</a:t>
            </a: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or “dental” or “hospital” for any of these titles, but most will have the same job responsibilities.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055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367417" y="296034"/>
            <a:ext cx="10515600" cy="1054784"/>
          </a:xfrm>
        </p:spPr>
        <p:txBody>
          <a:bodyPr>
            <a:noAutofit/>
          </a:bodyPr>
          <a:lstStyle/>
          <a:p>
            <a:pPr algn="ctr"/>
            <a:r>
              <a:rPr lang="en-US" sz="3600" dirty="0">
                <a:latin typeface="Times New Roman" panose="02020603050405020304" pitchFamily="18" charset="0"/>
                <a:cs typeface="Times New Roman" panose="02020603050405020304" pitchFamily="18" charset="0"/>
              </a:rPr>
              <a:t>What</a:t>
            </a:r>
            <a:r>
              <a:rPr lang="en-US" sz="3600" b="1" dirty="0">
                <a:latin typeface="Times New Roman" panose="02020603050405020304" pitchFamily="18" charset="0"/>
                <a:cs typeface="Times New Roman" panose="02020603050405020304" pitchFamily="18" charset="0"/>
              </a:rPr>
              <a:t> are some important skills?</a:t>
            </a:r>
          </a:p>
        </p:txBody>
      </p:sp>
      <p:sp>
        <p:nvSpPr>
          <p:cNvPr id="10" name="TextBox 9">
            <a:extLst>
              <a:ext uri="{FF2B5EF4-FFF2-40B4-BE49-F238E27FC236}">
                <a16:creationId xmlns:a16="http://schemas.microsoft.com/office/drawing/2014/main" id="{7A76DF43-3489-424D-A0CF-0D3C049B9C05}"/>
              </a:ext>
            </a:extLst>
          </p:cNvPr>
          <p:cNvSpPr txBox="1"/>
          <p:nvPr/>
        </p:nvSpPr>
        <p:spPr>
          <a:xfrm>
            <a:off x="1143158" y="2877197"/>
            <a:ext cx="4242217" cy="3005951"/>
          </a:xfrm>
          <a:prstGeom prst="rect">
            <a:avLst/>
          </a:prstGeom>
          <a:noFill/>
        </p:spPr>
        <p:txBody>
          <a:bodyPr wrap="square">
            <a:spAutoFit/>
          </a:bodyPr>
          <a:lstStyle/>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Communication skills</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Interpersonal skills</a:t>
            </a:r>
          </a:p>
          <a:p>
            <a:pPr marL="465138" indent="-465138">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Organizational skills</a:t>
            </a:r>
          </a:p>
          <a:p>
            <a:pPr marL="465138" indent="-465138">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Technological skills</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Teamwork skills</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Problem-solving skills</a:t>
            </a:r>
          </a:p>
        </p:txBody>
      </p:sp>
      <p:sp>
        <p:nvSpPr>
          <p:cNvPr id="4" name="TextBox 3">
            <a:extLst>
              <a:ext uri="{FF2B5EF4-FFF2-40B4-BE49-F238E27FC236}">
                <a16:creationId xmlns:a16="http://schemas.microsoft.com/office/drawing/2014/main" id="{6FBCD8B7-363D-4AB6-9D9E-513E6A02108A}"/>
              </a:ext>
            </a:extLst>
          </p:cNvPr>
          <p:cNvSpPr txBox="1"/>
          <p:nvPr/>
        </p:nvSpPr>
        <p:spPr>
          <a:xfrm>
            <a:off x="367417" y="1409846"/>
            <a:ext cx="11519783" cy="1384995"/>
          </a:xfrm>
          <a:prstGeom prst="rect">
            <a:avLst/>
          </a:prstGeom>
          <a:noFill/>
        </p:spPr>
        <p:txBody>
          <a:bodyPr wrap="square" rtlCol="0">
            <a:spAutoFit/>
          </a:bodyPr>
          <a:lstStyle/>
          <a:p>
            <a:r>
              <a:rPr lang="en-US" sz="2800" b="1" i="0" dirty="0">
                <a:effectLst/>
                <a:latin typeface="Times New Roman" panose="02020603050405020304" pitchFamily="18" charset="0"/>
                <a:cs typeface="Times New Roman" panose="02020603050405020304" pitchFamily="18" charset="0"/>
              </a:rPr>
              <a:t>Special skills are necessary for handling a busy and demanding medical office</a:t>
            </a:r>
            <a:r>
              <a:rPr lang="en-US" sz="2800" b="1" dirty="0">
                <a:latin typeface="Times New Roman" panose="02020603050405020304" pitchFamily="18" charset="0"/>
                <a:cs typeface="Times New Roman" panose="02020603050405020304" pitchFamily="18" charset="0"/>
              </a:rPr>
              <a:t> and ensuring a positive patient experience. Here are some of the top skills needed to succeed as a medical front office assistant:</a:t>
            </a:r>
          </a:p>
        </p:txBody>
      </p:sp>
      <p:sp>
        <p:nvSpPr>
          <p:cNvPr id="5" name="TextBox 4">
            <a:extLst>
              <a:ext uri="{FF2B5EF4-FFF2-40B4-BE49-F238E27FC236}">
                <a16:creationId xmlns:a16="http://schemas.microsoft.com/office/drawing/2014/main" id="{5109422F-B751-452B-8461-5B8837F18D4B}"/>
              </a:ext>
            </a:extLst>
          </p:cNvPr>
          <p:cNvSpPr txBox="1"/>
          <p:nvPr/>
        </p:nvSpPr>
        <p:spPr>
          <a:xfrm>
            <a:off x="5974126" y="2877196"/>
            <a:ext cx="4242217" cy="3005951"/>
          </a:xfrm>
          <a:prstGeom prst="rect">
            <a:avLst/>
          </a:prstGeom>
          <a:noFill/>
        </p:spPr>
        <p:txBody>
          <a:bodyPr wrap="square">
            <a:spAutoFit/>
          </a:bodyPr>
          <a:lstStyle/>
          <a:p>
            <a:pPr marL="465138" indent="-465138">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Professionalism</a:t>
            </a:r>
          </a:p>
          <a:p>
            <a:pPr marL="465138" indent="-465138">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Empathy</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Attention to detail</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Ability to multitask</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Flexibility</a:t>
            </a:r>
          </a:p>
          <a:p>
            <a:pPr marL="465138" indent="-465138" rtl="0">
              <a:spcBef>
                <a:spcPts val="400"/>
              </a:spcBef>
              <a:spcAft>
                <a:spcPts val="4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Adaptability</a:t>
            </a:r>
          </a:p>
        </p:txBody>
      </p:sp>
    </p:spTree>
    <p:extLst>
      <p:ext uri="{BB962C8B-B14F-4D97-AF65-F5344CB8AC3E}">
        <p14:creationId xmlns:p14="http://schemas.microsoft.com/office/powerpoint/2010/main" val="1031170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570136" y="318778"/>
            <a:ext cx="10515600" cy="1087038"/>
          </a:xfrm>
        </p:spPr>
        <p:txBody>
          <a:bodyPr>
            <a:noAutofit/>
          </a:bodyPr>
          <a:lstStyle/>
          <a:p>
            <a:pPr algn="ctr"/>
            <a:r>
              <a:rPr lang="en-US" sz="3600" dirty="0">
                <a:latin typeface="Times New Roman" panose="02020603050405020304" pitchFamily="18" charset="0"/>
                <a:cs typeface="Times New Roman" panose="02020603050405020304" pitchFamily="18" charset="0"/>
              </a:rPr>
              <a:t>As a student in this program, what will you learn</a:t>
            </a:r>
            <a:r>
              <a:rPr lang="en-US" sz="3600" b="1" dirty="0">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6FBCD8B7-363D-4AB6-9D9E-513E6A02108A}"/>
              </a:ext>
            </a:extLst>
          </p:cNvPr>
          <p:cNvSpPr txBox="1"/>
          <p:nvPr/>
        </p:nvSpPr>
        <p:spPr>
          <a:xfrm>
            <a:off x="660548" y="1467842"/>
            <a:ext cx="10809000" cy="492443"/>
          </a:xfrm>
          <a:prstGeom prst="rect">
            <a:avLst/>
          </a:prstGeom>
          <a:noFill/>
        </p:spPr>
        <p:txBody>
          <a:bodyPr wrap="square" rtlCol="0">
            <a:spAutoFit/>
          </a:bodyPr>
          <a:lstStyle/>
          <a:p>
            <a:pPr>
              <a:spcBef>
                <a:spcPts val="600"/>
              </a:spcBef>
              <a:spcAft>
                <a:spcPts val="600"/>
              </a:spcAft>
            </a:pPr>
            <a:r>
              <a:rPr lang="en-US" sz="2600" b="1" i="0" dirty="0">
                <a:solidFill>
                  <a:srgbClr val="000000"/>
                </a:solidFill>
                <a:effectLst/>
                <a:latin typeface="Times New Roman" panose="02020603050405020304" pitchFamily="18" charset="0"/>
                <a:cs typeface="Times New Roman" panose="02020603050405020304" pitchFamily="18" charset="0"/>
              </a:rPr>
              <a:t>You will be trained by professional faculty in the areas of:</a:t>
            </a:r>
          </a:p>
        </p:txBody>
      </p:sp>
      <p:sp>
        <p:nvSpPr>
          <p:cNvPr id="5" name="Content Placeholder 3" descr="Text Box">
            <a:extLst>
              <a:ext uri="{FF2B5EF4-FFF2-40B4-BE49-F238E27FC236}">
                <a16:creationId xmlns:a16="http://schemas.microsoft.com/office/drawing/2014/main" id="{2A840304-517C-E42A-EC6F-347868AC2121}"/>
              </a:ext>
            </a:extLst>
          </p:cNvPr>
          <p:cNvSpPr>
            <a:spLocks noGrp="1"/>
          </p:cNvSpPr>
          <p:nvPr>
            <p:ph sz="half" idx="1"/>
          </p:nvPr>
        </p:nvSpPr>
        <p:spPr>
          <a:xfrm>
            <a:off x="779056" y="2098465"/>
            <a:ext cx="4818451" cy="1582176"/>
          </a:xfrm>
        </p:spPr>
        <p:txBody>
          <a:bodyPr>
            <a:noAutofit/>
          </a:bodyPr>
          <a:lstStyle/>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M</a:t>
            </a:r>
            <a:r>
              <a:rPr lang="en-US" sz="2600" b="0" i="0" dirty="0">
                <a:solidFill>
                  <a:schemeClr val="tx1"/>
                </a:solidFill>
                <a:effectLst/>
                <a:latin typeface="Times New Roman" panose="02020603050405020304" pitchFamily="18" charset="0"/>
                <a:cs typeface="Times New Roman" panose="02020603050405020304" pitchFamily="18" charset="0"/>
              </a:rPr>
              <a:t>edical Terminology</a:t>
            </a:r>
          </a:p>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M</a:t>
            </a:r>
            <a:r>
              <a:rPr lang="en-US" sz="2600" b="0" i="0" dirty="0">
                <a:solidFill>
                  <a:schemeClr val="tx1"/>
                </a:solidFill>
                <a:effectLst/>
                <a:latin typeface="Times New Roman" panose="02020603050405020304" pitchFamily="18" charset="0"/>
                <a:cs typeface="Times New Roman" panose="02020603050405020304" pitchFamily="18" charset="0"/>
              </a:rPr>
              <a:t>edical Office Procedures </a:t>
            </a:r>
          </a:p>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Medical Insurance Procedures</a:t>
            </a:r>
          </a:p>
        </p:txBody>
      </p:sp>
      <p:sp>
        <p:nvSpPr>
          <p:cNvPr id="6" name="Content Placeholder 3" descr="Text Box">
            <a:extLst>
              <a:ext uri="{FF2B5EF4-FFF2-40B4-BE49-F238E27FC236}">
                <a16:creationId xmlns:a16="http://schemas.microsoft.com/office/drawing/2014/main" id="{3C5B1F9E-C3E5-1A13-5637-28311A430F1E}"/>
              </a:ext>
            </a:extLst>
          </p:cNvPr>
          <p:cNvSpPr txBox="1">
            <a:spLocks/>
          </p:cNvSpPr>
          <p:nvPr/>
        </p:nvSpPr>
        <p:spPr>
          <a:xfrm>
            <a:off x="5846164" y="2295513"/>
            <a:ext cx="4931764" cy="3432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600"/>
              </a:spcBef>
              <a:spcAft>
                <a:spcPts val="600"/>
              </a:spcAft>
            </a:pPr>
            <a:endPar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Content Placeholder 3" descr="Text Box">
            <a:extLst>
              <a:ext uri="{FF2B5EF4-FFF2-40B4-BE49-F238E27FC236}">
                <a16:creationId xmlns:a16="http://schemas.microsoft.com/office/drawing/2014/main" id="{16E72D90-F118-42E9-FE84-F7FAF80956DB}"/>
              </a:ext>
            </a:extLst>
          </p:cNvPr>
          <p:cNvSpPr txBox="1">
            <a:spLocks/>
          </p:cNvSpPr>
          <p:nvPr/>
        </p:nvSpPr>
        <p:spPr>
          <a:xfrm>
            <a:off x="5555883" y="2098466"/>
            <a:ext cx="5456905" cy="15821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cs typeface="Times New Roman" panose="02020603050405020304" pitchFamily="18" charset="0"/>
              </a:rPr>
              <a:t>C</a:t>
            </a:r>
            <a:r>
              <a:rPr lang="en-US" sz="2600" b="0" i="0" dirty="0">
                <a:solidFill>
                  <a:schemeClr val="tx1"/>
                </a:solidFill>
                <a:effectLst/>
                <a:latin typeface="Times New Roman" panose="02020603050405020304" pitchFamily="18" charset="0"/>
                <a:cs typeface="Times New Roman" panose="02020603050405020304" pitchFamily="18" charset="0"/>
              </a:rPr>
              <a:t>omputer Applications</a:t>
            </a:r>
          </a:p>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Electronic Health Records Software</a:t>
            </a:r>
            <a:endParaRPr lang="en-US" sz="2600" dirty="0">
              <a:solidFill>
                <a:schemeClr val="tx1"/>
              </a:solidFill>
              <a:latin typeface="Times New Roman" panose="02020603050405020304" pitchFamily="18" charset="0"/>
              <a:cs typeface="Times New Roman" panose="02020603050405020304" pitchFamily="18" charset="0"/>
            </a:endParaRPr>
          </a:p>
          <a:p>
            <a:pPr marL="457200" indent="-457200">
              <a:lnSpc>
                <a:spcPct val="100000"/>
              </a:lnSpc>
              <a:spcBef>
                <a:spcPts val="600"/>
              </a:spcBef>
              <a:spcAft>
                <a:spcPts val="600"/>
              </a:spcAft>
            </a:pPr>
            <a:r>
              <a:rPr lang="en-US"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Medical Law and Ethics</a:t>
            </a:r>
            <a:endParaRPr lang="en-US" sz="2600" dirty="0">
              <a:solidFill>
                <a:schemeClr val="tx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85649F8F-0773-85B4-4C9B-6DE4FA569B0A}"/>
              </a:ext>
            </a:extLst>
          </p:cNvPr>
          <p:cNvSpPr txBox="1"/>
          <p:nvPr/>
        </p:nvSpPr>
        <p:spPr>
          <a:xfrm>
            <a:off x="660548" y="3818821"/>
            <a:ext cx="10352240" cy="1292662"/>
          </a:xfrm>
          <a:prstGeom prst="rect">
            <a:avLst/>
          </a:prstGeom>
          <a:noFill/>
        </p:spPr>
        <p:txBody>
          <a:bodyPr wrap="square" rtlCol="0">
            <a:spAutoFit/>
          </a:bodyPr>
          <a:lstStyle/>
          <a:p>
            <a:r>
              <a:rPr lang="en-US" sz="2600" b="1" i="0" dirty="0">
                <a:solidFill>
                  <a:srgbClr val="000000"/>
                </a:solidFill>
                <a:effectLst/>
                <a:latin typeface="Times New Roman" panose="02020603050405020304" pitchFamily="18" charset="0"/>
                <a:cs typeface="Times New Roman" panose="02020603050405020304" pitchFamily="18" charset="0"/>
              </a:rPr>
              <a:t>fully preparing you with the knowledge, skills, and attitudes essential for successful </a:t>
            </a:r>
            <a:r>
              <a:rPr lang="en-US" sz="2600" b="1" dirty="0">
                <a:solidFill>
                  <a:srgbClr val="000000"/>
                </a:solidFill>
                <a:latin typeface="Times New Roman" panose="02020603050405020304" pitchFamily="18" charset="0"/>
                <a:cs typeface="Times New Roman" panose="02020603050405020304" pitchFamily="18" charset="0"/>
              </a:rPr>
              <a:t>employment as entry-level medical front office assistants in a variety of health care settings.</a:t>
            </a:r>
            <a:endParaRPr lang="en-US" sz="26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DA7C7CA-62CC-09BC-6E0A-FFA05896997B}"/>
              </a:ext>
            </a:extLst>
          </p:cNvPr>
          <p:cNvSpPr txBox="1"/>
          <p:nvPr/>
        </p:nvSpPr>
        <p:spPr>
          <a:xfrm>
            <a:off x="408560" y="5173780"/>
            <a:ext cx="11060987" cy="1107996"/>
          </a:xfrm>
          <a:prstGeom prst="rect">
            <a:avLst/>
          </a:prstGeom>
          <a:noFill/>
        </p:spPr>
        <p:txBody>
          <a:bodyPr wrap="square" rtlCol="0">
            <a:spAutoFit/>
          </a:bodyPr>
          <a:lstStyle/>
          <a:p>
            <a:pPr marL="0" marR="0">
              <a:spcBef>
                <a:spcPts val="0"/>
              </a:spcBef>
            </a:pPr>
            <a:r>
              <a:rPr lang="en-US" sz="2200" b="1" dirty="0">
                <a:effectLst/>
                <a:latin typeface="Times New Roman" panose="02020603050405020304" pitchFamily="18" charset="0"/>
                <a:ea typeface="Calibri" panose="020F0502020204030204" pitchFamily="34" charset="0"/>
                <a:cs typeface="Times New Roman" panose="02020603050405020304" pitchFamily="18" charset="0"/>
              </a:rPr>
              <a:t>Disclaimer</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The Medical Front Office Assistant program </a:t>
            </a:r>
            <a:r>
              <a:rPr lang="en-US" sz="2200" b="1" i="1" dirty="0">
                <a:effectLst/>
                <a:latin typeface="Times New Roman" panose="02020603050405020304" pitchFamily="18" charset="0"/>
                <a:ea typeface="Calibri" panose="020F0502020204030204" pitchFamily="34" charset="0"/>
                <a:cs typeface="Times New Roman" panose="02020603050405020304" pitchFamily="18" charset="0"/>
              </a:rPr>
              <a:t>does not guarantee job placement </a:t>
            </a:r>
            <a:r>
              <a:rPr lang="en-US" sz="2200" i="1" dirty="0">
                <a:effectLst/>
                <a:latin typeface="Times New Roman" panose="02020603050405020304" pitchFamily="18" charset="0"/>
                <a:ea typeface="Calibri" panose="020F0502020204030204" pitchFamily="34" charset="0"/>
                <a:cs typeface="Times New Roman" panose="02020603050405020304" pitchFamily="18" charset="0"/>
              </a:rPr>
              <a:t>in medical offices, hospitals, medical coding and billing offices or other relevant health care settings. </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6698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588364" y="180810"/>
            <a:ext cx="10515600" cy="837499"/>
          </a:xfrm>
        </p:spPr>
        <p:txBody>
          <a:bodyPr>
            <a:noAutofit/>
          </a:bodyPr>
          <a:lstStyle/>
          <a:p>
            <a:pPr algn="ctr"/>
            <a:r>
              <a:rPr lang="en-US" sz="3600" b="1" i="0" dirty="0">
                <a:solidFill>
                  <a:srgbClr val="003385"/>
                </a:solidFill>
                <a:effectLst/>
                <a:latin typeface="Times New Roman" panose="02020603050405020304" pitchFamily="18" charset="0"/>
                <a:cs typeface="Times New Roman" panose="02020603050405020304" pitchFamily="18" charset="0"/>
              </a:rPr>
              <a:t>Why is this a good career bet?</a:t>
            </a:r>
          </a:p>
        </p:txBody>
      </p:sp>
      <p:sp>
        <p:nvSpPr>
          <p:cNvPr id="4" name="TextBox 3">
            <a:extLst>
              <a:ext uri="{FF2B5EF4-FFF2-40B4-BE49-F238E27FC236}">
                <a16:creationId xmlns:a16="http://schemas.microsoft.com/office/drawing/2014/main" id="{6FBCD8B7-363D-4AB6-9D9E-513E6A02108A}"/>
              </a:ext>
            </a:extLst>
          </p:cNvPr>
          <p:cNvSpPr txBox="1"/>
          <p:nvPr/>
        </p:nvSpPr>
        <p:spPr>
          <a:xfrm>
            <a:off x="103209" y="901577"/>
            <a:ext cx="11752118" cy="5550237"/>
          </a:xfrm>
          <a:prstGeom prst="rect">
            <a:avLst/>
          </a:prstGeom>
          <a:noFill/>
        </p:spPr>
        <p:txBody>
          <a:bodyPr wrap="square" rtlCol="0">
            <a:spAutoFit/>
          </a:bodyPr>
          <a:lstStyle/>
          <a:p>
            <a:pPr marL="342900" indent="-342900" algn="l">
              <a:spcBef>
                <a:spcPts val="200"/>
              </a:spcBef>
              <a:spcAft>
                <a:spcPts val="2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According to the </a:t>
            </a:r>
            <a:r>
              <a:rPr lang="en-US" sz="2600" dirty="0">
                <a:latin typeface="Times New Roman" panose="02020603050405020304" pitchFamily="18" charset="0"/>
                <a:cs typeface="Times New Roman" panose="02020603050405020304" pitchFamily="18" charset="0"/>
                <a:hlinkClick r:id="rId2"/>
              </a:rPr>
              <a:t>US Bureau of Labor Statistics</a:t>
            </a:r>
            <a:r>
              <a:rPr lang="en-US" sz="2600" dirty="0">
                <a:latin typeface="Times New Roman" panose="02020603050405020304" pitchFamily="18" charset="0"/>
                <a:cs typeface="Times New Roman" panose="02020603050405020304" pitchFamily="18" charset="0"/>
              </a:rPr>
              <a:t>, overall employment in healthcare occupations is projected to grow much faster than the average for all occupations from 2022 to 2032. </a:t>
            </a:r>
          </a:p>
          <a:p>
            <a:pPr marL="342900" indent="-342900">
              <a:spcBef>
                <a:spcPts val="200"/>
              </a:spcBef>
              <a:spcAft>
                <a:spcPts val="200"/>
              </a:spcAft>
              <a:buFont typeface="Arial" panose="020B0604020202020204" pitchFamily="34" charset="0"/>
              <a:buChar char="•"/>
            </a:pPr>
            <a:r>
              <a:rPr lang="en-US" sz="2600" b="0" i="0" dirty="0">
                <a:effectLst/>
                <a:latin typeface="Times New Roman" panose="02020603050405020304" pitchFamily="18" charset="0"/>
                <a:cs typeface="Times New Roman" panose="02020603050405020304" pitchFamily="18" charset="0"/>
              </a:rPr>
              <a:t>Health care reform and an aging population will continue to play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a large role in the growth of all medical-related jobs. </a:t>
            </a:r>
            <a:r>
              <a:rPr lang="en-US" sz="2600" b="0" i="0" dirty="0">
                <a:effectLst/>
                <a:latin typeface="Times New Roman" panose="02020603050405020304" pitchFamily="18" charset="0"/>
                <a:cs typeface="Times New Roman" panose="02020603050405020304" pitchFamily="18" charset="0"/>
              </a:rPr>
              <a:t>As a result, medical front office assistants will be in high demand with many job opportunities. </a:t>
            </a:r>
          </a:p>
          <a:p>
            <a:pPr marL="342900" indent="-342900" algn="l">
              <a:spcBef>
                <a:spcPts val="200"/>
              </a:spcBef>
              <a:spcAft>
                <a:spcPts val="200"/>
              </a:spcAf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Working as a medical assistant will provide you with job stability, </a:t>
            </a:r>
            <a:r>
              <a:rPr lang="en-US" sz="2600" dirty="0">
                <a:latin typeface="Times New Roman" panose="02020603050405020304" pitchFamily="18" charset="0"/>
                <a:cs typeface="Times New Roman" panose="02020603050405020304" pitchFamily="18" charset="0"/>
                <a:hlinkClick r:id="rId3"/>
              </a:rPr>
              <a:t>competitive pay and numerous benefits</a:t>
            </a:r>
            <a:r>
              <a:rPr lang="en-US" sz="2600" dirty="0">
                <a:latin typeface="Times New Roman" panose="02020603050405020304" pitchFamily="18" charset="0"/>
                <a:cs typeface="Times New Roman" panose="02020603050405020304" pitchFamily="18" charset="0"/>
              </a:rPr>
              <a:t>.</a:t>
            </a:r>
          </a:p>
          <a:p>
            <a:pPr marL="342900" indent="-342900" algn="l">
              <a:spcBef>
                <a:spcPts val="200"/>
              </a:spcBef>
              <a:spcAft>
                <a:spcPts val="200"/>
              </a:spcAft>
              <a:buFont typeface="Arial" panose="020B0604020202020204" pitchFamily="34" charset="0"/>
              <a:buChar char="•"/>
            </a:pPr>
            <a:r>
              <a:rPr lang="en-US" sz="2600" b="0" i="0" dirty="0">
                <a:effectLst/>
                <a:latin typeface="Times New Roman" panose="02020603050405020304" pitchFamily="18" charset="0"/>
                <a:cs typeface="Times New Roman" panose="02020603050405020304" pitchFamily="18" charset="0"/>
              </a:rPr>
              <a:t>With experience, medical assistants can move into supervisory or leadership roles such as an office manager or practice manager.</a:t>
            </a:r>
          </a:p>
          <a:p>
            <a:pPr marL="342900" indent="-342900" algn="l">
              <a:spcBef>
                <a:spcPts val="200"/>
              </a:spcBef>
              <a:buFont typeface="Arial" panose="020B0604020202020204" pitchFamily="34" charset="0"/>
              <a:buChar char="•"/>
            </a:pPr>
            <a:r>
              <a:rPr lang="en-US" sz="2600" b="0" i="0" dirty="0">
                <a:effectLst/>
                <a:latin typeface="Times New Roman" panose="02020603050405020304" pitchFamily="18" charset="0"/>
                <a:cs typeface="Times New Roman" panose="02020603050405020304" pitchFamily="18" charset="0"/>
              </a:rPr>
              <a:t>With more education, they may advance into related clinical or administrative fields working as a clinical medical assistant, registered nurse, medical coder, health information technician and more.</a:t>
            </a:r>
          </a:p>
        </p:txBody>
      </p:sp>
      <p:sp>
        <p:nvSpPr>
          <p:cNvPr id="6" name="Content Placeholder 3" descr="Text Box">
            <a:extLst>
              <a:ext uri="{FF2B5EF4-FFF2-40B4-BE49-F238E27FC236}">
                <a16:creationId xmlns:a16="http://schemas.microsoft.com/office/drawing/2014/main" id="{3C5B1F9E-C3E5-1A13-5637-28311A430F1E}"/>
              </a:ext>
            </a:extLst>
          </p:cNvPr>
          <p:cNvSpPr txBox="1">
            <a:spLocks/>
          </p:cNvSpPr>
          <p:nvPr/>
        </p:nvSpPr>
        <p:spPr>
          <a:xfrm>
            <a:off x="5846164" y="2295513"/>
            <a:ext cx="4931764" cy="34322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3385"/>
                </a:solidFill>
                <a:latin typeface="Roboto Medium" panose="02000000000000000000" pitchFamily="2" charset="0"/>
                <a:ea typeface="Roboto Medium" panose="02000000000000000000" pitchFamily="2" charset="0"/>
                <a:cs typeface="Roboto Medium"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600"/>
              </a:spcBef>
              <a:spcAft>
                <a:spcPts val="600"/>
              </a:spcAft>
            </a:pPr>
            <a:endPar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028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485248" y="120829"/>
            <a:ext cx="10837888" cy="1022090"/>
          </a:xfrm>
        </p:spPr>
        <p:txBody>
          <a:bodyPr vert="horz" lIns="91440" tIns="45720" rIns="91440" bIns="45720" rtlCol="0" anchor="ctr">
            <a:noAutofit/>
          </a:bodyPr>
          <a:lstStyle/>
          <a:p>
            <a:pPr algn="ctr">
              <a:spcBef>
                <a:spcPts val="600"/>
              </a:spcBef>
              <a:spcAft>
                <a:spcPts val="600"/>
              </a:spcAft>
            </a:pPr>
            <a:r>
              <a:rPr lang="en-US" sz="3600" dirty="0">
                <a:latin typeface="Times New Roman" panose="02020603050405020304" pitchFamily="18" charset="0"/>
                <a:cs typeface="Times New Roman" panose="02020603050405020304" pitchFamily="18" charset="0"/>
              </a:rPr>
              <a:t>Is this program and career the right fit for you? </a:t>
            </a:r>
          </a:p>
        </p:txBody>
      </p:sp>
      <p:sp>
        <p:nvSpPr>
          <p:cNvPr id="5" name="TextBox 4">
            <a:extLst>
              <a:ext uri="{FF2B5EF4-FFF2-40B4-BE49-F238E27FC236}">
                <a16:creationId xmlns:a16="http://schemas.microsoft.com/office/drawing/2014/main" id="{A8272CFB-E3B3-4FCE-B084-39172CCEA399}"/>
              </a:ext>
            </a:extLst>
          </p:cNvPr>
          <p:cNvSpPr txBox="1"/>
          <p:nvPr/>
        </p:nvSpPr>
        <p:spPr>
          <a:xfrm>
            <a:off x="6712526" y="1263410"/>
            <a:ext cx="5268191" cy="4944943"/>
          </a:xfrm>
          <a:prstGeom prst="rect">
            <a:avLst/>
          </a:prstGeom>
          <a:noFill/>
        </p:spPr>
        <p:txBody>
          <a:bodyPr wrap="square" rtlCol="0">
            <a:spAutoFit/>
          </a:bodyPr>
          <a:lstStyle/>
          <a:p>
            <a:pPr marL="342900" indent="-342900">
              <a:buFont typeface="Wingdings" panose="05000000000000000000" pitchFamily="2" charset="2"/>
              <a:buChar char="ü"/>
            </a:pPr>
            <a:r>
              <a:rPr lang="en-US" sz="2400" i="0" dirty="0">
                <a:effectLst/>
                <a:latin typeface="Times New Roman" panose="02020603050405020304" pitchFamily="18" charset="0"/>
                <a:cs typeface="Times New Roman" panose="02020603050405020304" pitchFamily="18" charset="0"/>
              </a:rPr>
              <a:t>Do you like helping people and making them feel welcome</a:t>
            </a:r>
            <a:r>
              <a:rPr lang="en-US" sz="2400" dirty="0">
                <a:latin typeface="Times New Roman" panose="02020603050405020304" pitchFamily="18" charset="0"/>
                <a:cs typeface="Times New Roman" panose="02020603050405020304" pitchFamily="18" charset="0"/>
              </a:rPr>
              <a:t>?</a:t>
            </a:r>
            <a:endParaRPr lang="en-US" sz="2400" i="0" dirty="0">
              <a:effectLst/>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Are you organized, detail oriented, and good at multitasking?</a:t>
            </a:r>
          </a:p>
          <a:p>
            <a:pPr marL="342900" indent="-3429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Do you have a positive attitude and remain cool under pressure?</a:t>
            </a:r>
          </a:p>
          <a:p>
            <a:pPr marL="342900" indent="-342900">
              <a:spcAft>
                <a:spcPts val="200"/>
              </a:spcAft>
              <a:buFont typeface="Wingdings" panose="05000000000000000000" pitchFamily="2" charset="2"/>
              <a:buChar char="ü"/>
            </a:pPr>
            <a:r>
              <a:rPr lang="en-US" sz="2400" i="0" dirty="0">
                <a:effectLst/>
                <a:latin typeface="Times New Roman" panose="02020603050405020304" pitchFamily="18" charset="0"/>
                <a:cs typeface="Times New Roman" panose="02020603050405020304" pitchFamily="18" charset="0"/>
              </a:rPr>
              <a:t>Are you a team player and work well with others? </a:t>
            </a:r>
          </a:p>
          <a:p>
            <a:pPr marL="342900" indent="-342900">
              <a:spcAft>
                <a:spcPts val="200"/>
              </a:spcAft>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Do you want job security along with a healthy work-life balance?</a:t>
            </a:r>
          </a:p>
          <a:p>
            <a:r>
              <a:rPr lang="en-US" sz="2400" b="1" i="1" dirty="0">
                <a:effectLst/>
                <a:latin typeface="Times New Roman" panose="02020603050405020304" pitchFamily="18" charset="0"/>
                <a:cs typeface="Times New Roman" panose="02020603050405020304" pitchFamily="18" charset="0"/>
              </a:rPr>
              <a:t>…..then a Medical Front Office </a:t>
            </a:r>
            <a:r>
              <a:rPr lang="en-US" sz="2400" b="1" i="1" dirty="0">
                <a:latin typeface="Times New Roman" panose="02020603050405020304" pitchFamily="18" charset="0"/>
                <a:cs typeface="Times New Roman" panose="02020603050405020304" pitchFamily="18" charset="0"/>
              </a:rPr>
              <a:t>A</a:t>
            </a:r>
            <a:r>
              <a:rPr lang="en-US" sz="2400" b="1" i="1" dirty="0">
                <a:effectLst/>
                <a:latin typeface="Times New Roman" panose="02020603050405020304" pitchFamily="18" charset="0"/>
                <a:cs typeface="Times New Roman" panose="02020603050405020304" pitchFamily="18" charset="0"/>
              </a:rPr>
              <a:t>ssistant career would be the right fit for you</a:t>
            </a:r>
            <a:r>
              <a:rPr lang="en-US" sz="2400" b="1" i="1" dirty="0">
                <a:latin typeface="Times New Roman" panose="02020603050405020304" pitchFamily="18" charset="0"/>
                <a:cs typeface="Times New Roman" panose="02020603050405020304" pitchFamily="18" charset="0"/>
              </a:rPr>
              <a:t>!</a:t>
            </a:r>
          </a:p>
        </p:txBody>
      </p:sp>
      <p:pic>
        <p:nvPicPr>
          <p:cNvPr id="1026" name="Picture 2" descr="Picture of a medical assistant helping a patient.">
            <a:extLst>
              <a:ext uri="{FF2B5EF4-FFF2-40B4-BE49-F238E27FC236}">
                <a16:creationId xmlns:a16="http://schemas.microsoft.com/office/drawing/2014/main" id="{823CA7F3-858F-7E53-A921-C764994C5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211" y="1373444"/>
            <a:ext cx="6166665" cy="4320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491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09F9-F502-3F46-E0CE-51ABE1139590}"/>
              </a:ext>
            </a:extLst>
          </p:cNvPr>
          <p:cNvSpPr>
            <a:spLocks noGrp="1"/>
          </p:cNvSpPr>
          <p:nvPr>
            <p:ph type="title"/>
          </p:nvPr>
        </p:nvSpPr>
        <p:spPr>
          <a:xfrm>
            <a:off x="838200" y="245205"/>
            <a:ext cx="10515600" cy="747853"/>
          </a:xfrm>
        </p:spPr>
        <p:txBody>
          <a:bodyPr>
            <a:normAutofit/>
          </a:bodyPr>
          <a:lstStyle/>
          <a:p>
            <a:pPr algn="ctr"/>
            <a:r>
              <a:rPr lang="en-US" sz="3600" dirty="0">
                <a:latin typeface="Times New Roman" panose="02020603050405020304" pitchFamily="18" charset="0"/>
                <a:cs typeface="Times New Roman" panose="02020603050405020304" pitchFamily="18" charset="0"/>
              </a:rPr>
              <a:t>General Admission Requirements</a:t>
            </a:r>
          </a:p>
        </p:txBody>
      </p:sp>
      <p:sp>
        <p:nvSpPr>
          <p:cNvPr id="4" name="Content Placeholder 3">
            <a:extLst>
              <a:ext uri="{FF2B5EF4-FFF2-40B4-BE49-F238E27FC236}">
                <a16:creationId xmlns:a16="http://schemas.microsoft.com/office/drawing/2014/main" id="{2604B59E-7C08-B604-B86B-92F55D1795A9}"/>
              </a:ext>
            </a:extLst>
          </p:cNvPr>
          <p:cNvSpPr>
            <a:spLocks noGrp="1"/>
          </p:cNvSpPr>
          <p:nvPr>
            <p:ph idx="1"/>
          </p:nvPr>
        </p:nvSpPr>
        <p:spPr>
          <a:xfrm>
            <a:off x="259774" y="993059"/>
            <a:ext cx="11585862" cy="5210314"/>
          </a:xfrm>
        </p:spPr>
        <p:txBody>
          <a:bodyPr>
            <a:noAutofit/>
          </a:bodyPr>
          <a:lstStyle/>
          <a:p>
            <a:pPr marL="228600" marR="0">
              <a:lnSpc>
                <a:spcPct val="100000"/>
              </a:lnSpc>
              <a:spcBef>
                <a:spcPts val="0"/>
              </a:spcBef>
              <a:spcAft>
                <a:spcPts val="200"/>
              </a:spcAft>
            </a:pPr>
            <a:r>
              <a:rPr lang="en-US"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Students who are beginning college for the first time will follow the </a:t>
            </a:r>
            <a:r>
              <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Steps to Enrollment</a:t>
            </a:r>
            <a:r>
              <a:rPr lang="en-US" dirty="0">
                <a:latin typeface="Times New Roman" panose="02020603050405020304" pitchFamily="18" charset="0"/>
                <a:cs typeface="Times New Roman" panose="02020603050405020304" pitchFamily="18" charset="0"/>
              </a:rPr>
              <a:t> </a:t>
            </a:r>
            <a:r>
              <a:rPr lang="en-US"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which will guide them through applying to the college system and enrolling in courses. </a:t>
            </a:r>
          </a:p>
          <a:p>
            <a:pPr>
              <a:lnSpc>
                <a:spcPct val="100000"/>
              </a:lnSpc>
              <a:spcBef>
                <a:spcPts val="0"/>
              </a:spcBef>
              <a:spcAft>
                <a:spcPts val="200"/>
              </a:spcAft>
            </a:pPr>
            <a:r>
              <a:rPr lang="en-US" dirty="0">
                <a:solidFill>
                  <a:schemeClr val="tx1"/>
                </a:solidFill>
                <a:latin typeface="Times New Roman" panose="02020603050405020304" pitchFamily="18" charset="0"/>
                <a:ea typeface="Arial" panose="020B0604020202020204" pitchFamily="34" charset="0"/>
                <a:cs typeface="Times New Roman" panose="02020603050405020304" pitchFamily="18" charset="0"/>
              </a:rPr>
              <a:t>Applicants must meet all </a:t>
            </a:r>
            <a:r>
              <a:rPr lang="en-US" dirty="0">
                <a:latin typeface="Times New Roman" panose="02020603050405020304" pitchFamily="18" charset="0"/>
                <a:cs typeface="Times New Roman" panose="02020603050405020304" pitchFamily="18" charset="0"/>
                <a:hlinkClick r:id="rId3"/>
              </a:rPr>
              <a:t>Dallas College admission requirements</a:t>
            </a:r>
            <a:r>
              <a:rPr lang="en-US" dirty="0">
                <a:solidFill>
                  <a:schemeClr val="tx1"/>
                </a:solidFill>
                <a:latin typeface="Times New Roman" panose="02020603050405020304" pitchFamily="18" charset="0"/>
                <a:ea typeface="Arial" panose="020B0604020202020204" pitchFamily="34" charset="0"/>
                <a:cs typeface="Times New Roman" panose="02020603050405020304" pitchFamily="18" charset="0"/>
              </a:rPr>
              <a:t> as outlined in the official college catalog.</a:t>
            </a:r>
          </a:p>
          <a:p>
            <a:pPr>
              <a:lnSpc>
                <a:spcPct val="100000"/>
              </a:lnSpc>
              <a:spcBef>
                <a:spcPts val="0"/>
              </a:spcBef>
              <a:spcAft>
                <a:spcPts val="200"/>
              </a:spcAft>
            </a:pPr>
            <a:r>
              <a:rPr lang="en-US"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Applicants to the Medical Front Office Assistant program must have earned either a high school diploma or General Education Diploma (GED). </a:t>
            </a:r>
          </a:p>
          <a:p>
            <a:pPr>
              <a:lnSpc>
                <a:spcPct val="100000"/>
              </a:lnSpc>
              <a:spcBef>
                <a:spcPts val="0"/>
              </a:spcBef>
              <a:spcAft>
                <a:spcPts val="200"/>
              </a:spcAft>
            </a:pPr>
            <a:r>
              <a:rPr lang="en-US"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While no TSI assessment is required, students pursuing this program must possess at least 12</a:t>
            </a:r>
            <a:r>
              <a:rPr lang="en-US" baseline="30000"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th</a:t>
            </a:r>
            <a:r>
              <a:rPr lang="en-US"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 grade level reading, writing and mathematics skills to demonstrate college readiness. </a:t>
            </a:r>
          </a:p>
          <a:p>
            <a:pPr>
              <a:lnSpc>
                <a:spcPct val="100000"/>
              </a:lnSpc>
              <a:spcBef>
                <a:spcPts val="0"/>
              </a:spcBef>
              <a:spcAft>
                <a:spcPts val="200"/>
              </a:spcAft>
            </a:pPr>
            <a:r>
              <a:rPr lang="en-US" dirty="0">
                <a:solidFill>
                  <a:srgbClr val="000000"/>
                </a:solidFill>
                <a:latin typeface="Times New Roman" panose="02020603050405020304" pitchFamily="18" charset="0"/>
                <a:cs typeface="Times New Roman" panose="02020603050405020304" pitchFamily="18" charset="0"/>
              </a:rPr>
              <a:t>Consult a </a:t>
            </a:r>
            <a:r>
              <a:rPr lang="en-US" dirty="0">
                <a:solidFill>
                  <a:srgbClr val="000000"/>
                </a:solidFill>
                <a:latin typeface="Times New Roman" panose="02020603050405020304" pitchFamily="18" charset="0"/>
                <a:cs typeface="Times New Roman" panose="02020603050405020304" pitchFamily="18" charset="0"/>
                <a:hlinkClick r:id="rId4"/>
              </a:rPr>
              <a:t>success coach</a:t>
            </a:r>
            <a:r>
              <a:rPr lang="en-US" dirty="0">
                <a:solidFill>
                  <a:srgbClr val="000000"/>
                </a:solidFill>
                <a:latin typeface="Times New Roman" panose="02020603050405020304" pitchFamily="18" charset="0"/>
                <a:cs typeface="Times New Roman" panose="02020603050405020304" pitchFamily="18" charset="0"/>
              </a:rPr>
              <a:t> for support and guidance from registration through graduation.</a:t>
            </a:r>
          </a:p>
        </p:txBody>
      </p:sp>
    </p:spTree>
    <p:extLst>
      <p:ext uri="{BB962C8B-B14F-4D97-AF65-F5344CB8AC3E}">
        <p14:creationId xmlns:p14="http://schemas.microsoft.com/office/powerpoint/2010/main" val="2913855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E7CFD-0358-165A-1AEE-66BE758CD023}"/>
              </a:ext>
            </a:extLst>
          </p:cNvPr>
          <p:cNvSpPr>
            <a:spLocks noGrp="1"/>
          </p:cNvSpPr>
          <p:nvPr>
            <p:ph type="title"/>
          </p:nvPr>
        </p:nvSpPr>
        <p:spPr>
          <a:xfrm>
            <a:off x="344774" y="418950"/>
            <a:ext cx="11152682" cy="648586"/>
          </a:xfrm>
        </p:spPr>
        <p:txBody>
          <a:bodyPr>
            <a:normAutofit/>
          </a:bodyPr>
          <a:lstStyle/>
          <a:p>
            <a:pPr algn="ctr"/>
            <a:r>
              <a:rPr lang="en-US" sz="3600" dirty="0">
                <a:latin typeface="Times New Roman" panose="02020603050405020304" pitchFamily="18" charset="0"/>
                <a:cs typeface="Times New Roman" panose="02020603050405020304" pitchFamily="18" charset="0"/>
              </a:rPr>
              <a:t>Program Admission Requirements</a:t>
            </a:r>
          </a:p>
        </p:txBody>
      </p:sp>
      <p:sp>
        <p:nvSpPr>
          <p:cNvPr id="3" name="Content Placeholder 2">
            <a:extLst>
              <a:ext uri="{FF2B5EF4-FFF2-40B4-BE49-F238E27FC236}">
                <a16:creationId xmlns:a16="http://schemas.microsoft.com/office/drawing/2014/main" id="{A2654C48-28C2-4CFF-DB58-1B485D9CE00E}"/>
              </a:ext>
            </a:extLst>
          </p:cNvPr>
          <p:cNvSpPr>
            <a:spLocks noGrp="1"/>
          </p:cNvSpPr>
          <p:nvPr>
            <p:ph idx="1"/>
          </p:nvPr>
        </p:nvSpPr>
        <p:spPr>
          <a:xfrm>
            <a:off x="218209" y="1181836"/>
            <a:ext cx="11845635" cy="5052709"/>
          </a:xfrm>
        </p:spPr>
        <p:txBody>
          <a:bodyPr>
            <a:noAutofit/>
          </a:bodyPr>
          <a:lstStyle/>
          <a:p>
            <a:pPr>
              <a:lnSpc>
                <a:spcPct val="100000"/>
              </a:lnSpc>
              <a:spcBef>
                <a:spcPts val="200"/>
              </a:spcBef>
              <a:spcAft>
                <a:spcPts val="200"/>
              </a:spcAft>
              <a:buSzPct val="100000"/>
            </a:pPr>
            <a:r>
              <a:rPr lang="en-US"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Complete an application for college admission if not already a Dallas College student.</a:t>
            </a:r>
          </a:p>
          <a:p>
            <a:pPr>
              <a:lnSpc>
                <a:spcPct val="100000"/>
              </a:lnSpc>
              <a:spcBef>
                <a:spcPts val="200"/>
              </a:spcBef>
              <a:spcAft>
                <a:spcPts val="200"/>
              </a:spcAft>
              <a:buSzPct val="100000"/>
            </a:pPr>
            <a:r>
              <a:rPr lang="en-US" sz="26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Potential applicants must then carefully read through the program information packet and view this mandatory online i</a:t>
            </a:r>
            <a:r>
              <a:rPr lang="en-US" sz="2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nformation session. </a:t>
            </a:r>
          </a:p>
          <a:p>
            <a:pPr>
              <a:lnSpc>
                <a:spcPct val="100000"/>
              </a:lnSpc>
              <a:spcBef>
                <a:spcPts val="200"/>
              </a:spcBef>
              <a:spcAft>
                <a:spcPts val="200"/>
              </a:spcAft>
              <a:buSzPct val="100000"/>
            </a:pPr>
            <a:r>
              <a:rPr lang="en-US" sz="2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After viewing the information session, applicants must complete the Required Questionnaire to record attendance and receive the program application form.</a:t>
            </a:r>
          </a:p>
          <a:p>
            <a:pPr marL="228600" marR="0">
              <a:lnSpc>
                <a:spcPct val="100000"/>
              </a:lnSpc>
              <a:spcBef>
                <a:spcPts val="200"/>
              </a:spcBef>
              <a:spcAft>
                <a:spcPts val="200"/>
              </a:spcAft>
            </a:pPr>
            <a:r>
              <a:rPr lang="en-US"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Next, r</a:t>
            </a:r>
            <a:r>
              <a:rPr lang="en-US" sz="2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equest access to the Secure </a:t>
            </a:r>
            <a:r>
              <a:rPr lang="en-US"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t>
            </a:r>
            <a:r>
              <a:rPr lang="en-US" sz="2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ink and upload the following completed application materials </a:t>
            </a:r>
            <a:r>
              <a:rPr lang="en-US" sz="26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prior to enrolling in the MDCA 1421 Administrative Procedures course in Semester I:</a:t>
            </a:r>
            <a:endParaRPr lang="en-US" sz="2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nSpc>
                <a:spcPct val="100000"/>
              </a:lnSpc>
              <a:spcBef>
                <a:spcPts val="0"/>
              </a:spcBef>
              <a:buFont typeface="+mj-lt"/>
              <a:buAutoNum type="arabicPeriod"/>
            </a:pPr>
            <a:r>
              <a:rPr lang="en-US" sz="2600" u="none" strike="no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Completed and signed Medical Front Office Assistant Program Application and Statement of Students’ Responsibility forms.</a:t>
            </a:r>
          </a:p>
          <a:p>
            <a:pPr marL="800100" lvl="1" indent="-342900">
              <a:lnSpc>
                <a:spcPct val="100000"/>
              </a:lnSpc>
              <a:spcBef>
                <a:spcPts val="0"/>
              </a:spcBef>
              <a:spcAft>
                <a:spcPts val="200"/>
              </a:spcAft>
              <a:buFont typeface="+mj-lt"/>
              <a:buAutoNum type="arabicPeriod"/>
            </a:pPr>
            <a:r>
              <a:rPr lang="en-US" sz="2600" u="none" strike="no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Copy of </a:t>
            </a:r>
            <a:r>
              <a:rPr lang="en-US" sz="2600" strike="no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unexpired</a:t>
            </a:r>
            <a:r>
              <a:rPr lang="en-US" sz="2600" u="none" strike="noStrik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official government-issued ID (examples – driver’s license, passport, or state ID card</a:t>
            </a:r>
            <a:r>
              <a:rPr lang="en-US" sz="2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sz="2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nSpc>
                <a:spcPct val="100000"/>
              </a:lnSpc>
              <a:spcBef>
                <a:spcPts val="200"/>
              </a:spcBef>
              <a:spcAft>
                <a:spcPts val="200"/>
              </a:spcAft>
              <a:buNone/>
            </a:pPr>
            <a:endParaRPr lang="en-US" sz="2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614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E7CFD-0358-165A-1AEE-66BE758CD023}"/>
              </a:ext>
            </a:extLst>
          </p:cNvPr>
          <p:cNvSpPr>
            <a:spLocks noGrp="1"/>
          </p:cNvSpPr>
          <p:nvPr>
            <p:ph type="title"/>
          </p:nvPr>
        </p:nvSpPr>
        <p:spPr>
          <a:xfrm>
            <a:off x="201117" y="162904"/>
            <a:ext cx="11152682" cy="655091"/>
          </a:xfrm>
        </p:spPr>
        <p:txBody>
          <a:bodyPr>
            <a:normAutofit/>
          </a:bodyPr>
          <a:lstStyle/>
          <a:p>
            <a:pPr algn="ctr"/>
            <a:r>
              <a:rPr lang="en-US" sz="3600" dirty="0">
                <a:latin typeface="Times New Roman" panose="02020603050405020304" pitchFamily="18" charset="0"/>
                <a:cs typeface="Times New Roman" panose="02020603050405020304" pitchFamily="18" charset="0"/>
              </a:rPr>
              <a:t>Program Awards</a:t>
            </a:r>
          </a:p>
        </p:txBody>
      </p:sp>
      <p:sp>
        <p:nvSpPr>
          <p:cNvPr id="3" name="Content Placeholder 2">
            <a:extLst>
              <a:ext uri="{FF2B5EF4-FFF2-40B4-BE49-F238E27FC236}">
                <a16:creationId xmlns:a16="http://schemas.microsoft.com/office/drawing/2014/main" id="{A2654C48-28C2-4CFF-DB58-1B485D9CE00E}"/>
              </a:ext>
            </a:extLst>
          </p:cNvPr>
          <p:cNvSpPr>
            <a:spLocks noGrp="1"/>
          </p:cNvSpPr>
          <p:nvPr>
            <p:ph idx="1"/>
          </p:nvPr>
        </p:nvSpPr>
        <p:spPr>
          <a:xfrm>
            <a:off x="201117" y="727194"/>
            <a:ext cx="11810773" cy="352578"/>
          </a:xfrm>
        </p:spPr>
        <p:txBody>
          <a:bodyPr>
            <a:noAutofit/>
          </a:bodyPr>
          <a:lstStyle/>
          <a:p>
            <a:pPr marL="0" indent="0" algn="ctr">
              <a:lnSpc>
                <a:spcPct val="100000"/>
              </a:lnSpc>
              <a:spcBef>
                <a:spcPts val="0"/>
              </a:spcBef>
              <a:buNone/>
            </a:pPr>
            <a:r>
              <a:rPr lang="en-US" sz="2000" b="1" dirty="0">
                <a:solidFill>
                  <a:srgbClr val="000000"/>
                </a:solidFill>
                <a:latin typeface="Times New Roman" panose="02020603050405020304" pitchFamily="18" charset="0"/>
                <a:cs typeface="+mn-cs"/>
              </a:rPr>
              <a:t>The Dallas College Medical Front Office program offers the following two awards for college credit:</a:t>
            </a:r>
          </a:p>
          <a:p>
            <a:pPr marL="0" indent="0">
              <a:lnSpc>
                <a:spcPct val="100000"/>
              </a:lnSpc>
              <a:spcBef>
                <a:spcPts val="600"/>
              </a:spcBef>
              <a:spcAft>
                <a:spcPts val="600"/>
              </a:spcAft>
              <a:buNone/>
            </a:pPr>
            <a:endParaRPr lang="en-US" sz="2000" b="1" dirty="0">
              <a:solidFill>
                <a:srgbClr val="000000"/>
              </a:solidFill>
              <a:latin typeface="Times New Roman" panose="02020603050405020304" pitchFamily="18" charset="0"/>
              <a:cs typeface="+mn-cs"/>
            </a:endParaRPr>
          </a:p>
        </p:txBody>
      </p:sp>
      <p:graphicFrame>
        <p:nvGraphicFramePr>
          <p:cNvPr id="10" name="Table 9">
            <a:extLst>
              <a:ext uri="{FF2B5EF4-FFF2-40B4-BE49-F238E27FC236}">
                <a16:creationId xmlns:a16="http://schemas.microsoft.com/office/drawing/2014/main" id="{9704E179-9B04-3B5B-E8AC-D3534B3D79D3}"/>
              </a:ext>
            </a:extLst>
          </p:cNvPr>
          <p:cNvGraphicFramePr>
            <a:graphicFrameLocks noGrp="1"/>
          </p:cNvGraphicFramePr>
          <p:nvPr>
            <p:extLst>
              <p:ext uri="{D42A27DB-BD31-4B8C-83A1-F6EECF244321}">
                <p14:modId xmlns:p14="http://schemas.microsoft.com/office/powerpoint/2010/main" val="1122573685"/>
              </p:ext>
            </p:extLst>
          </p:nvPr>
        </p:nvGraphicFramePr>
        <p:xfrm>
          <a:off x="758757" y="1150838"/>
          <a:ext cx="10486417" cy="4385951"/>
        </p:xfrm>
        <a:graphic>
          <a:graphicData uri="http://schemas.openxmlformats.org/drawingml/2006/table">
            <a:tbl>
              <a:tblPr firstRow="1" firstCol="1" lastRow="1" lastCol="1" bandRow="1" bandCol="1">
                <a:tableStyleId>{5C22544A-7EE6-4342-B048-85BDC9FD1C3A}</a:tableStyleId>
              </a:tblPr>
              <a:tblGrid>
                <a:gridCol w="2644696">
                  <a:extLst>
                    <a:ext uri="{9D8B030D-6E8A-4147-A177-3AD203B41FA5}">
                      <a16:colId xmlns:a16="http://schemas.microsoft.com/office/drawing/2014/main" val="2357767488"/>
                    </a:ext>
                  </a:extLst>
                </a:gridCol>
                <a:gridCol w="6418897">
                  <a:extLst>
                    <a:ext uri="{9D8B030D-6E8A-4147-A177-3AD203B41FA5}">
                      <a16:colId xmlns:a16="http://schemas.microsoft.com/office/drawing/2014/main" val="3383083557"/>
                    </a:ext>
                  </a:extLst>
                </a:gridCol>
                <a:gridCol w="1422824">
                  <a:extLst>
                    <a:ext uri="{9D8B030D-6E8A-4147-A177-3AD203B41FA5}">
                      <a16:colId xmlns:a16="http://schemas.microsoft.com/office/drawing/2014/main" val="1430298101"/>
                    </a:ext>
                  </a:extLst>
                </a:gridCol>
              </a:tblGrid>
              <a:tr h="331344">
                <a:tc gridSpan="3">
                  <a:txBody>
                    <a:bodyPr/>
                    <a:lstStyle/>
                    <a:p>
                      <a:pPr marL="31750" marR="0" algn="l">
                        <a:lnSpc>
                          <a:spcPct val="100000"/>
                        </a:lnSpc>
                        <a:spcBef>
                          <a:spcPts val="0"/>
                        </a:spcBef>
                        <a:buNone/>
                      </a:pPr>
                      <a:r>
                        <a:rPr lang="en-US" sz="1800" spc="10" dirty="0">
                          <a:effectLst/>
                          <a:latin typeface="Times New Roman" panose="02020603050405020304" pitchFamily="18" charset="0"/>
                          <a:cs typeface="Times New Roman" panose="02020603050405020304" pitchFamily="18" charset="0"/>
                        </a:rPr>
                        <a:t>Medical</a:t>
                      </a:r>
                      <a:r>
                        <a:rPr lang="en-US" sz="1800" spc="26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Front</a:t>
                      </a:r>
                      <a:r>
                        <a:rPr lang="en-US" sz="1800" spc="26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Office</a:t>
                      </a:r>
                      <a:r>
                        <a:rPr lang="en-US" sz="1800" spc="19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Assistant</a:t>
                      </a:r>
                      <a:r>
                        <a:rPr lang="en-US" sz="1800" spc="26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Occupational</a:t>
                      </a:r>
                      <a:r>
                        <a:rPr lang="en-US" sz="1800" spc="26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Skills</a:t>
                      </a:r>
                      <a:r>
                        <a:rPr lang="en-US" sz="1800" spc="19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Award</a:t>
                      </a:r>
                      <a:r>
                        <a:rPr lang="en-US" sz="1800" spc="27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(Semester</a:t>
                      </a:r>
                      <a:r>
                        <a:rPr lang="en-US" sz="1800" spc="195" dirty="0">
                          <a:effectLst/>
                          <a:latin typeface="Times New Roman" panose="02020603050405020304" pitchFamily="18" charset="0"/>
                          <a:cs typeface="Times New Roman" panose="02020603050405020304" pitchFamily="18" charset="0"/>
                        </a:rPr>
                        <a:t> </a:t>
                      </a:r>
                      <a:r>
                        <a:rPr lang="en-US" sz="1800" spc="-25" dirty="0">
                          <a:effectLst/>
                          <a:latin typeface="Times New Roman" panose="02020603050405020304" pitchFamily="18" charset="0"/>
                          <a:cs typeface="Times New Roman" panose="02020603050405020304" pitchFamily="18" charset="0"/>
                        </a:rPr>
                        <a:t>I)</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3440529"/>
                  </a:ext>
                </a:extLst>
              </a:tr>
              <a:tr h="266155">
                <a:tc>
                  <a:txBody>
                    <a:bodyPr/>
                    <a:lstStyle/>
                    <a:p>
                      <a:pPr marL="31750" marR="0">
                        <a:spcBef>
                          <a:spcPts val="5"/>
                        </a:spcBef>
                        <a:buNone/>
                      </a:pPr>
                      <a:r>
                        <a:rPr lang="en-US" sz="1600" dirty="0">
                          <a:solidFill>
                            <a:schemeClr val="tx1"/>
                          </a:solidFill>
                          <a:effectLst/>
                          <a:latin typeface="Times New Roman" panose="02020603050405020304" pitchFamily="18" charset="0"/>
                          <a:cs typeface="Times New Roman" panose="02020603050405020304" pitchFamily="18" charset="0"/>
                        </a:rPr>
                        <a:t>Semester</a:t>
                      </a:r>
                      <a:r>
                        <a:rPr lang="en-US" sz="1600" spc="-15" dirty="0">
                          <a:solidFill>
                            <a:schemeClr val="tx1"/>
                          </a:solidFill>
                          <a:effectLst/>
                          <a:latin typeface="Times New Roman" panose="02020603050405020304" pitchFamily="18" charset="0"/>
                          <a:cs typeface="Times New Roman" panose="02020603050405020304" pitchFamily="18" charset="0"/>
                        </a:rPr>
                        <a:t> </a:t>
                      </a:r>
                      <a:r>
                        <a:rPr lang="en-US" sz="1600" spc="-50" dirty="0">
                          <a:solidFill>
                            <a:schemeClr val="tx1"/>
                          </a:solidFill>
                          <a:effectLst/>
                          <a:latin typeface="Times New Roman" panose="02020603050405020304" pitchFamily="18" charset="0"/>
                          <a:cs typeface="Times New Roman" panose="02020603050405020304" pitchFamily="18" charset="0"/>
                        </a:rPr>
                        <a:t>I</a:t>
                      </a:r>
                      <a:endParaRPr lang="en-US" sz="16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CFD5EA"/>
                    </a:solidFill>
                  </a:tcPr>
                </a:tc>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365"/>
                        </a:spcBef>
                        <a:buNone/>
                      </a:pPr>
                      <a:r>
                        <a:rPr lang="en-US" sz="1600" spc="-10" dirty="0">
                          <a:solidFill>
                            <a:schemeClr val="tx1"/>
                          </a:solidFill>
                          <a:effectLst/>
                          <a:latin typeface="Times New Roman" panose="02020603050405020304" pitchFamily="18" charset="0"/>
                          <a:cs typeface="Times New Roman" panose="02020603050405020304" pitchFamily="18" charset="0"/>
                        </a:rPr>
                        <a:t>Credits</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CFD5EA"/>
                    </a:solidFill>
                  </a:tcPr>
                </a:tc>
                <a:extLst>
                  <a:ext uri="{0D108BD9-81ED-4DB2-BD59-A6C34878D82A}">
                    <a16:rowId xmlns:a16="http://schemas.microsoft.com/office/drawing/2014/main" val="2927226507"/>
                  </a:ext>
                </a:extLst>
              </a:tr>
              <a:tr h="293689">
                <a:tc>
                  <a:txBody>
                    <a:bodyPr/>
                    <a:lstStyle/>
                    <a:p>
                      <a:pPr marL="31750" marR="0">
                        <a:spcBef>
                          <a:spcPts val="335"/>
                        </a:spcBef>
                        <a:buNone/>
                      </a:pPr>
                      <a:r>
                        <a:rPr lang="en-US" sz="1600" dirty="0">
                          <a:effectLst/>
                          <a:latin typeface="Times New Roman" panose="02020603050405020304" pitchFamily="18" charset="0"/>
                          <a:cs typeface="Times New Roman" panose="02020603050405020304" pitchFamily="18" charset="0"/>
                        </a:rPr>
                        <a:t>POFT</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1127</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35"/>
                        </a:spcBef>
                        <a:buNone/>
                      </a:pPr>
                      <a:r>
                        <a:rPr lang="en-US" sz="1600" dirty="0">
                          <a:effectLst/>
                          <a:latin typeface="Times New Roman" panose="02020603050405020304" pitchFamily="18" charset="0"/>
                          <a:cs typeface="Times New Roman" panose="02020603050405020304" pitchFamily="18" charset="0"/>
                        </a:rPr>
                        <a:t>Intro</a:t>
                      </a:r>
                      <a:r>
                        <a:rPr lang="en-US" sz="1600" spc="10"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to</a:t>
                      </a:r>
                      <a:r>
                        <a:rPr lang="en-US" sz="1600" spc="10"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Keyboarding</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CFD5EA"/>
                    </a:solidFill>
                  </a:tcPr>
                </a:tc>
                <a:tc>
                  <a:txBody>
                    <a:bodyPr/>
                    <a:lstStyle/>
                    <a:p>
                      <a:pPr marL="220980" marR="0">
                        <a:spcBef>
                          <a:spcPts val="335"/>
                        </a:spcBef>
                        <a:buNone/>
                      </a:pPr>
                      <a:r>
                        <a:rPr lang="en-US" sz="1600" spc="-50" dirty="0">
                          <a:effectLst/>
                          <a:latin typeface="Times New Roman" panose="02020603050405020304" pitchFamily="18" charset="0"/>
                          <a:cs typeface="Times New Roman" panose="02020603050405020304" pitchFamily="18" charset="0"/>
                        </a:rPr>
                        <a:t>1</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4472C4"/>
                    </a:solidFill>
                  </a:tcPr>
                </a:tc>
                <a:extLst>
                  <a:ext uri="{0D108BD9-81ED-4DB2-BD59-A6C34878D82A}">
                    <a16:rowId xmlns:a16="http://schemas.microsoft.com/office/drawing/2014/main" val="177782738"/>
                  </a:ext>
                </a:extLst>
              </a:tr>
              <a:tr h="296966">
                <a:tc>
                  <a:txBody>
                    <a:bodyPr/>
                    <a:lstStyle/>
                    <a:p>
                      <a:pPr marL="31750" marR="0">
                        <a:spcBef>
                          <a:spcPts val="365"/>
                        </a:spcBef>
                        <a:buNone/>
                      </a:pPr>
                      <a:r>
                        <a:rPr lang="en-US" sz="1600" dirty="0">
                          <a:effectLst/>
                          <a:latin typeface="Times New Roman" panose="02020603050405020304" pitchFamily="18" charset="0"/>
                          <a:cs typeface="Times New Roman" panose="02020603050405020304" pitchFamily="18" charset="0"/>
                        </a:rPr>
                        <a:t>POFI</a:t>
                      </a:r>
                      <a:r>
                        <a:rPr lang="en-US" sz="1600" spc="-1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1301</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dirty="0">
                          <a:effectLst/>
                          <a:latin typeface="Times New Roman" panose="02020603050405020304" pitchFamily="18" charset="0"/>
                          <a:cs typeface="Times New Roman" panose="02020603050405020304" pitchFamily="18" charset="0"/>
                        </a:rPr>
                        <a:t>Computer</a:t>
                      </a:r>
                      <a:r>
                        <a:rPr lang="en-US" sz="1600" spc="10"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Applications</a:t>
                      </a:r>
                      <a:r>
                        <a:rPr lang="en-US" sz="1600" spc="15" dirty="0">
                          <a:effectLst/>
                          <a:latin typeface="Times New Roman" panose="02020603050405020304" pitchFamily="18" charset="0"/>
                          <a:cs typeface="Times New Roman" panose="02020603050405020304" pitchFamily="18" charset="0"/>
                        </a:rPr>
                        <a:t> </a:t>
                      </a:r>
                      <a:r>
                        <a:rPr lang="en-US" sz="1600" spc="-50" dirty="0">
                          <a:effectLst/>
                          <a:latin typeface="Times New Roman" panose="02020603050405020304" pitchFamily="18" charset="0"/>
                          <a:cs typeface="Times New Roman" panose="02020603050405020304" pitchFamily="18" charset="0"/>
                        </a:rPr>
                        <a:t>I</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spc="-50" dirty="0">
                          <a:effectLst/>
                          <a:latin typeface="Times New Roman" panose="02020603050405020304" pitchFamily="18" charset="0"/>
                          <a:cs typeface="Times New Roman" panose="02020603050405020304" pitchFamily="18" charset="0"/>
                        </a:rPr>
                        <a:t>3</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4472C4"/>
                    </a:solidFill>
                  </a:tcPr>
                </a:tc>
                <a:extLst>
                  <a:ext uri="{0D108BD9-81ED-4DB2-BD59-A6C34878D82A}">
                    <a16:rowId xmlns:a16="http://schemas.microsoft.com/office/drawing/2014/main" val="1627107870"/>
                  </a:ext>
                </a:extLst>
              </a:tr>
              <a:tr h="296966">
                <a:tc>
                  <a:txBody>
                    <a:bodyPr/>
                    <a:lstStyle/>
                    <a:p>
                      <a:pPr marL="31750" marR="0">
                        <a:spcBef>
                          <a:spcPts val="365"/>
                        </a:spcBef>
                        <a:buNone/>
                      </a:pPr>
                      <a:r>
                        <a:rPr lang="en-US" sz="1600" spc="-50" dirty="0">
                          <a:effectLst/>
                          <a:latin typeface="Times New Roman" panose="02020603050405020304" pitchFamily="18" charset="0"/>
                          <a:cs typeface="Times New Roman" panose="02020603050405020304" pitchFamily="18" charset="0"/>
                        </a:rPr>
                        <a:t>MDCA</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1313</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dirty="0">
                          <a:effectLst/>
                          <a:latin typeface="Times New Roman" panose="02020603050405020304" pitchFamily="18" charset="0"/>
                          <a:cs typeface="Times New Roman" panose="02020603050405020304" pitchFamily="18" charset="0"/>
                        </a:rPr>
                        <a:t>Medical</a:t>
                      </a:r>
                      <a:r>
                        <a:rPr lang="en-US" sz="1600" spc="25"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Terminology</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spc="-50" dirty="0">
                          <a:effectLst/>
                          <a:latin typeface="Times New Roman" panose="02020603050405020304" pitchFamily="18" charset="0"/>
                          <a:cs typeface="Times New Roman" panose="02020603050405020304" pitchFamily="18" charset="0"/>
                        </a:rPr>
                        <a:t>3</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141809138"/>
                  </a:ext>
                </a:extLst>
              </a:tr>
              <a:tr h="296966">
                <a:tc>
                  <a:txBody>
                    <a:bodyPr/>
                    <a:lstStyle/>
                    <a:p>
                      <a:pPr marL="31750" marR="0">
                        <a:spcBef>
                          <a:spcPts val="365"/>
                        </a:spcBef>
                        <a:buNone/>
                      </a:pPr>
                      <a:r>
                        <a:rPr lang="en-US" sz="1600" spc="-50" dirty="0">
                          <a:effectLst/>
                          <a:latin typeface="Times New Roman" panose="02020603050405020304" pitchFamily="18" charset="0"/>
                          <a:cs typeface="Times New Roman" panose="02020603050405020304" pitchFamily="18" charset="0"/>
                        </a:rPr>
                        <a:t>MDCA</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1421</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dirty="0">
                          <a:effectLst/>
                          <a:latin typeface="Times New Roman" panose="02020603050405020304" pitchFamily="18" charset="0"/>
                          <a:cs typeface="Times New Roman" panose="02020603050405020304" pitchFamily="18" charset="0"/>
                        </a:rPr>
                        <a:t>Administrative</a:t>
                      </a:r>
                      <a:r>
                        <a:rPr lang="en-US" sz="1600" spc="60"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Procedures</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spc="-50" dirty="0">
                          <a:effectLst/>
                          <a:latin typeface="Times New Roman" panose="02020603050405020304" pitchFamily="18" charset="0"/>
                          <a:cs typeface="Times New Roman" panose="02020603050405020304" pitchFamily="18" charset="0"/>
                        </a:rPr>
                        <a:t>4</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919491895"/>
                  </a:ext>
                </a:extLst>
              </a:tr>
              <a:tr h="307455">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lgn="l">
                        <a:spcBef>
                          <a:spcPts val="365"/>
                        </a:spcBef>
                        <a:buNone/>
                      </a:pPr>
                      <a:r>
                        <a:rPr lang="en-US" sz="1600" b="1" spc="-60" dirty="0">
                          <a:solidFill>
                            <a:schemeClr val="bg1"/>
                          </a:solidFill>
                          <a:effectLst/>
                          <a:latin typeface="Times New Roman" panose="02020603050405020304" pitchFamily="18" charset="0"/>
                          <a:cs typeface="Times New Roman" panose="02020603050405020304" pitchFamily="18" charset="0"/>
                        </a:rPr>
                        <a:t>                                                                            Total</a:t>
                      </a:r>
                      <a:r>
                        <a:rPr lang="en-US" sz="1600" b="1" spc="-35" dirty="0">
                          <a:solidFill>
                            <a:schemeClr val="bg1"/>
                          </a:solidFill>
                          <a:effectLst/>
                          <a:latin typeface="Times New Roman" panose="02020603050405020304" pitchFamily="18" charset="0"/>
                          <a:cs typeface="Times New Roman" panose="02020603050405020304" pitchFamily="18" charset="0"/>
                        </a:rPr>
                        <a:t> Credit </a:t>
                      </a:r>
                      <a:r>
                        <a:rPr lang="en-US" sz="1600" b="1" spc="-60" dirty="0">
                          <a:solidFill>
                            <a:schemeClr val="bg1"/>
                          </a:solidFill>
                          <a:effectLst/>
                          <a:latin typeface="Times New Roman" panose="02020603050405020304" pitchFamily="18" charset="0"/>
                          <a:cs typeface="Times New Roman" panose="02020603050405020304" pitchFamily="18" charset="0"/>
                        </a:rPr>
                        <a:t>Hours</a:t>
                      </a:r>
                      <a:r>
                        <a:rPr lang="en-US" sz="1600" b="1" spc="-35" dirty="0">
                          <a:solidFill>
                            <a:schemeClr val="bg1"/>
                          </a:solidFill>
                          <a:effectLst/>
                          <a:latin typeface="Times New Roman" panose="02020603050405020304" pitchFamily="18" charset="0"/>
                          <a:cs typeface="Times New Roman" panose="02020603050405020304" pitchFamily="18" charset="0"/>
                        </a:rPr>
                        <a:t> </a:t>
                      </a:r>
                      <a:r>
                        <a:rPr lang="en-US" sz="1600" b="1" spc="-60" dirty="0">
                          <a:solidFill>
                            <a:schemeClr val="bg1"/>
                          </a:solidFill>
                          <a:effectLst/>
                          <a:latin typeface="Times New Roman" panose="02020603050405020304" pitchFamily="18" charset="0"/>
                          <a:cs typeface="Times New Roman" panose="02020603050405020304" pitchFamily="18" charset="0"/>
                        </a:rPr>
                        <a:t>for</a:t>
                      </a:r>
                      <a:r>
                        <a:rPr lang="en-US" sz="1600" b="1" spc="-30" dirty="0">
                          <a:solidFill>
                            <a:schemeClr val="bg1"/>
                          </a:solidFill>
                          <a:effectLst/>
                          <a:latin typeface="Times New Roman" panose="02020603050405020304" pitchFamily="18" charset="0"/>
                          <a:cs typeface="Times New Roman" panose="02020603050405020304" pitchFamily="18" charset="0"/>
                        </a:rPr>
                        <a:t> </a:t>
                      </a:r>
                      <a:r>
                        <a:rPr lang="en-US" sz="1600" b="1" spc="-60" dirty="0">
                          <a:solidFill>
                            <a:schemeClr val="bg1"/>
                          </a:solidFill>
                          <a:effectLst/>
                          <a:latin typeface="Times New Roman" panose="02020603050405020304" pitchFamily="18" charset="0"/>
                          <a:cs typeface="Times New Roman" panose="02020603050405020304" pitchFamily="18" charset="0"/>
                        </a:rPr>
                        <a:t>OSA</a:t>
                      </a:r>
                      <a:r>
                        <a:rPr lang="en-US" sz="1600" b="1" spc="-35" dirty="0">
                          <a:solidFill>
                            <a:schemeClr val="bg1"/>
                          </a:solidFill>
                          <a:effectLst/>
                          <a:latin typeface="Times New Roman" panose="02020603050405020304" pitchFamily="18" charset="0"/>
                          <a:cs typeface="Times New Roman" panose="02020603050405020304" pitchFamily="18" charset="0"/>
                        </a:rPr>
                        <a:t> </a:t>
                      </a:r>
                      <a:r>
                        <a:rPr lang="en-US" sz="1600" b="1" spc="-60" dirty="0">
                          <a:solidFill>
                            <a:schemeClr val="bg1"/>
                          </a:solidFill>
                          <a:effectLst/>
                          <a:latin typeface="Times New Roman" panose="02020603050405020304" pitchFamily="18" charset="0"/>
                          <a:cs typeface="Times New Roman" panose="02020603050405020304" pitchFamily="18" charset="0"/>
                        </a:rPr>
                        <a:t>Award</a:t>
                      </a:r>
                      <a:endParaRPr lang="en-US" sz="1600" b="1" dirty="0">
                        <a:solidFill>
                          <a:schemeClr val="bg1"/>
                        </a:solidFill>
                        <a:effectLst/>
                        <a:latin typeface="Times New Roman" panose="02020603050405020304" pitchFamily="18" charset="0"/>
                        <a:ea typeface="+mn-ea"/>
                        <a:cs typeface="Times New Roman" panose="02020603050405020304" pitchFamily="18" charset="0"/>
                      </a:endParaRPr>
                    </a:p>
                  </a:txBody>
                  <a:tcPr marL="0" marR="0" marT="0" marB="0">
                    <a:solidFill>
                      <a:schemeClr val="accent1"/>
                    </a:solidFill>
                  </a:tcPr>
                </a:tc>
                <a:tc>
                  <a:txBody>
                    <a:bodyPr/>
                    <a:lstStyle/>
                    <a:p>
                      <a:pPr marL="220980" marR="0" algn="l">
                        <a:spcBef>
                          <a:spcPts val="365"/>
                        </a:spcBef>
                        <a:buNone/>
                      </a:pPr>
                      <a:r>
                        <a:rPr lang="en-US" sz="1600" spc="-25" dirty="0">
                          <a:effectLst/>
                          <a:latin typeface="Times New Roman" panose="02020603050405020304" pitchFamily="18" charset="0"/>
                          <a:cs typeface="Times New Roman" panose="02020603050405020304" pitchFamily="18" charset="0"/>
                        </a:rPr>
                        <a:t>11</a:t>
                      </a:r>
                      <a:endParaRPr lang="en-US" sz="1600" b="1" dirty="0">
                        <a:solidFill>
                          <a:schemeClr val="bg1"/>
                        </a:solidFill>
                        <a:effectLst/>
                        <a:latin typeface="Times New Roman" panose="02020603050405020304" pitchFamily="18" charset="0"/>
                        <a:ea typeface="+mn-ea"/>
                        <a:cs typeface="Times New Roman" panose="02020603050405020304" pitchFamily="18" charset="0"/>
                      </a:endParaRPr>
                    </a:p>
                  </a:txBody>
                  <a:tcPr marL="0" marR="0" marT="0" marB="0">
                    <a:solidFill>
                      <a:schemeClr val="accent1"/>
                    </a:solidFill>
                  </a:tcPr>
                </a:tc>
                <a:extLst>
                  <a:ext uri="{0D108BD9-81ED-4DB2-BD59-A6C34878D82A}">
                    <a16:rowId xmlns:a16="http://schemas.microsoft.com/office/drawing/2014/main" val="3781570443"/>
                  </a:ext>
                </a:extLst>
              </a:tr>
              <a:tr h="285166">
                <a:tc gridSpan="3">
                  <a:txBody>
                    <a:bodyPr/>
                    <a:lstStyle/>
                    <a:p>
                      <a:pPr marL="31750" marR="0">
                        <a:lnSpc>
                          <a:spcPct val="100000"/>
                        </a:lnSpc>
                        <a:spcBef>
                          <a:spcPts val="0"/>
                        </a:spcBef>
                        <a:buNone/>
                      </a:pPr>
                      <a:r>
                        <a:rPr lang="en-US" sz="1800" spc="10" dirty="0">
                          <a:effectLst/>
                          <a:latin typeface="Times New Roman" panose="02020603050405020304" pitchFamily="18" charset="0"/>
                          <a:cs typeface="Times New Roman" panose="02020603050405020304" pitchFamily="18" charset="0"/>
                        </a:rPr>
                        <a:t>Medical</a:t>
                      </a:r>
                      <a:r>
                        <a:rPr lang="en-US" sz="1800" spc="22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Front</a:t>
                      </a:r>
                      <a:r>
                        <a:rPr lang="en-US" sz="1800" spc="22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Office</a:t>
                      </a:r>
                      <a:r>
                        <a:rPr lang="en-US" sz="1800" spc="16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Assistant</a:t>
                      </a:r>
                      <a:r>
                        <a:rPr lang="en-US" sz="1800" spc="23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Certificate</a:t>
                      </a:r>
                      <a:r>
                        <a:rPr lang="en-US" sz="1800" spc="22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(Semesters</a:t>
                      </a:r>
                      <a:r>
                        <a:rPr lang="en-US" sz="1800" spc="22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I,</a:t>
                      </a:r>
                      <a:r>
                        <a:rPr lang="en-US" sz="1800" spc="230"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II</a:t>
                      </a:r>
                      <a:r>
                        <a:rPr lang="en-US" sz="1800" spc="225" dirty="0">
                          <a:effectLst/>
                          <a:latin typeface="Times New Roman" panose="02020603050405020304" pitchFamily="18" charset="0"/>
                          <a:cs typeface="Times New Roman" panose="02020603050405020304" pitchFamily="18" charset="0"/>
                        </a:rPr>
                        <a:t> </a:t>
                      </a:r>
                      <a:r>
                        <a:rPr lang="en-US" sz="1800" spc="10" dirty="0">
                          <a:effectLst/>
                          <a:latin typeface="Times New Roman" panose="02020603050405020304" pitchFamily="18" charset="0"/>
                          <a:cs typeface="Times New Roman" panose="02020603050405020304" pitchFamily="18" charset="0"/>
                        </a:rPr>
                        <a:t>and</a:t>
                      </a:r>
                      <a:r>
                        <a:rPr lang="en-US" sz="1800" spc="225" dirty="0">
                          <a:effectLst/>
                          <a:latin typeface="Times New Roman" panose="02020603050405020304" pitchFamily="18" charset="0"/>
                          <a:cs typeface="Times New Roman" panose="02020603050405020304" pitchFamily="18" charset="0"/>
                        </a:rPr>
                        <a:t> </a:t>
                      </a:r>
                      <a:r>
                        <a:rPr lang="en-US" sz="1800" spc="-20" dirty="0">
                          <a:effectLst/>
                          <a:latin typeface="Times New Roman" panose="02020603050405020304" pitchFamily="18" charset="0"/>
                          <a:cs typeface="Times New Roman" panose="02020603050405020304" pitchFamily="18" charset="0"/>
                        </a:rPr>
                        <a:t>III)</a:t>
                      </a:r>
                      <a:endParaRPr lang="en-US" sz="1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827452"/>
                  </a:ext>
                </a:extLst>
              </a:tr>
              <a:tr h="270745">
                <a:tc>
                  <a:txBody>
                    <a:bodyPr/>
                    <a:lstStyle/>
                    <a:p>
                      <a:pPr marL="31750" marR="0">
                        <a:spcBef>
                          <a:spcPts val="40"/>
                        </a:spcBef>
                        <a:buNone/>
                      </a:pPr>
                      <a:r>
                        <a:rPr lang="en-US" sz="1600" dirty="0">
                          <a:solidFill>
                            <a:schemeClr val="tx1"/>
                          </a:solidFill>
                          <a:effectLst/>
                          <a:latin typeface="Times New Roman" panose="02020603050405020304" pitchFamily="18" charset="0"/>
                          <a:cs typeface="Times New Roman" panose="02020603050405020304" pitchFamily="18" charset="0"/>
                        </a:rPr>
                        <a:t>Semester</a:t>
                      </a:r>
                      <a:r>
                        <a:rPr lang="en-US" sz="1600" spc="-15" dirty="0">
                          <a:solidFill>
                            <a:schemeClr val="tx1"/>
                          </a:solidFill>
                          <a:effectLst/>
                          <a:latin typeface="Times New Roman" panose="02020603050405020304" pitchFamily="18" charset="0"/>
                          <a:cs typeface="Times New Roman" panose="02020603050405020304" pitchFamily="18" charset="0"/>
                        </a:rPr>
                        <a:t> </a:t>
                      </a:r>
                      <a:r>
                        <a:rPr lang="en-US" sz="1600" spc="-25" dirty="0">
                          <a:solidFill>
                            <a:schemeClr val="tx1"/>
                          </a:solidFill>
                          <a:effectLst/>
                          <a:latin typeface="Times New Roman" panose="02020603050405020304" pitchFamily="18" charset="0"/>
                          <a:cs typeface="Times New Roman" panose="02020603050405020304" pitchFamily="18" charset="0"/>
                        </a:rPr>
                        <a:t>II</a:t>
                      </a:r>
                      <a:endParaRPr lang="en-US" sz="16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CFD5EA"/>
                    </a:solidFill>
                  </a:tcPr>
                </a:tc>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793758102"/>
                  </a:ext>
                </a:extLst>
              </a:tr>
              <a:tr h="293689">
                <a:tc>
                  <a:txBody>
                    <a:bodyPr/>
                    <a:lstStyle/>
                    <a:p>
                      <a:pPr marL="31750" marR="0">
                        <a:spcBef>
                          <a:spcPts val="335"/>
                        </a:spcBef>
                        <a:buNone/>
                      </a:pPr>
                      <a:r>
                        <a:rPr lang="en-US" sz="1600" spc="-50" dirty="0">
                          <a:effectLst/>
                          <a:latin typeface="Times New Roman" panose="02020603050405020304" pitchFamily="18" charset="0"/>
                          <a:cs typeface="Times New Roman" panose="02020603050405020304" pitchFamily="18" charset="0"/>
                        </a:rPr>
                        <a:t>MDCA</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1205</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35"/>
                        </a:spcBef>
                        <a:buNone/>
                      </a:pPr>
                      <a:r>
                        <a:rPr lang="en-US" sz="1600" dirty="0">
                          <a:effectLst/>
                          <a:latin typeface="Times New Roman" panose="02020603050405020304" pitchFamily="18" charset="0"/>
                          <a:cs typeface="Times New Roman" panose="02020603050405020304" pitchFamily="18" charset="0"/>
                        </a:rPr>
                        <a:t>Medical</a:t>
                      </a:r>
                      <a:r>
                        <a:rPr lang="en-US" sz="1600" spc="-35"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Law</a:t>
                      </a:r>
                      <a:r>
                        <a:rPr lang="en-US" sz="1600" spc="-30"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and</a:t>
                      </a:r>
                      <a:r>
                        <a:rPr lang="en-US" sz="1600" spc="-35"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Ethics</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35"/>
                        </a:spcBef>
                        <a:buNone/>
                      </a:pPr>
                      <a:r>
                        <a:rPr lang="en-US" sz="1600" spc="-50" dirty="0">
                          <a:effectLst/>
                          <a:latin typeface="Times New Roman" panose="02020603050405020304" pitchFamily="18" charset="0"/>
                          <a:cs typeface="Times New Roman" panose="02020603050405020304" pitchFamily="18" charset="0"/>
                        </a:rPr>
                        <a:t>2</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441774075"/>
                  </a:ext>
                </a:extLst>
              </a:tr>
              <a:tr h="296966">
                <a:tc>
                  <a:txBody>
                    <a:bodyPr/>
                    <a:lstStyle/>
                    <a:p>
                      <a:pPr marL="31750" marR="0">
                        <a:spcBef>
                          <a:spcPts val="365"/>
                        </a:spcBef>
                        <a:buNone/>
                      </a:pPr>
                      <a:r>
                        <a:rPr lang="en-US" sz="1600" spc="-50" dirty="0">
                          <a:effectLst/>
                          <a:latin typeface="Times New Roman" panose="02020603050405020304" pitchFamily="18" charset="0"/>
                          <a:cs typeface="Times New Roman" panose="02020603050405020304" pitchFamily="18" charset="0"/>
                        </a:rPr>
                        <a:t>MDCA</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1443</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dirty="0">
                          <a:effectLst/>
                          <a:latin typeface="Times New Roman" panose="02020603050405020304" pitchFamily="18" charset="0"/>
                          <a:cs typeface="Times New Roman" panose="02020603050405020304" pitchFamily="18" charset="0"/>
                        </a:rPr>
                        <a:t>Medical</a:t>
                      </a:r>
                      <a:r>
                        <a:rPr lang="en-US" sz="1600" spc="50"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Insurance</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spc="-50" dirty="0">
                          <a:effectLst/>
                          <a:latin typeface="Times New Roman" panose="02020603050405020304" pitchFamily="18" charset="0"/>
                          <a:cs typeface="Times New Roman" panose="02020603050405020304" pitchFamily="18" charset="0"/>
                        </a:rPr>
                        <a:t>4</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43715292"/>
                  </a:ext>
                </a:extLst>
              </a:tr>
              <a:tr h="296966">
                <a:tc>
                  <a:txBody>
                    <a:bodyPr/>
                    <a:lstStyle/>
                    <a:p>
                      <a:pPr marL="31750" marR="0">
                        <a:spcBef>
                          <a:spcPts val="365"/>
                        </a:spcBef>
                        <a:buNone/>
                      </a:pPr>
                      <a:r>
                        <a:rPr lang="en-US" sz="1600" spc="-50" dirty="0">
                          <a:effectLst/>
                          <a:latin typeface="Times New Roman" panose="02020603050405020304" pitchFamily="18" charset="0"/>
                          <a:cs typeface="Times New Roman" panose="02020603050405020304" pitchFamily="18" charset="0"/>
                        </a:rPr>
                        <a:t>MDCA</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1391</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dirty="0">
                          <a:effectLst/>
                          <a:latin typeface="Times New Roman" panose="02020603050405020304" pitchFamily="18" charset="0"/>
                          <a:cs typeface="Times New Roman" panose="02020603050405020304" pitchFamily="18" charset="0"/>
                        </a:rPr>
                        <a:t>Special</a:t>
                      </a:r>
                      <a:r>
                        <a:rPr lang="en-US" sz="1600" spc="-65"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Topics</a:t>
                      </a:r>
                      <a:r>
                        <a:rPr lang="en-US" sz="1600" spc="-40"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in</a:t>
                      </a:r>
                      <a:r>
                        <a:rPr lang="en-US" sz="1600" spc="-35"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Medical</a:t>
                      </a:r>
                      <a:r>
                        <a:rPr lang="en-US" sz="1600" spc="-40"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Assistant</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65"/>
                        </a:spcBef>
                        <a:buNone/>
                      </a:pPr>
                      <a:r>
                        <a:rPr lang="en-US" sz="1600" spc="-50" dirty="0">
                          <a:effectLst/>
                          <a:latin typeface="Times New Roman" panose="02020603050405020304" pitchFamily="18" charset="0"/>
                          <a:cs typeface="Times New Roman" panose="02020603050405020304" pitchFamily="18" charset="0"/>
                        </a:rPr>
                        <a:t>3</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620691546"/>
                  </a:ext>
                </a:extLst>
              </a:tr>
              <a:tr h="291722">
                <a:tc>
                  <a:txBody>
                    <a:bodyPr/>
                    <a:lstStyle/>
                    <a:p>
                      <a:pPr marL="31750" marR="0">
                        <a:spcBef>
                          <a:spcPts val="205"/>
                        </a:spcBef>
                        <a:buNone/>
                      </a:pPr>
                      <a:r>
                        <a:rPr lang="en-US" sz="1600" dirty="0">
                          <a:solidFill>
                            <a:schemeClr val="tx1"/>
                          </a:solidFill>
                          <a:effectLst/>
                          <a:latin typeface="Times New Roman" panose="02020603050405020304" pitchFamily="18" charset="0"/>
                          <a:cs typeface="Times New Roman" panose="02020603050405020304" pitchFamily="18" charset="0"/>
                        </a:rPr>
                        <a:t>Semester</a:t>
                      </a:r>
                      <a:r>
                        <a:rPr lang="en-US" sz="1600" spc="-15" dirty="0">
                          <a:solidFill>
                            <a:schemeClr val="tx1"/>
                          </a:solidFill>
                          <a:effectLst/>
                          <a:latin typeface="Times New Roman" panose="02020603050405020304" pitchFamily="18" charset="0"/>
                          <a:cs typeface="Times New Roman" panose="02020603050405020304" pitchFamily="18" charset="0"/>
                        </a:rPr>
                        <a:t> </a:t>
                      </a:r>
                      <a:r>
                        <a:rPr lang="en-US" sz="1600" spc="-25" dirty="0">
                          <a:solidFill>
                            <a:schemeClr val="tx1"/>
                          </a:solidFill>
                          <a:effectLst/>
                          <a:latin typeface="Times New Roman" panose="02020603050405020304" pitchFamily="18" charset="0"/>
                          <a:cs typeface="Times New Roman" panose="02020603050405020304" pitchFamily="18" charset="0"/>
                        </a:rPr>
                        <a:t>III</a:t>
                      </a:r>
                      <a:endParaRPr lang="en-US" sz="16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solidFill>
                      <a:srgbClr val="CFD5EA"/>
                    </a:solidFill>
                  </a:tcPr>
                </a:tc>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817902572"/>
                  </a:ext>
                </a:extLst>
              </a:tr>
              <a:tr h="293689">
                <a:tc>
                  <a:txBody>
                    <a:bodyPr/>
                    <a:lstStyle/>
                    <a:p>
                      <a:pPr marL="31750" marR="0">
                        <a:spcBef>
                          <a:spcPts val="335"/>
                        </a:spcBef>
                        <a:buNone/>
                      </a:pPr>
                      <a:r>
                        <a:rPr lang="en-US" sz="1600" spc="-50" dirty="0">
                          <a:effectLst/>
                          <a:latin typeface="Times New Roman" panose="02020603050405020304" pitchFamily="18" charset="0"/>
                          <a:cs typeface="Times New Roman" panose="02020603050405020304" pitchFamily="18" charset="0"/>
                        </a:rPr>
                        <a:t>MDCA</a:t>
                      </a:r>
                      <a:r>
                        <a:rPr lang="en-US" sz="1600" spc="-25" dirty="0">
                          <a:effectLst/>
                          <a:latin typeface="Times New Roman" panose="02020603050405020304" pitchFamily="18" charset="0"/>
                          <a:cs typeface="Times New Roman" panose="02020603050405020304" pitchFamily="18" charset="0"/>
                        </a:rPr>
                        <a:t> </a:t>
                      </a:r>
                      <a:r>
                        <a:rPr lang="en-US" sz="1600" spc="-20" dirty="0">
                          <a:effectLst/>
                          <a:latin typeface="Times New Roman" panose="02020603050405020304" pitchFamily="18" charset="0"/>
                          <a:cs typeface="Times New Roman" panose="02020603050405020304" pitchFamily="18" charset="0"/>
                        </a:rPr>
                        <a:t>1260</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35"/>
                        </a:spcBef>
                        <a:buNone/>
                      </a:pPr>
                      <a:r>
                        <a:rPr lang="en-US" sz="1600" dirty="0">
                          <a:effectLst/>
                          <a:latin typeface="Times New Roman" panose="02020603050405020304" pitchFamily="18" charset="0"/>
                          <a:cs typeface="Times New Roman" panose="02020603050405020304" pitchFamily="18" charset="0"/>
                        </a:rPr>
                        <a:t>Clinical</a:t>
                      </a:r>
                      <a:r>
                        <a:rPr lang="en-US" sz="1600" spc="20"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a:t>
                      </a:r>
                      <a:r>
                        <a:rPr lang="en-US" sz="1600" spc="25"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Medical/Clinical</a:t>
                      </a:r>
                      <a:r>
                        <a:rPr lang="en-US" sz="1600" spc="25"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Assistant*</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spcBef>
                          <a:spcPts val="335"/>
                        </a:spcBef>
                        <a:buNone/>
                      </a:pPr>
                      <a:r>
                        <a:rPr lang="en-US" sz="1600" spc="-50" dirty="0">
                          <a:effectLst/>
                          <a:latin typeface="Times New Roman" panose="02020603050405020304" pitchFamily="18" charset="0"/>
                          <a:cs typeface="Times New Roman" panose="02020603050405020304" pitchFamily="18" charset="0"/>
                        </a:rPr>
                        <a:t>2</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386454323"/>
                  </a:ext>
                </a:extLst>
              </a:tr>
              <a:tr h="267467">
                <a:tc>
                  <a:txBody>
                    <a:bodyPr/>
                    <a:lstStyle/>
                    <a:p>
                      <a:pPr marL="0" marR="0">
                        <a:spcBef>
                          <a:spcPts val="365"/>
                        </a:spcBef>
                        <a:buNone/>
                      </a:pP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lgn="l">
                        <a:spcBef>
                          <a:spcPts val="200"/>
                        </a:spcBef>
                        <a:buNone/>
                      </a:pPr>
                      <a:r>
                        <a:rPr lang="en-US" sz="1600" dirty="0">
                          <a:effectLst/>
                          <a:latin typeface="Times New Roman" panose="02020603050405020304" pitchFamily="18" charset="0"/>
                          <a:cs typeface="Times New Roman" panose="02020603050405020304" pitchFamily="18" charset="0"/>
                        </a:rPr>
                        <a:t>                                                Total</a:t>
                      </a:r>
                      <a:r>
                        <a:rPr lang="en-US" sz="1600" spc="-55" dirty="0">
                          <a:effectLst/>
                          <a:latin typeface="Times New Roman" panose="02020603050405020304" pitchFamily="18" charset="0"/>
                          <a:cs typeface="Times New Roman" panose="02020603050405020304" pitchFamily="18" charset="0"/>
                        </a:rPr>
                        <a:t> Credit </a:t>
                      </a:r>
                      <a:r>
                        <a:rPr lang="en-US" sz="1600" dirty="0">
                          <a:effectLst/>
                          <a:latin typeface="Times New Roman" panose="02020603050405020304" pitchFamily="18" charset="0"/>
                          <a:cs typeface="Times New Roman" panose="02020603050405020304" pitchFamily="18" charset="0"/>
                        </a:rPr>
                        <a:t>Hours</a:t>
                      </a:r>
                      <a:r>
                        <a:rPr lang="en-US" sz="1600" spc="-55"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for</a:t>
                      </a:r>
                      <a:r>
                        <a:rPr lang="en-US" sz="1600" spc="-95"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Certificate</a:t>
                      </a:r>
                      <a:r>
                        <a:rPr lang="en-US" sz="1600" spc="-55" dirty="0">
                          <a:effectLst/>
                          <a:latin typeface="Times New Roman" panose="02020603050405020304" pitchFamily="18" charset="0"/>
                          <a:cs typeface="Times New Roman" panose="02020603050405020304" pitchFamily="18" charset="0"/>
                        </a:rPr>
                        <a:t> </a:t>
                      </a:r>
                      <a:r>
                        <a:rPr lang="en-US" sz="1600" spc="-10" dirty="0">
                          <a:effectLst/>
                          <a:latin typeface="Times New Roman" panose="02020603050405020304" pitchFamily="18" charset="0"/>
                          <a:cs typeface="Times New Roman" panose="02020603050405020304" pitchFamily="18" charset="0"/>
                        </a:rPr>
                        <a:t>Program</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tc>
                  <a:txBody>
                    <a:bodyPr/>
                    <a:lstStyle/>
                    <a:p>
                      <a:pPr marL="220980" marR="0" algn="l">
                        <a:spcBef>
                          <a:spcPts val="200"/>
                        </a:spcBef>
                        <a:buNone/>
                      </a:pPr>
                      <a:r>
                        <a:rPr lang="en-US" sz="1600" spc="-25" dirty="0">
                          <a:effectLst/>
                          <a:latin typeface="Times New Roman" panose="02020603050405020304" pitchFamily="18" charset="0"/>
                          <a:cs typeface="Times New Roman" panose="02020603050405020304" pitchFamily="18" charset="0"/>
                        </a:rPr>
                        <a:t>22</a:t>
                      </a:r>
                      <a:endParaRPr lang="en-US" sz="16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968300522"/>
                  </a:ext>
                </a:extLst>
              </a:tr>
            </a:tbl>
          </a:graphicData>
        </a:graphic>
      </p:graphicFrame>
      <p:sp>
        <p:nvSpPr>
          <p:cNvPr id="12" name="TextBox 11">
            <a:extLst>
              <a:ext uri="{FF2B5EF4-FFF2-40B4-BE49-F238E27FC236}">
                <a16:creationId xmlns:a16="http://schemas.microsoft.com/office/drawing/2014/main" id="{E8429B3F-C352-E52C-CB8F-9C5744F7A6CF}"/>
              </a:ext>
            </a:extLst>
          </p:cNvPr>
          <p:cNvSpPr txBox="1"/>
          <p:nvPr/>
        </p:nvSpPr>
        <p:spPr>
          <a:xfrm>
            <a:off x="201117" y="5550002"/>
            <a:ext cx="11810773" cy="830997"/>
          </a:xfrm>
          <a:prstGeom prst="rect">
            <a:avLst/>
          </a:prstGeom>
          <a:noFill/>
        </p:spPr>
        <p:txBody>
          <a:bodyPr wrap="square">
            <a:spAutoFit/>
          </a:bodyPr>
          <a:lstStyle/>
          <a:p>
            <a:pPr marL="58738" marR="0">
              <a:buNone/>
            </a:pP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*The</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final</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externship</a:t>
            </a:r>
            <a:r>
              <a:rPr lang="en-US" sz="1600" b="1" i="1" spc="-8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clinical</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MDCA</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1260</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course</a:t>
            </a:r>
            <a:r>
              <a:rPr lang="en-US" sz="1600" b="1" i="1" spc="-8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is</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available</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only</a:t>
            </a:r>
            <a:r>
              <a:rPr lang="en-US" sz="1600" b="1" i="1" spc="-8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to</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students</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who</a:t>
            </a:r>
            <a:r>
              <a:rPr lang="en-US" sz="1600" b="1" i="1" spc="-8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have</a:t>
            </a:r>
            <a:r>
              <a:rPr lang="en-US" sz="1600" b="1" i="1" spc="-8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successfully completed</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all</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Semester</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I</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and</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II</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courses</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in</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the</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Medical</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Front</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Office</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Assistant</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Certificate</a:t>
            </a:r>
            <a:r>
              <a:rPr lang="en-US" sz="1600" b="1" i="1" spc="-1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program. Students</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must</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be</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available</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to</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work</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total</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of</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160</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unpaid</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hours</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in</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a</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medical</a:t>
            </a:r>
            <a:r>
              <a:rPr lang="en-US" sz="1600" b="1" i="1" spc="-6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office</a:t>
            </a:r>
            <a:r>
              <a:rPr lang="en-US" sz="1600" b="1" i="1" spc="-55"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1600" b="1" i="1" spc="-1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setting.</a:t>
            </a:r>
            <a:endParaRPr lang="en-US" sz="1050" b="1" dirty="0">
              <a:effectLst/>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833647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E7CFD-0358-165A-1AEE-66BE758CD023}"/>
              </a:ext>
            </a:extLst>
          </p:cNvPr>
          <p:cNvSpPr>
            <a:spLocks noGrp="1"/>
          </p:cNvSpPr>
          <p:nvPr>
            <p:ph type="title"/>
          </p:nvPr>
        </p:nvSpPr>
        <p:spPr>
          <a:xfrm>
            <a:off x="272037" y="333909"/>
            <a:ext cx="11152682" cy="806804"/>
          </a:xfrm>
        </p:spPr>
        <p:txBody>
          <a:bodyPr>
            <a:normAutofit/>
          </a:bodyPr>
          <a:lstStyle/>
          <a:p>
            <a:pPr algn="ctr"/>
            <a:r>
              <a:rPr lang="en-US" sz="3600" dirty="0">
                <a:latin typeface="Times New Roman" panose="02020603050405020304" pitchFamily="18" charset="0"/>
                <a:cs typeface="Times New Roman" panose="02020603050405020304" pitchFamily="18" charset="0"/>
              </a:rPr>
              <a:t>Program Curriculum</a:t>
            </a:r>
          </a:p>
        </p:txBody>
      </p:sp>
      <p:sp>
        <p:nvSpPr>
          <p:cNvPr id="3" name="Content Placeholder 2">
            <a:extLst>
              <a:ext uri="{FF2B5EF4-FFF2-40B4-BE49-F238E27FC236}">
                <a16:creationId xmlns:a16="http://schemas.microsoft.com/office/drawing/2014/main" id="{A2654C48-28C2-4CFF-DB58-1B485D9CE00E}"/>
              </a:ext>
            </a:extLst>
          </p:cNvPr>
          <p:cNvSpPr>
            <a:spLocks noGrp="1"/>
          </p:cNvSpPr>
          <p:nvPr>
            <p:ph idx="1"/>
          </p:nvPr>
        </p:nvSpPr>
        <p:spPr>
          <a:xfrm>
            <a:off x="344774" y="1140713"/>
            <a:ext cx="11512446" cy="5084989"/>
          </a:xfrm>
        </p:spPr>
        <p:txBody>
          <a:bodyPr>
            <a:noAutofit/>
          </a:bodyPr>
          <a:lstStyle/>
          <a:p>
            <a:pPr>
              <a:lnSpc>
                <a:spcPct val="100000"/>
              </a:lnSpc>
              <a:spcBef>
                <a:spcPts val="0"/>
              </a:spcBef>
            </a:pPr>
            <a:r>
              <a:rPr lang="en-US" sz="2200" dirty="0">
                <a:solidFill>
                  <a:schemeClr val="tx1"/>
                </a:solidFill>
                <a:latin typeface="Times New Roman" panose="02020603050405020304" pitchFamily="18" charset="0"/>
                <a:cs typeface="Times New Roman" panose="02020603050405020304" pitchFamily="18" charset="0"/>
              </a:rPr>
              <a:t>The Medical Front Office Assistant program accepts two classes per year: one in the fall and one in the summer. </a:t>
            </a:r>
          </a:p>
          <a:p>
            <a:pPr>
              <a:lnSpc>
                <a:spcPct val="100000"/>
              </a:lnSpc>
              <a:spcBef>
                <a:spcPts val="0"/>
              </a:spcBef>
            </a:pPr>
            <a:r>
              <a:rPr lang="en-US" sz="2200" dirty="0">
                <a:solidFill>
                  <a:schemeClr val="tx1"/>
                </a:solidFill>
                <a:latin typeface="Times New Roman" panose="02020603050405020304" pitchFamily="18" charset="0"/>
                <a:cs typeface="Times New Roman" panose="02020603050405020304" pitchFamily="18" charset="0"/>
              </a:rPr>
              <a:t>Restricted MDCA courses in this certificate will require official acceptance into the program and approval from Program Director, and only a Health Sciences Pathway Specialist will be able to register you in these restricted courses.</a:t>
            </a:r>
          </a:p>
          <a:p>
            <a:pPr>
              <a:lnSpc>
                <a:spcPct val="100000"/>
              </a:lnSpc>
              <a:spcBef>
                <a:spcPts val="0"/>
              </a:spcBef>
            </a:pPr>
            <a:r>
              <a:rPr lang="en-US" sz="2200" dirty="0">
                <a:solidFill>
                  <a:schemeClr val="tx1"/>
                </a:solidFill>
                <a:latin typeface="Times New Roman" panose="02020603050405020304" pitchFamily="18" charset="0"/>
                <a:cs typeface="Times New Roman" panose="02020603050405020304" pitchFamily="18" charset="0"/>
              </a:rPr>
              <a:t>All courses in the program must be completed with a minimum grade of “C” or higher to be eligible to enroll in the next classes and to obtain the certificate. </a:t>
            </a:r>
          </a:p>
          <a:p>
            <a:pPr>
              <a:lnSpc>
                <a:spcPct val="100000"/>
              </a:lnSpc>
              <a:spcBef>
                <a:spcPts val="0"/>
              </a:spcBef>
            </a:pPr>
            <a:r>
              <a:rPr lang="en-US" sz="2200" b="1" i="1" dirty="0">
                <a:solidFill>
                  <a:schemeClr val="tx1"/>
                </a:solidFill>
                <a:latin typeface="Times New Roman" panose="02020603050405020304" pitchFamily="18" charset="0"/>
                <a:cs typeface="Times New Roman" panose="02020603050405020304" pitchFamily="18" charset="0"/>
              </a:rPr>
              <a:t>Upon successful completion of Semester I, apply for the Medical Front Office Assistant Occupational Skills Award. </a:t>
            </a:r>
          </a:p>
          <a:p>
            <a:pPr>
              <a:lnSpc>
                <a:spcPct val="100000"/>
              </a:lnSpc>
              <a:spcBef>
                <a:spcPts val="0"/>
              </a:spcBef>
            </a:pPr>
            <a:r>
              <a:rPr lang="en-US" sz="2200" dirty="0">
                <a:solidFill>
                  <a:schemeClr val="tx1"/>
                </a:solidFill>
                <a:latin typeface="Times New Roman" panose="02020603050405020304" pitchFamily="18" charset="0"/>
                <a:cs typeface="Times New Roman" panose="02020603050405020304" pitchFamily="18" charset="0"/>
              </a:rPr>
              <a:t>Students must complete all courses listed under Semester I prior to enrolling in Semester II courses. </a:t>
            </a:r>
          </a:p>
          <a:p>
            <a:pPr>
              <a:lnSpc>
                <a:spcPct val="100000"/>
              </a:lnSpc>
              <a:spcBef>
                <a:spcPts val="0"/>
              </a:spcBef>
            </a:pPr>
            <a:r>
              <a:rPr lang="en-US" sz="2200" dirty="0">
                <a:solidFill>
                  <a:schemeClr val="tx1"/>
                </a:solidFill>
                <a:latin typeface="Times New Roman" panose="02020603050405020304" pitchFamily="18" charset="0"/>
                <a:cs typeface="Times New Roman" panose="02020603050405020304" pitchFamily="18" charset="0"/>
              </a:rPr>
              <a:t>Students must complete all courses in Semester I and II prior to enrolling in the final Semester III MDCA 1260 externship course.</a:t>
            </a:r>
          </a:p>
          <a:p>
            <a:pPr lvl="0">
              <a:lnSpc>
                <a:spcPct val="100000"/>
              </a:lnSpc>
              <a:spcBef>
                <a:spcPts val="0"/>
              </a:spcBef>
            </a:pPr>
            <a:r>
              <a:rPr lang="en-US" sz="2200" b="1" i="1" dirty="0">
                <a:solidFill>
                  <a:schemeClr val="tx1"/>
                </a:solidFill>
                <a:latin typeface="Times New Roman" panose="02020603050405020304" pitchFamily="18" charset="0"/>
                <a:cs typeface="Times New Roman" panose="02020603050405020304" pitchFamily="18" charset="0"/>
              </a:rPr>
              <a:t>Upon successful completion Semesters I, II and III, apply for the Medical Front Office Assistant Certificate. </a:t>
            </a:r>
          </a:p>
        </p:txBody>
      </p:sp>
    </p:spTree>
    <p:extLst>
      <p:ext uri="{BB962C8B-B14F-4D97-AF65-F5344CB8AC3E}">
        <p14:creationId xmlns:p14="http://schemas.microsoft.com/office/powerpoint/2010/main" val="2096558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646AD-B5A6-E5BB-E3A5-645ED6351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64AFE-C219-6275-2F0D-B0DE01C07170}"/>
              </a:ext>
            </a:extLst>
          </p:cNvPr>
          <p:cNvSpPr>
            <a:spLocks noGrp="1"/>
          </p:cNvSpPr>
          <p:nvPr>
            <p:ph type="title"/>
          </p:nvPr>
        </p:nvSpPr>
        <p:spPr>
          <a:xfrm>
            <a:off x="272037" y="333909"/>
            <a:ext cx="11152682" cy="806804"/>
          </a:xfrm>
        </p:spPr>
        <p:txBody>
          <a:bodyPr>
            <a:normAutofit/>
          </a:bodyPr>
          <a:lstStyle/>
          <a:p>
            <a:pPr algn="ctr"/>
            <a:r>
              <a:rPr lang="en-US" sz="3600" dirty="0">
                <a:latin typeface="Times New Roman" panose="02020603050405020304" pitchFamily="18" charset="0"/>
                <a:cs typeface="Times New Roman" panose="02020603050405020304" pitchFamily="18" charset="0"/>
              </a:rPr>
              <a:t>Program Sequence</a:t>
            </a:r>
          </a:p>
        </p:txBody>
      </p:sp>
      <p:graphicFrame>
        <p:nvGraphicFramePr>
          <p:cNvPr id="6" name="Table 5">
            <a:extLst>
              <a:ext uri="{FF2B5EF4-FFF2-40B4-BE49-F238E27FC236}">
                <a16:creationId xmlns:a16="http://schemas.microsoft.com/office/drawing/2014/main" id="{9F4F9541-91AD-6972-8EA6-BB335795772A}"/>
              </a:ext>
            </a:extLst>
          </p:cNvPr>
          <p:cNvGraphicFramePr>
            <a:graphicFrameLocks noGrp="1"/>
          </p:cNvGraphicFramePr>
          <p:nvPr>
            <p:extLst>
              <p:ext uri="{D42A27DB-BD31-4B8C-83A1-F6EECF244321}">
                <p14:modId xmlns:p14="http://schemas.microsoft.com/office/powerpoint/2010/main" val="3336499835"/>
              </p:ext>
            </p:extLst>
          </p:nvPr>
        </p:nvGraphicFramePr>
        <p:xfrm>
          <a:off x="632298" y="1498010"/>
          <a:ext cx="10612876" cy="1591710"/>
        </p:xfrm>
        <a:graphic>
          <a:graphicData uri="http://schemas.openxmlformats.org/drawingml/2006/table">
            <a:tbl>
              <a:tblPr firstRow="1" firstCol="1" bandRow="1">
                <a:tableStyleId>{3B4B98B0-60AC-42C2-AFA5-B58CD77FA1E5}</a:tableStyleId>
              </a:tblPr>
              <a:tblGrid>
                <a:gridCol w="4032893">
                  <a:extLst>
                    <a:ext uri="{9D8B030D-6E8A-4147-A177-3AD203B41FA5}">
                      <a16:colId xmlns:a16="http://schemas.microsoft.com/office/drawing/2014/main" val="2740693190"/>
                    </a:ext>
                  </a:extLst>
                </a:gridCol>
                <a:gridCol w="3768689">
                  <a:extLst>
                    <a:ext uri="{9D8B030D-6E8A-4147-A177-3AD203B41FA5}">
                      <a16:colId xmlns:a16="http://schemas.microsoft.com/office/drawing/2014/main" val="4161631036"/>
                    </a:ext>
                  </a:extLst>
                </a:gridCol>
                <a:gridCol w="2811294">
                  <a:extLst>
                    <a:ext uri="{9D8B030D-6E8A-4147-A177-3AD203B41FA5}">
                      <a16:colId xmlns:a16="http://schemas.microsoft.com/office/drawing/2014/main" val="2400687387"/>
                    </a:ext>
                  </a:extLst>
                </a:gridCol>
              </a:tblGrid>
              <a:tr h="209068">
                <a:tc>
                  <a:txBody>
                    <a:bodyPr/>
                    <a:lstStyle/>
                    <a:p>
                      <a:pPr marL="0" marR="0" algn="ctr">
                        <a:lnSpc>
                          <a:spcPct val="107000"/>
                        </a:lnSpc>
                        <a:spcAft>
                          <a:spcPts val="200"/>
                        </a:spcAft>
                        <a:buNone/>
                      </a:pPr>
                      <a:r>
                        <a:rPr lang="en-US" sz="1800" dirty="0">
                          <a:effectLst/>
                          <a:latin typeface="Times New Roman" panose="02020603050405020304" pitchFamily="18" charset="0"/>
                          <a:cs typeface="Times New Roman" panose="02020603050405020304" pitchFamily="18" charset="0"/>
                        </a:rPr>
                        <a:t>Fall - Semester 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200"/>
                        </a:spcAft>
                        <a:buNone/>
                      </a:pPr>
                      <a:r>
                        <a:rPr lang="en-US" sz="1800" dirty="0">
                          <a:effectLst/>
                          <a:latin typeface="Times New Roman" panose="02020603050405020304" pitchFamily="18" charset="0"/>
                          <a:cs typeface="Times New Roman" panose="02020603050405020304" pitchFamily="18" charset="0"/>
                        </a:rPr>
                        <a:t>Spring - Semester 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200"/>
                        </a:spcAft>
                        <a:buNone/>
                      </a:pPr>
                      <a:r>
                        <a:rPr lang="en-US" sz="1800" dirty="0">
                          <a:effectLst/>
                          <a:latin typeface="Times New Roman" panose="02020603050405020304" pitchFamily="18" charset="0"/>
                          <a:cs typeface="Times New Roman" panose="02020603050405020304" pitchFamily="18" charset="0"/>
                        </a:rPr>
                        <a:t>Summer - Semester III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3039710"/>
                  </a:ext>
                </a:extLst>
              </a:tr>
              <a:tr h="1317961">
                <a:tc>
                  <a:txBody>
                    <a:bodyPr/>
                    <a:lstStyle/>
                    <a:p>
                      <a:pPr marL="0" marR="0">
                        <a:lnSpc>
                          <a:spcPct val="107000"/>
                        </a:lnSpc>
                        <a:spcBef>
                          <a:spcPts val="400"/>
                        </a:spcBef>
                        <a:spcAft>
                          <a:spcPts val="400"/>
                        </a:spcAft>
                        <a:buNone/>
                      </a:pPr>
                      <a:r>
                        <a:rPr lang="en-US" sz="1800" b="0" dirty="0">
                          <a:effectLst/>
                          <a:latin typeface="Times New Roman" panose="02020603050405020304" pitchFamily="18" charset="0"/>
                          <a:cs typeface="Times New Roman" panose="02020603050405020304" pitchFamily="18" charset="0"/>
                        </a:rPr>
                        <a:t>POFT 1127 Intro to Keyboarding</a:t>
                      </a:r>
                    </a:p>
                    <a:p>
                      <a:pPr marL="0" marR="0">
                        <a:lnSpc>
                          <a:spcPct val="107000"/>
                        </a:lnSpc>
                        <a:spcAft>
                          <a:spcPts val="400"/>
                        </a:spcAft>
                        <a:buNone/>
                      </a:pPr>
                      <a:r>
                        <a:rPr lang="en-US" sz="1800" b="0" dirty="0">
                          <a:effectLst/>
                          <a:latin typeface="Times New Roman" panose="02020603050405020304" pitchFamily="18" charset="0"/>
                          <a:cs typeface="Times New Roman" panose="02020603050405020304" pitchFamily="18" charset="0"/>
                        </a:rPr>
                        <a:t>POFI 1301 Computer Applications I</a:t>
                      </a:r>
                    </a:p>
                    <a:p>
                      <a:pPr marL="0" marR="0">
                        <a:lnSpc>
                          <a:spcPct val="107000"/>
                        </a:lnSpc>
                        <a:spcAft>
                          <a:spcPts val="400"/>
                        </a:spcAft>
                        <a:buNone/>
                      </a:pPr>
                      <a:r>
                        <a:rPr lang="en-US" sz="1800" b="0" dirty="0">
                          <a:effectLst/>
                          <a:latin typeface="Times New Roman" panose="02020603050405020304" pitchFamily="18" charset="0"/>
                          <a:cs typeface="Times New Roman" panose="02020603050405020304" pitchFamily="18" charset="0"/>
                        </a:rPr>
                        <a:t>MDCA 1313 Medical Terminology</a:t>
                      </a:r>
                    </a:p>
                    <a:p>
                      <a:pPr marL="0" marR="0">
                        <a:lnSpc>
                          <a:spcPct val="107000"/>
                        </a:lnSpc>
                        <a:spcAft>
                          <a:spcPts val="400"/>
                        </a:spcAft>
                        <a:buNone/>
                      </a:pPr>
                      <a:r>
                        <a:rPr lang="en-US" sz="1800" b="0" dirty="0">
                          <a:effectLst/>
                          <a:latin typeface="Times New Roman" panose="02020603050405020304" pitchFamily="18" charset="0"/>
                          <a:cs typeface="Times New Roman" panose="02020603050405020304" pitchFamily="18" charset="0"/>
                        </a:rPr>
                        <a:t>MDCA 1421 Administrative Procedures</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1205 Medical Law and Ethics</a:t>
                      </a:r>
                    </a:p>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1443 Medical Insurance</a:t>
                      </a:r>
                    </a:p>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1391 Special Topics in Medical Assistant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1260 Clinical - Medical/Clinical Assistant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3763242"/>
                  </a:ext>
                </a:extLst>
              </a:tr>
            </a:tbl>
          </a:graphicData>
        </a:graphic>
      </p:graphicFrame>
      <p:graphicFrame>
        <p:nvGraphicFramePr>
          <p:cNvPr id="7" name="Table 6">
            <a:extLst>
              <a:ext uri="{FF2B5EF4-FFF2-40B4-BE49-F238E27FC236}">
                <a16:creationId xmlns:a16="http://schemas.microsoft.com/office/drawing/2014/main" id="{AC89BE75-0F67-7588-6761-29DA99011A59}"/>
              </a:ext>
            </a:extLst>
          </p:cNvPr>
          <p:cNvGraphicFramePr>
            <a:graphicFrameLocks noGrp="1"/>
          </p:cNvGraphicFramePr>
          <p:nvPr>
            <p:extLst>
              <p:ext uri="{D42A27DB-BD31-4B8C-83A1-F6EECF244321}">
                <p14:modId xmlns:p14="http://schemas.microsoft.com/office/powerpoint/2010/main" val="1003773223"/>
              </p:ext>
            </p:extLst>
          </p:nvPr>
        </p:nvGraphicFramePr>
        <p:xfrm>
          <a:off x="632299" y="3559876"/>
          <a:ext cx="10612875" cy="1692534"/>
        </p:xfrm>
        <a:graphic>
          <a:graphicData uri="http://schemas.openxmlformats.org/drawingml/2006/table">
            <a:tbl>
              <a:tblPr firstRow="1" firstCol="1" bandRow="1">
                <a:tableStyleId>{3B4B98B0-60AC-42C2-AFA5-B58CD77FA1E5}</a:tableStyleId>
              </a:tblPr>
              <a:tblGrid>
                <a:gridCol w="4032893">
                  <a:extLst>
                    <a:ext uri="{9D8B030D-6E8A-4147-A177-3AD203B41FA5}">
                      <a16:colId xmlns:a16="http://schemas.microsoft.com/office/drawing/2014/main" val="1325808314"/>
                    </a:ext>
                  </a:extLst>
                </a:gridCol>
                <a:gridCol w="3827054">
                  <a:extLst>
                    <a:ext uri="{9D8B030D-6E8A-4147-A177-3AD203B41FA5}">
                      <a16:colId xmlns:a16="http://schemas.microsoft.com/office/drawing/2014/main" val="1454926244"/>
                    </a:ext>
                  </a:extLst>
                </a:gridCol>
                <a:gridCol w="2752928">
                  <a:extLst>
                    <a:ext uri="{9D8B030D-6E8A-4147-A177-3AD203B41FA5}">
                      <a16:colId xmlns:a16="http://schemas.microsoft.com/office/drawing/2014/main" val="4006149417"/>
                    </a:ext>
                  </a:extLst>
                </a:gridCol>
              </a:tblGrid>
              <a:tr h="258368">
                <a:tc>
                  <a:txBody>
                    <a:bodyPr/>
                    <a:lstStyle/>
                    <a:p>
                      <a:pPr marL="0" marR="0" algn="ctr">
                        <a:lnSpc>
                          <a:spcPct val="107000"/>
                        </a:lnSpc>
                        <a:spcAft>
                          <a:spcPts val="200"/>
                        </a:spcAft>
                        <a:buNone/>
                      </a:pPr>
                      <a:r>
                        <a:rPr lang="en-US" sz="1800" dirty="0">
                          <a:effectLst/>
                          <a:latin typeface="Times New Roman" panose="02020603050405020304" pitchFamily="18" charset="0"/>
                          <a:cs typeface="Times New Roman" panose="02020603050405020304" pitchFamily="18" charset="0"/>
                        </a:rPr>
                        <a:t>Summer - Semester 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200"/>
                        </a:spcAft>
                        <a:buNone/>
                      </a:pPr>
                      <a:r>
                        <a:rPr lang="en-US" sz="1800" dirty="0">
                          <a:effectLst/>
                          <a:latin typeface="Times New Roman" panose="02020603050405020304" pitchFamily="18" charset="0"/>
                          <a:cs typeface="Times New Roman" panose="02020603050405020304" pitchFamily="18" charset="0"/>
                        </a:rPr>
                        <a:t>Fall - Semester 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200"/>
                        </a:spcAft>
                        <a:buNone/>
                      </a:pPr>
                      <a:r>
                        <a:rPr lang="en-US" sz="1800" dirty="0">
                          <a:effectLst/>
                          <a:latin typeface="Times New Roman" panose="02020603050405020304" pitchFamily="18" charset="0"/>
                          <a:cs typeface="Times New Roman" panose="02020603050405020304" pitchFamily="18" charset="0"/>
                        </a:rPr>
                        <a:t>Spring - Semester III</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2991642"/>
                  </a:ext>
                </a:extLst>
              </a:tr>
              <a:tr h="1418785">
                <a:tc>
                  <a:txBody>
                    <a:bodyPr/>
                    <a:lstStyle/>
                    <a:p>
                      <a:pPr marL="0" marR="0">
                        <a:lnSpc>
                          <a:spcPct val="107000"/>
                        </a:lnSpc>
                        <a:spcBef>
                          <a:spcPts val="400"/>
                        </a:spcBef>
                        <a:spcAft>
                          <a:spcPts val="400"/>
                        </a:spcAft>
                        <a:buNone/>
                      </a:pPr>
                      <a:r>
                        <a:rPr lang="en-US" sz="1800" b="0" dirty="0">
                          <a:effectLst/>
                          <a:latin typeface="Times New Roman" panose="02020603050405020304" pitchFamily="18" charset="0"/>
                          <a:cs typeface="Times New Roman" panose="02020603050405020304" pitchFamily="18" charset="0"/>
                        </a:rPr>
                        <a:t>POFT 1127 Intro to Keyboarding</a:t>
                      </a:r>
                    </a:p>
                    <a:p>
                      <a:pPr marL="0" marR="0">
                        <a:lnSpc>
                          <a:spcPct val="107000"/>
                        </a:lnSpc>
                        <a:spcAft>
                          <a:spcPts val="400"/>
                        </a:spcAft>
                        <a:buNone/>
                      </a:pPr>
                      <a:r>
                        <a:rPr lang="en-US" sz="1800" b="0" dirty="0">
                          <a:effectLst/>
                          <a:latin typeface="Times New Roman" panose="02020603050405020304" pitchFamily="18" charset="0"/>
                          <a:cs typeface="Times New Roman" panose="02020603050405020304" pitchFamily="18" charset="0"/>
                        </a:rPr>
                        <a:t>POFI 1301 Computer Applications I</a:t>
                      </a:r>
                    </a:p>
                    <a:p>
                      <a:pPr marL="0" marR="0">
                        <a:lnSpc>
                          <a:spcPct val="107000"/>
                        </a:lnSpc>
                        <a:spcAft>
                          <a:spcPts val="400"/>
                        </a:spcAft>
                        <a:buNone/>
                      </a:pPr>
                      <a:r>
                        <a:rPr lang="en-US" sz="1800" b="0" dirty="0">
                          <a:effectLst/>
                          <a:latin typeface="Times New Roman" panose="02020603050405020304" pitchFamily="18" charset="0"/>
                          <a:cs typeface="Times New Roman" panose="02020603050405020304" pitchFamily="18" charset="0"/>
                        </a:rPr>
                        <a:t>MDCA 1313 Medical Terminology</a:t>
                      </a:r>
                    </a:p>
                    <a:p>
                      <a:pPr marL="0" marR="0">
                        <a:lnSpc>
                          <a:spcPct val="107000"/>
                        </a:lnSpc>
                        <a:spcAft>
                          <a:spcPts val="400"/>
                        </a:spcAft>
                        <a:buNone/>
                      </a:pPr>
                      <a:r>
                        <a:rPr lang="en-US" sz="1800" b="0" dirty="0">
                          <a:effectLst/>
                          <a:latin typeface="Times New Roman" panose="02020603050405020304" pitchFamily="18" charset="0"/>
                          <a:cs typeface="Times New Roman" panose="02020603050405020304" pitchFamily="18" charset="0"/>
                        </a:rPr>
                        <a:t>MDCA 1421 Administrative Procedures</a:t>
                      </a:r>
                      <a:endParaRPr lang="en-US"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1205 Medical Law and Ethics</a:t>
                      </a:r>
                    </a:p>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1443 Medical Insurance</a:t>
                      </a:r>
                    </a:p>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1391 Special Topics in Medical Assistant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Aft>
                          <a:spcPts val="400"/>
                        </a:spcAft>
                        <a:buNone/>
                      </a:pPr>
                      <a:r>
                        <a:rPr lang="en-US" sz="1800" dirty="0">
                          <a:effectLst/>
                          <a:latin typeface="Times New Roman" panose="02020603050405020304" pitchFamily="18" charset="0"/>
                          <a:cs typeface="Times New Roman" panose="02020603050405020304" pitchFamily="18" charset="0"/>
                        </a:rPr>
                        <a:t>MDCA 1260 Clinical - Medical/Clinical Assistant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3815551"/>
                  </a:ext>
                </a:extLst>
              </a:tr>
            </a:tbl>
          </a:graphicData>
        </a:graphic>
      </p:graphicFrame>
      <p:sp>
        <p:nvSpPr>
          <p:cNvPr id="11" name="TextBox 10">
            <a:extLst>
              <a:ext uri="{FF2B5EF4-FFF2-40B4-BE49-F238E27FC236}">
                <a16:creationId xmlns:a16="http://schemas.microsoft.com/office/drawing/2014/main" id="{D45F0D4F-CC54-8E43-6345-47AE5B81AAC6}"/>
              </a:ext>
            </a:extLst>
          </p:cNvPr>
          <p:cNvSpPr txBox="1"/>
          <p:nvPr/>
        </p:nvSpPr>
        <p:spPr>
          <a:xfrm>
            <a:off x="2801188" y="1115339"/>
            <a:ext cx="6094378" cy="369332"/>
          </a:xfrm>
          <a:prstGeom prst="rect">
            <a:avLst/>
          </a:prstGeom>
          <a:noFill/>
        </p:spPr>
        <p:txBody>
          <a:bodyPr wrap="square">
            <a:spAutoFit/>
          </a:bodyPr>
          <a:lstStyle/>
          <a:p>
            <a:pPr marL="0" marR="0" algn="ctr">
              <a:lnSpc>
                <a:spcPct val="100000"/>
              </a:lnSpc>
              <a:buNone/>
            </a:pPr>
            <a:r>
              <a:rPr lang="en-US" sz="1800" b="1" dirty="0">
                <a:effectLst/>
                <a:latin typeface="Times New Roman" panose="02020603050405020304" pitchFamily="18" charset="0"/>
                <a:ea typeface="Yu Mincho" panose="02020400000000000000" pitchFamily="18" charset="-128"/>
                <a:cs typeface="Times New Roman" panose="02020603050405020304" pitchFamily="18" charset="0"/>
              </a:rPr>
              <a:t>Course Sequence</a:t>
            </a:r>
            <a:r>
              <a:rPr lang="en-US" sz="18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1800" b="1" dirty="0">
                <a:effectLst/>
                <a:latin typeface="Times New Roman" panose="02020603050405020304" pitchFamily="18" charset="0"/>
                <a:ea typeface="Yu Mincho" panose="02020400000000000000" pitchFamily="18" charset="-128"/>
                <a:cs typeface="Times New Roman" panose="02020603050405020304" pitchFamily="18" charset="0"/>
              </a:rPr>
              <a:t>for</a:t>
            </a:r>
            <a:r>
              <a:rPr lang="en-US" sz="18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1800" b="1" dirty="0">
                <a:effectLst/>
                <a:latin typeface="Times New Roman" panose="02020603050405020304" pitchFamily="18" charset="0"/>
                <a:ea typeface="Yu Mincho" panose="02020400000000000000" pitchFamily="18" charset="-128"/>
                <a:cs typeface="Times New Roman" panose="02020603050405020304" pitchFamily="18" charset="0"/>
              </a:rPr>
              <a:t>Fall Entry</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481401D4-8EE6-128B-49B6-FBF762CB78DC}"/>
              </a:ext>
            </a:extLst>
          </p:cNvPr>
          <p:cNvSpPr txBox="1"/>
          <p:nvPr/>
        </p:nvSpPr>
        <p:spPr>
          <a:xfrm>
            <a:off x="2981320" y="3190544"/>
            <a:ext cx="6094378" cy="369332"/>
          </a:xfrm>
          <a:prstGeom prst="rect">
            <a:avLst/>
          </a:prstGeom>
          <a:noFill/>
        </p:spPr>
        <p:txBody>
          <a:bodyPr wrap="square">
            <a:spAutoFit/>
          </a:bodyPr>
          <a:lstStyle/>
          <a:p>
            <a:pPr marL="0" marR="0" algn="ctr">
              <a:lnSpc>
                <a:spcPct val="100000"/>
              </a:lnSpc>
              <a:buNone/>
            </a:pPr>
            <a:r>
              <a:rPr lang="en-US" sz="1800" b="1" dirty="0">
                <a:effectLst/>
                <a:latin typeface="Times New Roman" panose="02020603050405020304" pitchFamily="18" charset="0"/>
                <a:ea typeface="Yu Mincho" panose="02020400000000000000" pitchFamily="18" charset="-128"/>
                <a:cs typeface="Times New Roman" panose="02020603050405020304" pitchFamily="18" charset="0"/>
              </a:rPr>
              <a:t>Course Sequence</a:t>
            </a:r>
            <a:r>
              <a:rPr lang="en-US" sz="18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1800" b="1" dirty="0">
                <a:effectLst/>
                <a:latin typeface="Times New Roman" panose="02020603050405020304" pitchFamily="18" charset="0"/>
                <a:ea typeface="Yu Mincho" panose="02020400000000000000" pitchFamily="18" charset="-128"/>
                <a:cs typeface="Times New Roman" panose="02020603050405020304" pitchFamily="18" charset="0"/>
              </a:rPr>
              <a:t>for</a:t>
            </a:r>
            <a:r>
              <a:rPr lang="en-US" sz="18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1800" b="1" dirty="0">
                <a:effectLst/>
                <a:latin typeface="Times New Roman" panose="02020603050405020304" pitchFamily="18" charset="0"/>
                <a:ea typeface="Yu Mincho" panose="02020400000000000000" pitchFamily="18" charset="-128"/>
                <a:cs typeface="Times New Roman" panose="02020603050405020304" pitchFamily="18" charset="0"/>
              </a:rPr>
              <a:t>Summer Entry</a:t>
            </a:r>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EA574B4C-C040-40E1-7D1E-EBB457F55F44}"/>
              </a:ext>
            </a:extLst>
          </p:cNvPr>
          <p:cNvSpPr txBox="1"/>
          <p:nvPr/>
        </p:nvSpPr>
        <p:spPr>
          <a:xfrm>
            <a:off x="505838" y="5404851"/>
            <a:ext cx="11152682" cy="923330"/>
          </a:xfrm>
          <a:prstGeom prst="rect">
            <a:avLst/>
          </a:prstGeom>
          <a:noFill/>
        </p:spPr>
        <p:txBody>
          <a:bodyPr wrap="square">
            <a:spAutoFit/>
          </a:bodyPr>
          <a:lstStyle/>
          <a:p>
            <a:r>
              <a:rPr lang="en-US" b="1" dirty="0">
                <a:effectLst/>
                <a:latin typeface="Times New Roman" panose="02020603050405020304" pitchFamily="18" charset="0"/>
                <a:ea typeface="Yu Mincho" panose="02020400000000000000" pitchFamily="18" charset="-128"/>
                <a:cs typeface="Times New Roman" panose="02020603050405020304" pitchFamily="18" charset="0"/>
              </a:rPr>
              <a:t>Note:</a:t>
            </a:r>
            <a:r>
              <a:rPr lang="en-US" dirty="0">
                <a:effectLst/>
                <a:latin typeface="Times New Roman" panose="02020603050405020304" pitchFamily="18" charset="0"/>
                <a:ea typeface="Yu Mincho" panose="02020400000000000000" pitchFamily="18" charset="-128"/>
                <a:cs typeface="Times New Roman" panose="02020603050405020304" pitchFamily="18" charset="0"/>
              </a:rPr>
              <a:t> POFT 1127, POFI 1301 and MDCA 1313 courses are offered every semester and can be completed prior to or concurrently with MDCA 1421. </a:t>
            </a:r>
            <a:r>
              <a:rPr lang="en-US" dirty="0">
                <a:latin typeface="Times New Roman" panose="02020603050405020304" pitchFamily="18" charset="0"/>
                <a:ea typeface="Yu Mincho" panose="02020400000000000000" pitchFamily="18" charset="-128"/>
                <a:cs typeface="Times New Roman" panose="02020603050405020304" pitchFamily="18" charset="0"/>
              </a:rPr>
              <a:t>All other MDCA courses can only be completed in the semester in which they are scheduled as listed in the curriculum.</a:t>
            </a:r>
          </a:p>
        </p:txBody>
      </p:sp>
    </p:spTree>
    <p:extLst>
      <p:ext uri="{BB962C8B-B14F-4D97-AF65-F5344CB8AC3E}">
        <p14:creationId xmlns:p14="http://schemas.microsoft.com/office/powerpoint/2010/main" val="601238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E7CFD-0358-165A-1AEE-66BE758CD023}"/>
              </a:ext>
            </a:extLst>
          </p:cNvPr>
          <p:cNvSpPr>
            <a:spLocks noGrp="1"/>
          </p:cNvSpPr>
          <p:nvPr>
            <p:ph type="title"/>
          </p:nvPr>
        </p:nvSpPr>
        <p:spPr>
          <a:xfrm>
            <a:off x="344774" y="204447"/>
            <a:ext cx="11152682" cy="702896"/>
          </a:xfrm>
        </p:spPr>
        <p:txBody>
          <a:bodyPr>
            <a:normAutofit/>
          </a:bodyPr>
          <a:lstStyle/>
          <a:p>
            <a:pPr algn="ctr"/>
            <a:r>
              <a:rPr lang="en-US" sz="3600" dirty="0">
                <a:latin typeface="Times New Roman" panose="02020603050405020304" pitchFamily="18" charset="0"/>
                <a:cs typeface="Times New Roman" panose="02020603050405020304" pitchFamily="18" charset="0"/>
              </a:rPr>
              <a:t>Externship Requirements</a:t>
            </a:r>
          </a:p>
        </p:txBody>
      </p:sp>
      <p:sp>
        <p:nvSpPr>
          <p:cNvPr id="3" name="Content Placeholder 2">
            <a:extLst>
              <a:ext uri="{FF2B5EF4-FFF2-40B4-BE49-F238E27FC236}">
                <a16:creationId xmlns:a16="http://schemas.microsoft.com/office/drawing/2014/main" id="{A2654C48-28C2-4CFF-DB58-1B485D9CE00E}"/>
              </a:ext>
            </a:extLst>
          </p:cNvPr>
          <p:cNvSpPr>
            <a:spLocks noGrp="1"/>
          </p:cNvSpPr>
          <p:nvPr>
            <p:ph idx="1"/>
          </p:nvPr>
        </p:nvSpPr>
        <p:spPr>
          <a:xfrm>
            <a:off x="238991" y="948908"/>
            <a:ext cx="11720945" cy="5296250"/>
          </a:xfrm>
        </p:spPr>
        <p:txBody>
          <a:bodyPr>
            <a:noAutofit/>
          </a:bodyPr>
          <a:lstStyle/>
          <a:p>
            <a:pPr>
              <a:lnSpc>
                <a:spcPct val="100000"/>
              </a:lnSpc>
              <a:spcBef>
                <a:spcPts val="0"/>
              </a:spcBef>
            </a:pPr>
            <a:r>
              <a:rPr lang="en-US" sz="2600" b="1" i="1" dirty="0">
                <a:solidFill>
                  <a:schemeClr val="tx1"/>
                </a:solidFill>
                <a:effectLst/>
                <a:latin typeface="Times New Roman" panose="02020603050405020304" pitchFamily="18" charset="0"/>
                <a:ea typeface="Yu Mincho" panose="020B0400000000000000" pitchFamily="18" charset="-128"/>
                <a:cs typeface="Times New Roman" panose="02020603050405020304" pitchFamily="18" charset="0"/>
              </a:rPr>
              <a:t>Students enrolling in the final externship clinical </a:t>
            </a:r>
            <a:r>
              <a:rPr lang="en-US" sz="2600" b="1" i="1"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course must create a SurPath account no earlier </a:t>
            </a:r>
            <a:r>
              <a:rPr lang="en-US" sz="2600" b="1" i="1" dirty="0">
                <a:solidFill>
                  <a:schemeClr val="tx1"/>
                </a:solidFill>
                <a:effectLst/>
                <a:latin typeface="Times New Roman" panose="02020603050405020304" pitchFamily="18" charset="0"/>
                <a:ea typeface="Yu Mincho" panose="020B0400000000000000" pitchFamily="18" charset="-128"/>
                <a:cs typeface="Times New Roman" panose="02020603050405020304" pitchFamily="18" charset="0"/>
              </a:rPr>
              <a:t>than 30 days prior to the start date of this course </a:t>
            </a:r>
            <a:r>
              <a:rPr lang="en-US" sz="2600" b="1" i="1"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and complete all the following</a:t>
            </a:r>
            <a:r>
              <a:rPr lang="en-US" sz="2600" dirty="0">
                <a:solidFill>
                  <a:schemeClr val="tx1"/>
                </a:solidFill>
                <a:effectLst/>
                <a:latin typeface="Times New Roman" panose="02020603050405020304" pitchFamily="18" charset="0"/>
                <a:ea typeface="Yu Mincho" panose="020B0400000000000000" pitchFamily="18" charset="-128"/>
                <a:cs typeface="Times New Roman" panose="02020603050405020304" pitchFamily="18" charset="0"/>
              </a:rPr>
              <a:t>:</a:t>
            </a:r>
          </a:p>
          <a:p>
            <a:pPr marL="914400" lvl="1" indent="-457200">
              <a:lnSpc>
                <a:spcPct val="100000"/>
              </a:lnSpc>
              <a:spcBef>
                <a:spcPts val="0"/>
              </a:spcBef>
              <a:spcAft>
                <a:spcPts val="200"/>
              </a:spcAft>
              <a:buFont typeface="+mj-lt"/>
              <a:buAutoNum type="arabicPeriod"/>
            </a:pPr>
            <a:r>
              <a:rPr lang="en-US" sz="2600"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Submit proof of current personal health insurance to Surpath.</a:t>
            </a:r>
          </a:p>
          <a:p>
            <a:pPr marL="914400" lvl="1" indent="-457200">
              <a:lnSpc>
                <a:spcPct val="100000"/>
              </a:lnSpc>
              <a:spcBef>
                <a:spcPts val="0"/>
              </a:spcBef>
              <a:spcAft>
                <a:spcPts val="200"/>
              </a:spcAft>
              <a:buFont typeface="+mj-lt"/>
              <a:buAutoNum type="arabicPeriod"/>
            </a:pPr>
            <a:r>
              <a:rPr lang="en-US" sz="2600"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Submit a professional and current resume to SurPath.</a:t>
            </a:r>
          </a:p>
          <a:p>
            <a:pPr marL="914400" lvl="1" indent="-457200">
              <a:lnSpc>
                <a:spcPct val="100000"/>
              </a:lnSpc>
              <a:spcBef>
                <a:spcPts val="0"/>
              </a:spcBef>
              <a:spcAft>
                <a:spcPts val="200"/>
              </a:spcAft>
              <a:buFont typeface="+mj-lt"/>
              <a:buAutoNum type="arabicPeriod"/>
            </a:pPr>
            <a:r>
              <a:rPr lang="en-US" sz="2600"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Complete a background check and drug screening through SurPath (results must be within 30 days of the start date of course).</a:t>
            </a:r>
          </a:p>
          <a:p>
            <a:pPr marL="914400" lvl="1" indent="-457200">
              <a:lnSpc>
                <a:spcPct val="100000"/>
              </a:lnSpc>
              <a:spcBef>
                <a:spcPts val="0"/>
              </a:spcBef>
              <a:buFont typeface="+mj-lt"/>
              <a:buAutoNum type="arabicPeriod"/>
            </a:pPr>
            <a:r>
              <a:rPr lang="en-US" sz="2600"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Submit TB screening results to SurPath (results must be within 12 months of start date of course).</a:t>
            </a:r>
          </a:p>
          <a:p>
            <a:pPr marL="914400" lvl="1" indent="-457200">
              <a:spcBef>
                <a:spcPts val="0"/>
              </a:spcBef>
              <a:buFont typeface="+mj-lt"/>
              <a:buAutoNum type="arabicPeriod"/>
            </a:pPr>
            <a:r>
              <a:rPr lang="en-US" sz="2600"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Complete and submit any additional immunizations/documents/physical exam  as required by the assigned clinical site to SurPath within specified timeframe.</a:t>
            </a:r>
          </a:p>
          <a:p>
            <a:pPr>
              <a:lnSpc>
                <a:spcPct val="100000"/>
              </a:lnSpc>
              <a:spcBef>
                <a:spcPts val="0"/>
              </a:spcBef>
            </a:pPr>
            <a:r>
              <a:rPr lang="en-US" sz="2600" dirty="0">
                <a:solidFill>
                  <a:schemeClr val="tx1"/>
                </a:solidFill>
                <a:latin typeface="Times New Roman" panose="02020603050405020304" pitchFamily="18" charset="0"/>
                <a:ea typeface="Yu Mincho" panose="020B0400000000000000" pitchFamily="18" charset="-128"/>
                <a:cs typeface="Times New Roman" panose="02020603050405020304" pitchFamily="18" charset="0"/>
              </a:rPr>
              <a:t>Students will also be required to attend a mandatory externship orientation session on campus on a scheduled day/time in the first week of the course.</a:t>
            </a:r>
          </a:p>
        </p:txBody>
      </p:sp>
    </p:spTree>
    <p:extLst>
      <p:ext uri="{BB962C8B-B14F-4D97-AF65-F5344CB8AC3E}">
        <p14:creationId xmlns:p14="http://schemas.microsoft.com/office/powerpoint/2010/main" val="3860223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C621-0F6B-AF3C-3B1D-A9F10638F810}"/>
              </a:ext>
            </a:extLst>
          </p:cNvPr>
          <p:cNvSpPr>
            <a:spLocks noGrp="1"/>
          </p:cNvSpPr>
          <p:nvPr>
            <p:ph type="title"/>
          </p:nvPr>
        </p:nvSpPr>
        <p:spPr>
          <a:xfrm>
            <a:off x="838200" y="332385"/>
            <a:ext cx="10515600" cy="764499"/>
          </a:xfrm>
        </p:spPr>
        <p:txBody>
          <a:bodyPr>
            <a:normAutofit/>
          </a:bodyPr>
          <a:lstStyle/>
          <a:p>
            <a:pPr algn="ctr"/>
            <a:r>
              <a:rPr lang="en-US" sz="3600" dirty="0">
                <a:latin typeface="Times New Roman" panose="02020603050405020304" pitchFamily="18" charset="0"/>
                <a:cs typeface="Times New Roman" panose="02020603050405020304" pitchFamily="18" charset="0"/>
              </a:rPr>
              <a:t>Estimated Expenses</a:t>
            </a:r>
          </a:p>
        </p:txBody>
      </p:sp>
      <p:sp>
        <p:nvSpPr>
          <p:cNvPr id="3" name="Content Placeholder 2">
            <a:extLst>
              <a:ext uri="{FF2B5EF4-FFF2-40B4-BE49-F238E27FC236}">
                <a16:creationId xmlns:a16="http://schemas.microsoft.com/office/drawing/2014/main" id="{1EBF2826-C1D3-734B-60FF-309AFD14F377}"/>
              </a:ext>
            </a:extLst>
          </p:cNvPr>
          <p:cNvSpPr>
            <a:spLocks noGrp="1"/>
          </p:cNvSpPr>
          <p:nvPr>
            <p:ph idx="1"/>
          </p:nvPr>
        </p:nvSpPr>
        <p:spPr>
          <a:xfrm>
            <a:off x="442452" y="1129624"/>
            <a:ext cx="11069994" cy="5054866"/>
          </a:xfrm>
        </p:spPr>
        <p:txBody>
          <a:bodyPr>
            <a:noAutofit/>
          </a:bodyPr>
          <a:lstStyle/>
          <a:p>
            <a:pPr>
              <a:lnSpc>
                <a:spcPct val="100000"/>
              </a:lnSpc>
              <a:spcBef>
                <a:spcPts val="200"/>
              </a:spcBef>
              <a:spcAft>
                <a:spcPts val="200"/>
              </a:spcAft>
            </a:pPr>
            <a:r>
              <a:rPr lang="en-US" b="1" dirty="0">
                <a:solidFill>
                  <a:schemeClr val="tx1"/>
                </a:solidFill>
                <a:latin typeface="Times New Roman" panose="02020603050405020304" pitchFamily="18" charset="0"/>
                <a:cs typeface="Times New Roman" panose="02020603050405020304" pitchFamily="18" charset="0"/>
              </a:rPr>
              <a:t>The cost of the program is primarily based upon your residency status for tuition purposes. </a:t>
            </a:r>
          </a:p>
          <a:p>
            <a:pPr>
              <a:lnSpc>
                <a:spcPct val="100000"/>
              </a:lnSpc>
              <a:spcBef>
                <a:spcPts val="200"/>
              </a:spcBef>
              <a:spcAft>
                <a:spcPts val="200"/>
              </a:spcAft>
            </a:pPr>
            <a:r>
              <a:rPr lang="en-US" dirty="0">
                <a:solidFill>
                  <a:schemeClr val="tx1"/>
                </a:solidFill>
                <a:latin typeface="Times New Roman" panose="02020603050405020304" pitchFamily="18" charset="0"/>
                <a:cs typeface="Times New Roman" panose="02020603050405020304" pitchFamily="18" charset="0"/>
              </a:rPr>
              <a:t>Please see </a:t>
            </a:r>
            <a:r>
              <a:rPr lang="en-US"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Cost and Tuition</a:t>
            </a:r>
            <a:r>
              <a:rPr lang="en-US" dirty="0">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for more information and the </a:t>
            </a:r>
            <a:r>
              <a:rPr lang="en-US"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Tuition Calculator</a:t>
            </a:r>
            <a:r>
              <a:rPr lang="en-US" dirty="0">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to calculate your tuition.</a:t>
            </a:r>
          </a:p>
          <a:p>
            <a:pPr>
              <a:lnSpc>
                <a:spcPct val="100000"/>
              </a:lnSpc>
              <a:spcBef>
                <a:spcPts val="200"/>
              </a:spcBef>
              <a:spcAft>
                <a:spcPts val="200"/>
              </a:spcAft>
            </a:pPr>
            <a:r>
              <a:rPr lang="en-US" dirty="0">
                <a:solidFill>
                  <a:schemeClr val="tx1"/>
                </a:solidFill>
                <a:effectLst/>
                <a:latin typeface="Times New Roman" panose="02020603050405020304" pitchFamily="18" charset="0"/>
                <a:ea typeface="Yu Mincho" panose="020B0400000000000000" pitchFamily="18" charset="-128"/>
                <a:cs typeface="Times New Roman" panose="02020603050405020304" pitchFamily="18" charset="0"/>
              </a:rPr>
              <a:t>The price of required learning materials including digital textbooks and online publisher content will be included with the price of tuition for the Medical Front Office Assistant program.</a:t>
            </a:r>
            <a:endParaRPr lang="en-US"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nSpc>
                <a:spcPct val="100000"/>
              </a:lnSpc>
              <a:spcBef>
                <a:spcPts val="200"/>
              </a:spcBef>
              <a:spcAft>
                <a:spcPts val="200"/>
              </a:spcAft>
            </a:pPr>
            <a:r>
              <a:rPr lang="en-US"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Tuition does not include the fees for criminal background check, drug testing, personal health insurance, TB screening, immunizations, electronic record maintenance and transportation or parking fees at the clinical sites.</a:t>
            </a:r>
          </a:p>
        </p:txBody>
      </p:sp>
    </p:spTree>
    <p:extLst>
      <p:ext uri="{BB962C8B-B14F-4D97-AF65-F5344CB8AC3E}">
        <p14:creationId xmlns:p14="http://schemas.microsoft.com/office/powerpoint/2010/main" val="1076288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358E9-0EE4-9AE0-0DC3-9EC9EB1CCF2E}"/>
              </a:ext>
            </a:extLst>
          </p:cNvPr>
          <p:cNvSpPr>
            <a:spLocks noGrp="1"/>
          </p:cNvSpPr>
          <p:nvPr>
            <p:ph type="title"/>
          </p:nvPr>
        </p:nvSpPr>
        <p:spPr>
          <a:xfrm>
            <a:off x="838200" y="365125"/>
            <a:ext cx="10515600" cy="1103911"/>
          </a:xfrm>
        </p:spPr>
        <p:txBody>
          <a:bodyPr>
            <a:normAutofit/>
          </a:bodyPr>
          <a:lstStyle/>
          <a:p>
            <a:pPr algn="ctr"/>
            <a:r>
              <a:rPr lang="en-US" sz="3600" dirty="0">
                <a:latin typeface="Times New Roman" panose="02020603050405020304" pitchFamily="18" charset="0"/>
                <a:cs typeface="Times New Roman" panose="02020603050405020304" pitchFamily="18" charset="0"/>
              </a:rPr>
              <a:t>Financial Aid and Scholarships</a:t>
            </a:r>
          </a:p>
        </p:txBody>
      </p:sp>
      <p:sp>
        <p:nvSpPr>
          <p:cNvPr id="3" name="Content Placeholder 2">
            <a:extLst>
              <a:ext uri="{FF2B5EF4-FFF2-40B4-BE49-F238E27FC236}">
                <a16:creationId xmlns:a16="http://schemas.microsoft.com/office/drawing/2014/main" id="{9AE55BF9-F171-3C46-DA74-821D037772E6}"/>
              </a:ext>
            </a:extLst>
          </p:cNvPr>
          <p:cNvSpPr>
            <a:spLocks noGrp="1"/>
          </p:cNvSpPr>
          <p:nvPr>
            <p:ph idx="1"/>
          </p:nvPr>
        </p:nvSpPr>
        <p:spPr>
          <a:xfrm>
            <a:off x="935182" y="1583337"/>
            <a:ext cx="10027227" cy="4090099"/>
          </a:xfrm>
        </p:spPr>
        <p:txBody>
          <a:bodyPr>
            <a:normAutofit/>
          </a:bodyPr>
          <a:lstStyle/>
          <a:p>
            <a:pPr>
              <a:lnSpc>
                <a:spcPct val="100000"/>
              </a:lnSpc>
              <a:spcBef>
                <a:spcPts val="600"/>
              </a:spcBef>
              <a:spcAft>
                <a:spcPts val="600"/>
              </a:spcAft>
            </a:pPr>
            <a:r>
              <a:rPr lang="en-US"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Determine financial needs - </a:t>
            </a:r>
            <a:r>
              <a:rPr lang="en-US"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Apply early!</a:t>
            </a:r>
            <a:endParaRPr lang="en-US"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Bef>
                <a:spcPts val="600"/>
              </a:spcBef>
              <a:spcAft>
                <a:spcPts val="600"/>
              </a:spcAft>
            </a:pPr>
            <a:r>
              <a:rPr lang="en-US"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Call 972-669-6400 or email </a:t>
            </a:r>
            <a:r>
              <a:rPr lang="en-US" dirty="0">
                <a:latin typeface="Times New Roman" panose="02020603050405020304" pitchFamily="18" charset="0"/>
                <a:cs typeface="Times New Roman" panose="02020603050405020304" pitchFamily="18" charset="0"/>
                <a:hlinkClick r:id="rId2"/>
              </a:rPr>
              <a:t>FinancialAid@DallasCollege.edu</a:t>
            </a:r>
            <a:r>
              <a:rPr lang="en-US" dirty="0">
                <a:latin typeface="Times New Roman" panose="02020603050405020304" pitchFamily="18" charset="0"/>
                <a:cs typeface="Times New Roman" panose="02020603050405020304" pitchFamily="18" charset="0"/>
              </a:rPr>
              <a:t> </a:t>
            </a:r>
            <a:r>
              <a:rPr lang="en-US"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 assistance. ​</a:t>
            </a:r>
            <a:endParaRPr lang="en-US"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Information about financial aid can be found at this link:</a:t>
            </a:r>
          </a:p>
          <a:p>
            <a:pPr marL="800100" lvl="1" indent="-342900">
              <a:lnSpc>
                <a:spcPct val="100000"/>
              </a:lnSpc>
              <a:spcBef>
                <a:spcPts val="600"/>
              </a:spcBef>
              <a:spcAft>
                <a:spcPts val="600"/>
              </a:spcAft>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Dallas College Financial Aid</a:t>
            </a:r>
            <a:endParaRPr lang="en-US" sz="2800" dirty="0">
              <a:latin typeface="Times New Roman" panose="02020603050405020304" pitchFamily="18" charset="0"/>
              <a:cs typeface="Times New Roman" panose="02020603050405020304" pitchFamily="18" charset="0"/>
            </a:endParaRPr>
          </a:p>
          <a:p>
            <a:pPr>
              <a:lnSpc>
                <a:spcPct val="100000"/>
              </a:lnSpc>
              <a:spcBef>
                <a:spcPts val="600"/>
              </a:spcBef>
            </a:pPr>
            <a:r>
              <a:rPr lang="en-US" dirty="0">
                <a:solidFill>
                  <a:schemeClr val="tx1"/>
                </a:solidFill>
                <a:latin typeface="Times New Roman" panose="02020603050405020304" pitchFamily="18" charset="0"/>
                <a:cs typeface="Times New Roman" panose="02020603050405020304" pitchFamily="18" charset="0"/>
              </a:rPr>
              <a:t>Information about scholarships can be found at this link:</a:t>
            </a:r>
          </a:p>
          <a:p>
            <a:pPr marL="800100" lvl="1" indent="-342900">
              <a:lnSpc>
                <a:spcPct val="100000"/>
              </a:lnSpc>
              <a:spcBef>
                <a:spcPts val="600"/>
              </a:spcBef>
              <a:spcAft>
                <a:spcPts val="600"/>
              </a:spcAft>
              <a:buFont typeface="Wingdings" panose="05000000000000000000" pitchFamily="2" charset="2"/>
              <a:buChar char="ü"/>
            </a:pPr>
            <a:r>
              <a:rPr lang="en-US" sz="2800" dirty="0">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Scholarships and Other Aid</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2268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FC2F-DF83-DC5C-4DFE-DFE9B89ED933}"/>
              </a:ext>
            </a:extLst>
          </p:cNvPr>
          <p:cNvSpPr>
            <a:spLocks noGrp="1"/>
          </p:cNvSpPr>
          <p:nvPr>
            <p:ph type="title"/>
          </p:nvPr>
        </p:nvSpPr>
        <p:spPr>
          <a:xfrm>
            <a:off x="671945" y="365126"/>
            <a:ext cx="10515600" cy="716424"/>
          </a:xfrm>
        </p:spPr>
        <p:txBody>
          <a:bodyPr>
            <a:normAutofit/>
          </a:bodyPr>
          <a:lstStyle/>
          <a:p>
            <a:pPr algn="ctr"/>
            <a:r>
              <a:rPr lang="en-US" sz="4000" dirty="0">
                <a:latin typeface="Times New Roman" panose="02020603050405020304" pitchFamily="18" charset="0"/>
                <a:cs typeface="Times New Roman" panose="02020603050405020304" pitchFamily="18" charset="0"/>
              </a:rPr>
              <a:t>Before you go any further….</a:t>
            </a:r>
          </a:p>
        </p:txBody>
      </p:sp>
      <p:sp>
        <p:nvSpPr>
          <p:cNvPr id="12" name="Content Placeholder 3">
            <a:extLst>
              <a:ext uri="{FF2B5EF4-FFF2-40B4-BE49-F238E27FC236}">
                <a16:creationId xmlns:a16="http://schemas.microsoft.com/office/drawing/2014/main" id="{502322AF-095C-46D7-BF0B-D35CDFA3E637}"/>
              </a:ext>
            </a:extLst>
          </p:cNvPr>
          <p:cNvSpPr>
            <a:spLocks noGrp="1"/>
          </p:cNvSpPr>
          <p:nvPr>
            <p:ph idx="1"/>
          </p:nvPr>
        </p:nvSpPr>
        <p:spPr>
          <a:xfrm>
            <a:off x="398206" y="1122219"/>
            <a:ext cx="11395587" cy="3731884"/>
          </a:xfrm>
        </p:spPr>
        <p:txBody>
          <a:bodyPr>
            <a:noAutofit/>
          </a:bodyPr>
          <a:lstStyle/>
          <a:p>
            <a:pPr>
              <a:lnSpc>
                <a:spcPct val="100000"/>
              </a:lnSpc>
              <a:spcBef>
                <a:spcPts val="200"/>
              </a:spcBef>
              <a:spcAft>
                <a:spcPts val="600"/>
              </a:spcAft>
            </a:pPr>
            <a:r>
              <a:rPr lang="en-US" b="1" i="1"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Refer to the </a:t>
            </a:r>
            <a:r>
              <a:rPr lang="en-US" b="1" i="1"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hlinkClick r:id="rId2"/>
              </a:rPr>
              <a:t>Information Packet</a:t>
            </a:r>
            <a:r>
              <a:rPr lang="en-US" b="1" i="1"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 for important details and instructions regarding:</a:t>
            </a:r>
          </a:p>
          <a:p>
            <a:pPr marL="914400" lvl="1" indent="-457200">
              <a:lnSpc>
                <a:spcPct val="100000"/>
              </a:lnSpc>
              <a:spcBef>
                <a:spcPts val="200"/>
              </a:spcBef>
              <a:spcAft>
                <a:spcPts val="200"/>
              </a:spcAft>
              <a:buFont typeface="Wingdings" panose="05000000000000000000" pitchFamily="2" charset="2"/>
              <a:buChar char="ü"/>
            </a:pPr>
            <a:r>
              <a:rPr lang="en-US" sz="2600"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College admission process.</a:t>
            </a:r>
          </a:p>
          <a:p>
            <a:pPr marL="914400" lvl="1" indent="-457200">
              <a:lnSpc>
                <a:spcPct val="100000"/>
              </a:lnSpc>
              <a:spcBef>
                <a:spcPts val="200"/>
              </a:spcBef>
              <a:spcAft>
                <a:spcPts val="200"/>
              </a:spcAft>
              <a:buFont typeface="Wingdings" panose="05000000000000000000" pitchFamily="2" charset="2"/>
              <a:buChar char="ü"/>
            </a:pPr>
            <a:r>
              <a:rPr lang="en-US" sz="2600"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Program application materials, filing periods, and submission process.</a:t>
            </a:r>
          </a:p>
          <a:p>
            <a:pPr marL="914400" lvl="1" indent="-457200">
              <a:lnSpc>
                <a:spcPct val="100000"/>
              </a:lnSpc>
              <a:spcBef>
                <a:spcPts val="200"/>
              </a:spcBef>
              <a:spcAft>
                <a:spcPts val="200"/>
              </a:spcAft>
              <a:buFont typeface="Wingdings" panose="05000000000000000000" pitchFamily="2" charset="2"/>
              <a:buChar char="ü"/>
            </a:pPr>
            <a:r>
              <a:rPr lang="en-US" sz="2600"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Program curriculum, sequence, and registration process for each semester.</a:t>
            </a:r>
          </a:p>
          <a:p>
            <a:pPr marL="914400" lvl="1" indent="-457200">
              <a:lnSpc>
                <a:spcPct val="100000"/>
              </a:lnSpc>
              <a:spcBef>
                <a:spcPts val="200"/>
              </a:spcBef>
              <a:spcAft>
                <a:spcPts val="200"/>
              </a:spcAft>
              <a:buFont typeface="Wingdings" panose="05000000000000000000" pitchFamily="2" charset="2"/>
              <a:buChar char="ü"/>
            </a:pPr>
            <a:r>
              <a:rPr lang="en-US" sz="2600"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Externship requirements, SurPath registration and timeframes for required screenings, immunizations and other criteria.</a:t>
            </a:r>
          </a:p>
          <a:p>
            <a:pPr marL="914400" lvl="1" indent="-457200">
              <a:lnSpc>
                <a:spcPct val="100000"/>
              </a:lnSpc>
              <a:spcBef>
                <a:spcPts val="200"/>
              </a:spcBef>
              <a:spcAft>
                <a:spcPts val="200"/>
              </a:spcAft>
              <a:buFont typeface="Wingdings" panose="05000000000000000000" pitchFamily="2" charset="2"/>
              <a:buChar char="ü"/>
            </a:pPr>
            <a:r>
              <a:rPr lang="en-US" sz="2600" dirty="0">
                <a:solidFill>
                  <a:schemeClr val="tx1"/>
                </a:solidFill>
                <a:latin typeface="Times New Roman" panose="02020603050405020304" pitchFamily="18" charset="0"/>
                <a:ea typeface="Roboto Condensed" panose="02000000000000000000" pitchFamily="2" charset="0"/>
                <a:cs typeface="Times New Roman" panose="02020603050405020304" pitchFamily="18" charset="0"/>
              </a:rPr>
              <a:t>Cost estimates for the two awards offered under this program.</a:t>
            </a:r>
          </a:p>
        </p:txBody>
      </p:sp>
      <p:sp>
        <p:nvSpPr>
          <p:cNvPr id="4" name="TextBox 3">
            <a:extLst>
              <a:ext uri="{FF2B5EF4-FFF2-40B4-BE49-F238E27FC236}">
                <a16:creationId xmlns:a16="http://schemas.microsoft.com/office/drawing/2014/main" id="{5A905324-BD06-9256-7450-5872C9187C17}"/>
              </a:ext>
            </a:extLst>
          </p:cNvPr>
          <p:cNvSpPr txBox="1"/>
          <p:nvPr/>
        </p:nvSpPr>
        <p:spPr>
          <a:xfrm>
            <a:off x="398206" y="4854103"/>
            <a:ext cx="11395587" cy="1569660"/>
          </a:xfrm>
          <a:prstGeom prst="rect">
            <a:avLst/>
          </a:prstGeom>
          <a:noFill/>
        </p:spPr>
        <p:txBody>
          <a:bodyPr wrap="square">
            <a:spAutoFit/>
          </a:bodyPr>
          <a:lstStyle/>
          <a:p>
            <a:pPr marL="0" marR="0">
              <a:lnSpc>
                <a:spcPct val="100000"/>
              </a:lnSpc>
              <a:buNone/>
            </a:pPr>
            <a:r>
              <a:rPr lang="en-US" sz="2400" b="1" i="1" u="sng" dirty="0">
                <a:effectLst/>
                <a:latin typeface="Times New Roman" panose="02020603050405020304" pitchFamily="18" charset="0"/>
                <a:ea typeface="Calibri" panose="020F0502020204030204" pitchFamily="34" charset="0"/>
                <a:cs typeface="Times New Roman" panose="02020603050405020304" pitchFamily="18" charset="0"/>
              </a:rPr>
              <a:t>Note: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Program guidelines are subject to change and information packets are revised each year as needed. Students are responsible for ensuring they have the latest program information packet from the </a:t>
            </a:r>
            <a:r>
              <a:rPr lang="en-US"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Allied Health Sciences Information Packets and Sessions</a:t>
            </a:r>
            <a:r>
              <a:rPr lang="en-US" sz="2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website. </a:t>
            </a:r>
          </a:p>
        </p:txBody>
      </p:sp>
    </p:spTree>
    <p:extLst>
      <p:ext uri="{BB962C8B-B14F-4D97-AF65-F5344CB8AC3E}">
        <p14:creationId xmlns:p14="http://schemas.microsoft.com/office/powerpoint/2010/main" val="1489116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FC2F-DF83-DC5C-4DFE-DFE9B89ED933}"/>
              </a:ext>
            </a:extLst>
          </p:cNvPr>
          <p:cNvSpPr>
            <a:spLocks noGrp="1"/>
          </p:cNvSpPr>
          <p:nvPr>
            <p:ph type="title"/>
          </p:nvPr>
        </p:nvSpPr>
        <p:spPr>
          <a:xfrm>
            <a:off x="838200" y="365126"/>
            <a:ext cx="10515600" cy="716424"/>
          </a:xfrm>
        </p:spPr>
        <p:txBody>
          <a:bodyPr>
            <a:normAutofit/>
          </a:bodyPr>
          <a:lstStyle/>
          <a:p>
            <a:pPr algn="ctr"/>
            <a:r>
              <a:rPr lang="en-US" sz="4000" dirty="0">
                <a:latin typeface="Times New Roman" panose="02020603050405020304" pitchFamily="18" charset="0"/>
                <a:cs typeface="Times New Roman" panose="02020603050405020304" pitchFamily="18" charset="0"/>
              </a:rPr>
              <a:t>Contact Information</a:t>
            </a:r>
          </a:p>
        </p:txBody>
      </p:sp>
      <p:sp>
        <p:nvSpPr>
          <p:cNvPr id="12" name="Content Placeholder 3">
            <a:extLst>
              <a:ext uri="{FF2B5EF4-FFF2-40B4-BE49-F238E27FC236}">
                <a16:creationId xmlns:a16="http://schemas.microsoft.com/office/drawing/2014/main" id="{502322AF-095C-46D7-BF0B-D35CDFA3E637}"/>
              </a:ext>
            </a:extLst>
          </p:cNvPr>
          <p:cNvSpPr>
            <a:spLocks noGrp="1"/>
          </p:cNvSpPr>
          <p:nvPr>
            <p:ph idx="1"/>
          </p:nvPr>
        </p:nvSpPr>
        <p:spPr>
          <a:xfrm>
            <a:off x="324464" y="1227465"/>
            <a:ext cx="11656254" cy="4599403"/>
          </a:xfrm>
        </p:spPr>
        <p:txBody>
          <a:bodyPr>
            <a:noAutofit/>
          </a:bodyPr>
          <a:lstStyle/>
          <a:p>
            <a:pPr>
              <a:lnSpc>
                <a:spcPct val="100000"/>
              </a:lnSpc>
              <a:spcBef>
                <a:spcPts val="600"/>
              </a:spcBef>
              <a:spcAft>
                <a:spcPts val="600"/>
              </a:spcAft>
            </a:pPr>
            <a:r>
              <a:rPr lang="en-US"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Have a question about the Medical Front Office Assistant Program?</a:t>
            </a:r>
            <a:endParaRPr lang="en-US"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nSpc>
                <a:spcPct val="100000"/>
              </a:lnSpc>
              <a:spcBef>
                <a:spcPts val="600"/>
              </a:spcBef>
              <a:spcAft>
                <a:spcPts val="600"/>
              </a:spcAft>
              <a:buFont typeface="Wingdings" panose="05000000000000000000" pitchFamily="2" charset="2"/>
              <a:buChar char="ü"/>
            </a:pPr>
            <a:r>
              <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Email </a:t>
            </a:r>
            <a:r>
              <a:rPr lang="en-US" sz="28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AskSOHS@DallasCollege.edu</a:t>
            </a:r>
            <a:r>
              <a:rPr lang="en-US" sz="28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800100" lvl="1" indent="-342900">
              <a:lnSpc>
                <a:spcPct val="100000"/>
              </a:lnSpc>
              <a:spcBef>
                <a:spcPts val="600"/>
              </a:spcBef>
              <a:spcAft>
                <a:spcPts val="600"/>
              </a:spcAft>
              <a:buFont typeface="Wingdings" panose="05000000000000000000" pitchFamily="2" charset="2"/>
              <a:buChar char="ü"/>
            </a:pPr>
            <a:r>
              <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You may also send an email to Nehal Rangnekar, Professor/Program Director, at </a:t>
            </a:r>
            <a:r>
              <a:rPr lang="en-US" sz="28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nrangnekar@DallasCollege.edu</a:t>
            </a:r>
            <a:endParaRPr lang="en-US" sz="2800" dirty="0">
              <a:latin typeface="Times New Roman" panose="02020603050405020304" pitchFamily="18" charset="0"/>
              <a:cs typeface="Times New Roman" panose="02020603050405020304" pitchFamily="18" charset="0"/>
            </a:endParaRPr>
          </a:p>
          <a:p>
            <a:pPr marL="1319213" lvl="2" indent="-404813">
              <a:lnSpc>
                <a:spcPct val="100000"/>
              </a:lnSpc>
              <a:spcBef>
                <a:spcPts val="0"/>
              </a:spcBef>
              <a:buFont typeface="Wingdings" panose="05000000000000000000" pitchFamily="2" charset="2"/>
              <a:buChar char="Ø"/>
            </a:pPr>
            <a:r>
              <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Please include “Medical Front Office Program” in the subject line of the email and include your full name and seven-digit student ID in the body of the email along with the specific details of what you are needing assistance with.</a:t>
            </a:r>
          </a:p>
          <a:p>
            <a:pPr lvl="1">
              <a:lnSpc>
                <a:spcPct val="100000"/>
              </a:lnSpc>
              <a:spcBef>
                <a:spcPts val="0"/>
              </a:spcBef>
              <a:buFont typeface="Wingdings" panose="05000000000000000000" pitchFamily="2" charset="2"/>
              <a:buChar char="ü"/>
            </a:pPr>
            <a:r>
              <a:rPr lang="en-US"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Visit the </a:t>
            </a:r>
            <a:r>
              <a:rPr lang="en-US" sz="2800"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hlinkClick r:id="rId4"/>
              </a:rPr>
              <a:t>Medical Front Office</a:t>
            </a:r>
            <a:r>
              <a:rPr lang="en-US" sz="2800" b="1" dirty="0">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web page for more information.</a:t>
            </a:r>
            <a:endParaRPr lang="en-US" sz="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3971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E9A8-3BE7-7EB8-3AFA-2385A5695BE0}"/>
              </a:ext>
            </a:extLst>
          </p:cNvPr>
          <p:cNvSpPr>
            <a:spLocks noGrp="1"/>
          </p:cNvSpPr>
          <p:nvPr>
            <p:ph type="title"/>
          </p:nvPr>
        </p:nvSpPr>
        <p:spPr>
          <a:xfrm>
            <a:off x="719527" y="325056"/>
            <a:ext cx="10515601" cy="892173"/>
          </a:xfrm>
        </p:spPr>
        <p:txBody>
          <a:bodyPr>
            <a:normAutofit fontScale="90000"/>
          </a:bodyPr>
          <a:lstStyle/>
          <a:p>
            <a:pPr marL="0" marR="0" algn="ctr">
              <a:spcBef>
                <a:spcPts val="600"/>
              </a:spcBef>
              <a:spcAft>
                <a:spcPts val="600"/>
              </a:spcAft>
            </a:pP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Thank you for viewing this online Information Session</a:t>
            </a:r>
          </a:p>
        </p:txBody>
      </p:sp>
      <p:sp>
        <p:nvSpPr>
          <p:cNvPr id="3" name="Content Placeholder 2">
            <a:extLst>
              <a:ext uri="{FF2B5EF4-FFF2-40B4-BE49-F238E27FC236}">
                <a16:creationId xmlns:a16="http://schemas.microsoft.com/office/drawing/2014/main" id="{4F8C0E7C-7FB9-F253-7FD7-5D03748B039F}"/>
              </a:ext>
            </a:extLst>
          </p:cNvPr>
          <p:cNvSpPr>
            <a:spLocks noGrp="1"/>
          </p:cNvSpPr>
          <p:nvPr>
            <p:ph idx="1"/>
          </p:nvPr>
        </p:nvSpPr>
        <p:spPr>
          <a:xfrm>
            <a:off x="778863" y="1433945"/>
            <a:ext cx="10634273" cy="3468796"/>
          </a:xfrm>
        </p:spPr>
        <p:txBody>
          <a:bodyPr>
            <a:noAutofit/>
          </a:bodyPr>
          <a:lstStyle/>
          <a:p>
            <a:pPr>
              <a:lnSpc>
                <a:spcPct val="100000"/>
              </a:lnSpc>
              <a:spcBef>
                <a:spcPts val="200"/>
              </a:spcBef>
              <a:spcAft>
                <a:spcPts val="200"/>
              </a:spcAft>
            </a:pPr>
            <a:r>
              <a:rPr lang="en-US" sz="2600" b="0" i="0" dirty="0">
                <a:solidFill>
                  <a:srgbClr val="000000"/>
                </a:solidFill>
                <a:effectLst/>
                <a:latin typeface="Times New Roman" panose="02020603050405020304" pitchFamily="18" charset="0"/>
              </a:rPr>
              <a:t>You will now select the button below to complete a required questionnaire over the information covered</a:t>
            </a:r>
            <a:r>
              <a:rPr lang="en-US" sz="2600" dirty="0">
                <a:solidFill>
                  <a:srgbClr val="000000"/>
                </a:solidFill>
                <a:latin typeface="Times New Roman" panose="02020603050405020304" pitchFamily="18" charset="0"/>
              </a:rPr>
              <a:t> and record your attendance</a:t>
            </a:r>
            <a:r>
              <a:rPr lang="en-US" sz="2600" b="0" i="0" dirty="0">
                <a:solidFill>
                  <a:srgbClr val="000000"/>
                </a:solidFill>
                <a:effectLst/>
                <a:latin typeface="Times New Roman" panose="02020603050405020304" pitchFamily="18" charset="0"/>
              </a:rPr>
              <a:t>. </a:t>
            </a:r>
          </a:p>
          <a:p>
            <a:pPr>
              <a:lnSpc>
                <a:spcPct val="100000"/>
              </a:lnSpc>
              <a:spcBef>
                <a:spcPts val="200"/>
              </a:spcBef>
              <a:spcAft>
                <a:spcPts val="200"/>
              </a:spcAft>
            </a:pPr>
            <a:r>
              <a:rPr lang="en-US" sz="2600" dirty="0">
                <a:solidFill>
                  <a:srgbClr val="000000"/>
                </a:solidFill>
                <a:latin typeface="Times New Roman" panose="02020603050405020304" pitchFamily="18" charset="0"/>
              </a:rPr>
              <a:t>An email will be sent to you as well as our staff once you have completed the questionnaire. Please retain this email for your records and verification that you have watched the information session.</a:t>
            </a:r>
          </a:p>
          <a:p>
            <a:pPr>
              <a:lnSpc>
                <a:spcPct val="100000"/>
              </a:lnSpc>
              <a:spcBef>
                <a:spcPts val="200"/>
              </a:spcBef>
              <a:spcAft>
                <a:spcPts val="200"/>
              </a:spcAft>
            </a:pPr>
            <a:r>
              <a:rPr lang="en-US" sz="2600" dirty="0">
                <a:solidFill>
                  <a:srgbClr val="000000"/>
                </a:solidFill>
                <a:latin typeface="Times New Roman" panose="02020603050405020304" pitchFamily="18" charset="0"/>
              </a:rPr>
              <a:t>You can then expect to receive the Secure link and program application form via email in 2-3 business days during the official application filing periods.</a:t>
            </a:r>
          </a:p>
          <a:p>
            <a:pPr marL="0" indent="0" algn="ctr">
              <a:lnSpc>
                <a:spcPct val="100000"/>
              </a:lnSpc>
              <a:spcBef>
                <a:spcPts val="200"/>
              </a:spcBef>
              <a:spcAft>
                <a:spcPts val="200"/>
              </a:spcAft>
              <a:buNone/>
            </a:pPr>
            <a:r>
              <a:rPr lang="en-US" sz="2600" b="1" dirty="0">
                <a:solidFill>
                  <a:srgbClr val="000000"/>
                </a:solidFill>
                <a:latin typeface="Times New Roman" panose="02020603050405020304" pitchFamily="18" charset="0"/>
              </a:rPr>
              <a:t>We wish you the best!</a:t>
            </a:r>
          </a:p>
        </p:txBody>
      </p:sp>
      <p:sp>
        <p:nvSpPr>
          <p:cNvPr id="5" name="Rectangle: Rounded Corners 4" descr="Link to complete the required questionnaire.">
            <a:extLst>
              <a:ext uri="{FF2B5EF4-FFF2-40B4-BE49-F238E27FC236}">
                <a16:creationId xmlns:a16="http://schemas.microsoft.com/office/drawing/2014/main" id="{4E9969E2-46EA-48D5-ABAA-8106117D9349}"/>
              </a:ext>
            </a:extLst>
          </p:cNvPr>
          <p:cNvSpPr/>
          <p:nvPr/>
        </p:nvSpPr>
        <p:spPr>
          <a:xfrm>
            <a:off x="3544961" y="5062359"/>
            <a:ext cx="5411449" cy="8394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hlinkClick r:id="rId3">
                  <a:extLst>
                    <a:ext uri="{A12FA001-AC4F-418D-AE19-62706E023703}">
                      <ahyp:hlinkClr xmlns:ahyp="http://schemas.microsoft.com/office/drawing/2018/hyperlinkcolor" val="tx"/>
                    </a:ext>
                  </a:extLst>
                </a:hlinkClick>
              </a:rPr>
              <a:t>Complete Required Questionnaire</a:t>
            </a:r>
            <a:endParaRPr lang="en-US" sz="2800" b="1" dirty="0">
              <a:solidFill>
                <a:schemeClr val="bg1"/>
              </a:solidFill>
            </a:endParaRPr>
          </a:p>
        </p:txBody>
      </p:sp>
    </p:spTree>
    <p:extLst>
      <p:ext uri="{BB962C8B-B14F-4D97-AF65-F5344CB8AC3E}">
        <p14:creationId xmlns:p14="http://schemas.microsoft.com/office/powerpoint/2010/main" val="2121166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A797A81-CCDB-4CC0-AE37-5BE991F1EB99}">
  <we:reference id="78aeeafc-a18f-4075-a5ef-7e8ab04aeb90" version="1.0.0.0" store="EXCatalog" storeType="EXCatalog"/>
  <we:alternateReferences>
    <we:reference id="WA200004831" version="1.0.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37C26AE9CC7143B1B85FE5989DF406" ma:contentTypeVersion="1" ma:contentTypeDescription="Create a new document." ma:contentTypeScope="" ma:versionID="4f58458a5fd13121d6118b4a330fe359">
  <xsd:schema xmlns:xsd="http://www.w3.org/2001/XMLSchema" xmlns:xs="http://www.w3.org/2001/XMLSchema" xmlns:p="http://schemas.microsoft.com/office/2006/metadata/properties" xmlns:ns1="http://schemas.microsoft.com/sharepoint/v3" targetNamespace="http://schemas.microsoft.com/office/2006/metadata/properties" ma:root="true" ma:fieldsID="ff01fac345008aa34b3a53f2166bf3c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78EC5317-B0E9-46E8-BE90-058A694641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CC80EB-2ECE-4EC1-9D46-171EBE09A96F}">
  <ds:schemaRefs>
    <ds:schemaRef ds:uri="http://schemas.microsoft.com/sharepoint/v3/contenttype/forms"/>
  </ds:schemaRefs>
</ds:datastoreItem>
</file>

<file path=customXml/itemProps3.xml><?xml version="1.0" encoding="utf-8"?>
<ds:datastoreItem xmlns:ds="http://schemas.openxmlformats.org/officeDocument/2006/customXml" ds:itemID="{6CC5E8F1-AA9E-41D4-89F4-F8512484CDA1}">
  <ds:schemaRefs>
    <ds:schemaRef ds:uri="http://purl.org/dc/terms/"/>
    <ds:schemaRef ds:uri="http://schemas.microsoft.com/sharepoint/v3"/>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4810</TotalTime>
  <Words>2409</Words>
  <Application>Microsoft Office PowerPoint</Application>
  <PresentationFormat>Widescreen</PresentationFormat>
  <Paragraphs>230</Paragraphs>
  <Slides>24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Montserrat ExtraBold</vt:lpstr>
      <vt:lpstr>Roboto Medium</vt:lpstr>
      <vt:lpstr>Times New Roman</vt:lpstr>
      <vt:lpstr>Wingdings</vt:lpstr>
      <vt:lpstr>Office Theme</vt:lpstr>
      <vt:lpstr>Medical Front Office Assistant Program Information Session</vt:lpstr>
      <vt:lpstr>Getting Started</vt:lpstr>
      <vt:lpstr>Tips for viewing this Information Session</vt:lpstr>
      <vt:lpstr>Medical Front Office Assistant Program   </vt:lpstr>
      <vt:lpstr>What is a Medical Front Office Assistant?</vt:lpstr>
      <vt:lpstr>What does a Medical Front Office Assistant do?</vt:lpstr>
      <vt:lpstr>Some typical job duties you would be expected to perform include:</vt:lpstr>
      <vt:lpstr>Where do Medical Front Office Assistants work?</vt:lpstr>
      <vt:lpstr>What are some other job titles?</vt:lpstr>
      <vt:lpstr>What are some important skills?</vt:lpstr>
      <vt:lpstr>As a student in this program, what will you learn?</vt:lpstr>
      <vt:lpstr>Why is this a good career bet?</vt:lpstr>
      <vt:lpstr>Is this program and career the right fit for you? </vt:lpstr>
      <vt:lpstr>General Admission Requirements</vt:lpstr>
      <vt:lpstr>Program Admission Requirements</vt:lpstr>
      <vt:lpstr>Program Awards</vt:lpstr>
      <vt:lpstr>Program Curriculum</vt:lpstr>
      <vt:lpstr>Program Sequence</vt:lpstr>
      <vt:lpstr>Externship Requirements</vt:lpstr>
      <vt:lpstr>Estimated Expenses</vt:lpstr>
      <vt:lpstr>Financial Aid and Scholarships</vt:lpstr>
      <vt:lpstr>Before you go any further….</vt:lpstr>
      <vt:lpstr>Contact Information</vt:lpstr>
      <vt:lpstr>Thank you for viewing this online Information Session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Front Office Information Session</dc:title>
  <dc:creator>Nehal Rangnekar</dc:creator>
  <cp:keywords>Revised September 2026</cp:keywords>
  <cp:lastModifiedBy>Nehal Rangnekar</cp:lastModifiedBy>
  <cp:revision>500</cp:revision>
  <dcterms:created xsi:type="dcterms:W3CDTF">2020-06-16T18:40:41Z</dcterms:created>
  <dcterms:modified xsi:type="dcterms:W3CDTF">2026-09-28T12:43:46Z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0x0101000F37C26AE9CC7143B1B85FE5989DF406</vt:lpwstr>
  </property>
</Properties>
</file>