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275" r:id="rId5"/>
    <p:sldId id="340" r:id="rId6"/>
    <p:sldId id="271" r:id="rId7"/>
    <p:sldId id="338" r:id="rId8"/>
    <p:sldId id="279" r:id="rId9"/>
    <p:sldId id="331" r:id="rId10"/>
    <p:sldId id="339" r:id="rId11"/>
    <p:sldId id="322" r:id="rId12"/>
    <p:sldId id="273" r:id="rId13"/>
    <p:sldId id="277" r:id="rId14"/>
    <p:sldId id="326" r:id="rId15"/>
    <p:sldId id="327" r:id="rId16"/>
    <p:sldId id="278" r:id="rId17"/>
    <p:sldId id="280" r:id="rId18"/>
    <p:sldId id="328" r:id="rId19"/>
    <p:sldId id="332" r:id="rId20"/>
    <p:sldId id="333" r:id="rId21"/>
    <p:sldId id="336" r:id="rId22"/>
    <p:sldId id="335" r:id="rId23"/>
    <p:sldId id="337" r:id="rId24"/>
    <p:sldId id="303" r:id="rId25"/>
    <p:sldId id="316" r:id="rId26"/>
    <p:sldId id="317" r:id="rId27"/>
    <p:sldId id="318" r:id="rId28"/>
    <p:sldId id="3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B837BB-03D1-4B4D-8270-B7801C081ED9}">
          <p14:sldIdLst>
            <p14:sldId id="275"/>
          </p14:sldIdLst>
        </p14:section>
        <p14:section name="Untitled Section" id="{47996C5E-9140-4419-9A76-78756E9E0E2D}">
          <p14:sldIdLst>
            <p14:sldId id="340"/>
            <p14:sldId id="271"/>
            <p14:sldId id="338"/>
            <p14:sldId id="279"/>
            <p14:sldId id="331"/>
            <p14:sldId id="339"/>
            <p14:sldId id="322"/>
            <p14:sldId id="273"/>
            <p14:sldId id="277"/>
            <p14:sldId id="326"/>
            <p14:sldId id="327"/>
            <p14:sldId id="278"/>
            <p14:sldId id="280"/>
            <p14:sldId id="328"/>
            <p14:sldId id="332"/>
            <p14:sldId id="333"/>
            <p14:sldId id="336"/>
            <p14:sldId id="335"/>
            <p14:sldId id="337"/>
            <p14:sldId id="303"/>
            <p14:sldId id="316"/>
            <p14:sldId id="317"/>
            <p14:sldId id="318"/>
            <p14:sldId id="33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AF80BC-9365-B5B9-DA42-A945D7789DEA}" name="Ashli Amos" initials="AA" userId="S::e2037919@dcccd.edu::6a8e999d-cd0d-49ff-a70d-3a311471e8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499"/>
    <a:srgbClr val="2D17AF"/>
    <a:srgbClr val="E9E8F4"/>
    <a:srgbClr val="E4E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0C9F2-E884-4CBC-A67E-07524A8E21DF}" v="58" dt="2026-03-16T21:36:49.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62" autoAdjust="0"/>
  </p:normalViewPr>
  <p:slideViewPr>
    <p:cSldViewPr snapToGrid="0">
      <p:cViewPr varScale="1">
        <p:scale>
          <a:sx n="53" d="100"/>
          <a:sy n="53" d="100"/>
        </p:scale>
        <p:origin x="1152" y="44"/>
      </p:cViewPr>
      <p:guideLst>
        <p:guide orient="horz" pos="2160"/>
        <p:guide pos="3840"/>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5458A-787B-452B-AAAD-6F335909A815}"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B093FDC-5D1C-4A1E-93C7-DC672417467F}">
      <dgm:prSet custT="1"/>
      <dgm:spPr/>
      <dgm:t>
        <a:bodyPr/>
        <a:lstStyle/>
        <a:p>
          <a:pPr>
            <a:lnSpc>
              <a:spcPct val="100000"/>
            </a:lnSpc>
            <a:defRPr b="1"/>
          </a:pPr>
          <a:r>
            <a:rPr lang="en-US" sz="2000" b="1" i="1"/>
            <a:t>    This program requires a significant time </a:t>
          </a:r>
          <a:r>
            <a:rPr lang="en-US" sz="2000" b="1" i="1">
              <a:latin typeface="Calibri"/>
              <a:ea typeface="Calibri"/>
              <a:cs typeface="Calibri"/>
            </a:rPr>
            <a:t>commitment</a:t>
          </a:r>
        </a:p>
      </dgm:t>
    </dgm:pt>
    <dgm:pt modelId="{32539BDE-239E-4AE4-9CC7-CB976C6E8286}" type="parTrans" cxnId="{F7E41945-B685-4653-A298-5A0790326395}">
      <dgm:prSet/>
      <dgm:spPr/>
      <dgm:t>
        <a:bodyPr/>
        <a:lstStyle/>
        <a:p>
          <a:endParaRPr lang="en-US"/>
        </a:p>
      </dgm:t>
    </dgm:pt>
    <dgm:pt modelId="{70C0EBF5-593F-4885-B9B5-721A9D6B7ECB}" type="sibTrans" cxnId="{F7E41945-B685-4653-A298-5A0790326395}">
      <dgm:prSet/>
      <dgm:spPr/>
      <dgm:t>
        <a:bodyPr/>
        <a:lstStyle/>
        <a:p>
          <a:endParaRPr lang="en-US"/>
        </a:p>
      </dgm:t>
    </dgm:pt>
    <dgm:pt modelId="{36B18435-DCEB-45A7-85E0-C28A08FC9979}">
      <dgm:prSet custT="1"/>
      <dgm:spPr/>
      <dgm:t>
        <a:bodyPr/>
        <a:lstStyle/>
        <a:p>
          <a:pPr algn="ctr">
            <a:lnSpc>
              <a:spcPct val="100000"/>
            </a:lnSpc>
          </a:pPr>
          <a:r>
            <a:rPr lang="en-US" sz="2200" b="1">
              <a:solidFill>
                <a:schemeClr val="tx1"/>
              </a:solidFill>
              <a:latin typeface="Calibri Light" panose="020F0302020204030204"/>
            </a:rPr>
            <a:t>Semesters</a:t>
          </a:r>
          <a:r>
            <a:rPr lang="en-US" sz="2200" b="1">
              <a:solidFill>
                <a:schemeClr val="tx1"/>
              </a:solidFill>
            </a:rPr>
            <a:t> 1 thru 3:  </a:t>
          </a:r>
        </a:p>
        <a:p>
          <a:pPr algn="l">
            <a:lnSpc>
              <a:spcPct val="100000"/>
            </a:lnSpc>
          </a:pPr>
          <a:r>
            <a:rPr lang="en-US" sz="2000" b="1">
              <a:solidFill>
                <a:schemeClr val="tx1"/>
              </a:solidFill>
            </a:rPr>
            <a:t>3-4 days/week from 8a – 5p</a:t>
          </a:r>
          <a:endParaRPr lang="en-US" sz="2000">
            <a:solidFill>
              <a:schemeClr val="tx1"/>
            </a:solidFill>
          </a:endParaRPr>
        </a:p>
      </dgm:t>
    </dgm:pt>
    <dgm:pt modelId="{A0E5F77E-385F-4BA2-A046-4661CE3B858D}" type="parTrans" cxnId="{EE8890E7-2AB7-4ACB-9A59-565BD676DC71}">
      <dgm:prSet/>
      <dgm:spPr/>
      <dgm:t>
        <a:bodyPr/>
        <a:lstStyle/>
        <a:p>
          <a:endParaRPr lang="en-US"/>
        </a:p>
      </dgm:t>
    </dgm:pt>
    <dgm:pt modelId="{ED4CC339-3364-4034-AB1D-947A85F7A9E7}" type="sibTrans" cxnId="{EE8890E7-2AB7-4ACB-9A59-565BD676DC71}">
      <dgm:prSet/>
      <dgm:spPr/>
      <dgm:t>
        <a:bodyPr/>
        <a:lstStyle/>
        <a:p>
          <a:endParaRPr lang="en-US"/>
        </a:p>
      </dgm:t>
    </dgm:pt>
    <dgm:pt modelId="{40E148D8-D7A1-4FF1-A31A-DD04C7E8CC86}">
      <dgm:prSet custT="1"/>
      <dgm:spPr/>
      <dgm:t>
        <a:bodyPr/>
        <a:lstStyle/>
        <a:p>
          <a:pPr algn="l">
            <a:lnSpc>
              <a:spcPct val="100000"/>
            </a:lnSpc>
          </a:pPr>
          <a:r>
            <a:rPr lang="en-US" sz="1600" b="1"/>
            <a:t>Each long semester consist of 2, 8-week sessions and an</a:t>
          </a:r>
          <a:r>
            <a:rPr lang="en-US" sz="1600" b="1">
              <a:latin typeface="Calibri Light" panose="020F0302020204030204"/>
            </a:rPr>
            <a:t>  </a:t>
          </a:r>
          <a:r>
            <a:rPr lang="en-US" sz="1600" b="1"/>
            <a:t>8-week summer session.</a:t>
          </a:r>
          <a:br>
            <a:rPr lang="en-US" sz="1600" b="1"/>
          </a:br>
          <a:br>
            <a:rPr lang="en-US" sz="1600" b="1"/>
          </a:br>
          <a:r>
            <a:rPr lang="en-US" sz="1600" b="1"/>
            <a:t>Plan to attend open lab when offered to extend upon what you’ve learned during the week.</a:t>
          </a:r>
          <a:r>
            <a:rPr lang="en-US" sz="1600" b="1">
              <a:latin typeface="Calibri Light" panose="020F0302020204030204"/>
            </a:rPr>
            <a:t> </a:t>
          </a:r>
          <a:endParaRPr lang="en-US" sz="1600" b="1"/>
        </a:p>
      </dgm:t>
    </dgm:pt>
    <dgm:pt modelId="{200C6281-B941-47A8-898D-293DA51F5C4E}" type="parTrans" cxnId="{61DC557E-A50A-49DE-8992-5CDC782C8068}">
      <dgm:prSet/>
      <dgm:spPr/>
      <dgm:t>
        <a:bodyPr/>
        <a:lstStyle/>
        <a:p>
          <a:endParaRPr lang="en-US"/>
        </a:p>
      </dgm:t>
    </dgm:pt>
    <dgm:pt modelId="{CEF1A321-C34F-4FE6-A5D8-A4275E1F8838}" type="sibTrans" cxnId="{61DC557E-A50A-49DE-8992-5CDC782C8068}">
      <dgm:prSet/>
      <dgm:spPr/>
      <dgm:t>
        <a:bodyPr/>
        <a:lstStyle/>
        <a:p>
          <a:endParaRPr lang="en-US"/>
        </a:p>
      </dgm:t>
    </dgm:pt>
    <dgm:pt modelId="{60D63594-9508-4382-8D1A-ED00336F0316}">
      <dgm:prSet custT="1"/>
      <dgm:spPr/>
      <dgm:t>
        <a:bodyPr/>
        <a:lstStyle/>
        <a:p>
          <a:pPr>
            <a:lnSpc>
              <a:spcPct val="100000"/>
            </a:lnSpc>
            <a:defRPr b="1"/>
          </a:pPr>
          <a:r>
            <a:rPr lang="en-US" sz="1800" b="1">
              <a:solidFill>
                <a:schemeClr val="tx1"/>
              </a:solidFill>
              <a:latin typeface="Calibri"/>
              <a:ea typeface="Calibri"/>
              <a:cs typeface="Calibri"/>
            </a:rPr>
            <a:t>Semesters</a:t>
          </a:r>
          <a:r>
            <a:rPr lang="en-US" sz="1800" b="1">
              <a:solidFill>
                <a:schemeClr val="tx1"/>
              </a:solidFill>
              <a:latin typeface="Calibri Light" panose="020F0302020204030204"/>
            </a:rPr>
            <a:t> 4 </a:t>
          </a:r>
          <a:r>
            <a:rPr lang="en-US" sz="1800" b="1">
              <a:solidFill>
                <a:schemeClr val="tx1"/>
              </a:solidFill>
            </a:rPr>
            <a:t> thru 8:</a:t>
          </a:r>
          <a:r>
            <a:rPr lang="en-US" sz="1800" b="1">
              <a:solidFill>
                <a:schemeClr val="tx1"/>
              </a:solidFill>
              <a:latin typeface="Calibri Light" panose="020F0302020204030204"/>
            </a:rPr>
            <a:t> </a:t>
          </a:r>
          <a:endParaRPr lang="en-US" sz="1800">
            <a:solidFill>
              <a:schemeClr val="tx1"/>
            </a:solidFill>
          </a:endParaRPr>
        </a:p>
      </dgm:t>
    </dgm:pt>
    <dgm:pt modelId="{501A1604-05B4-479A-96BF-982A30CA426B}" type="parTrans" cxnId="{4F08C7A4-4375-435D-BA8B-2F387D0EAAA4}">
      <dgm:prSet/>
      <dgm:spPr/>
      <dgm:t>
        <a:bodyPr/>
        <a:lstStyle/>
        <a:p>
          <a:endParaRPr lang="en-US"/>
        </a:p>
      </dgm:t>
    </dgm:pt>
    <dgm:pt modelId="{B94936D4-7C34-4897-AE79-34EE6D42E5AD}" type="sibTrans" cxnId="{4F08C7A4-4375-435D-BA8B-2F387D0EAAA4}">
      <dgm:prSet/>
      <dgm:spPr/>
      <dgm:t>
        <a:bodyPr/>
        <a:lstStyle/>
        <a:p>
          <a:endParaRPr lang="en-US"/>
        </a:p>
      </dgm:t>
    </dgm:pt>
    <dgm:pt modelId="{5A92D6DD-4D86-490B-8F92-8CDDEA5213D8}">
      <dgm:prSet custT="1"/>
      <dgm:spPr/>
      <dgm:t>
        <a:bodyPr/>
        <a:lstStyle/>
        <a:p>
          <a:pPr>
            <a:lnSpc>
              <a:spcPct val="100000"/>
            </a:lnSpc>
          </a:pPr>
          <a:r>
            <a:rPr lang="en-US" sz="1600" b="1"/>
            <a:t>On campus 8am – 4pm on Monday.</a:t>
          </a:r>
          <a:endParaRPr lang="en-US" sz="1600"/>
        </a:p>
      </dgm:t>
    </dgm:pt>
    <dgm:pt modelId="{7899E058-7AE5-442F-8E0B-7E39F3CB5142}" type="parTrans" cxnId="{FE43E66A-6BB8-4979-A152-293822F436EF}">
      <dgm:prSet/>
      <dgm:spPr/>
      <dgm:t>
        <a:bodyPr/>
        <a:lstStyle/>
        <a:p>
          <a:endParaRPr lang="en-US"/>
        </a:p>
      </dgm:t>
    </dgm:pt>
    <dgm:pt modelId="{3991ABFB-5B66-4678-977C-4FEA3E349360}" type="sibTrans" cxnId="{FE43E66A-6BB8-4979-A152-293822F436EF}">
      <dgm:prSet/>
      <dgm:spPr/>
      <dgm:t>
        <a:bodyPr/>
        <a:lstStyle/>
        <a:p>
          <a:endParaRPr lang="en-US"/>
        </a:p>
      </dgm:t>
    </dgm:pt>
    <dgm:pt modelId="{6074CB1B-3BF1-4267-BBD0-E34241525094}">
      <dgm:prSet custT="1"/>
      <dgm:spPr/>
      <dgm:t>
        <a:bodyPr/>
        <a:lstStyle/>
        <a:p>
          <a:pPr>
            <a:lnSpc>
              <a:spcPct val="100000"/>
            </a:lnSpc>
          </a:pPr>
          <a:r>
            <a:rPr lang="en-US" sz="1600" b="1"/>
            <a:t>At hospital 8-hour shifts, 4 days per week for a total of 32 clinical hours.	</a:t>
          </a:r>
          <a:endParaRPr lang="en-US" sz="1600"/>
        </a:p>
      </dgm:t>
    </dgm:pt>
    <dgm:pt modelId="{A8D945E5-7FF3-4582-AA53-64580E61BF05}" type="parTrans" cxnId="{390A4403-9C97-447D-AA02-C4F8029AC768}">
      <dgm:prSet/>
      <dgm:spPr/>
      <dgm:t>
        <a:bodyPr/>
        <a:lstStyle/>
        <a:p>
          <a:endParaRPr lang="en-US"/>
        </a:p>
      </dgm:t>
    </dgm:pt>
    <dgm:pt modelId="{E26682F2-683D-4268-B0EF-1AB95EF7222F}" type="sibTrans" cxnId="{390A4403-9C97-447D-AA02-C4F8029AC768}">
      <dgm:prSet/>
      <dgm:spPr/>
      <dgm:t>
        <a:bodyPr/>
        <a:lstStyle/>
        <a:p>
          <a:endParaRPr lang="en-US"/>
        </a:p>
      </dgm:t>
    </dgm:pt>
    <dgm:pt modelId="{04056A33-524F-43AA-B76B-5E609FB728A7}">
      <dgm:prSet custT="1"/>
      <dgm:spPr/>
      <dgm:t>
        <a:bodyPr/>
        <a:lstStyle/>
        <a:p>
          <a:pPr>
            <a:lnSpc>
              <a:spcPct val="100000"/>
            </a:lnSpc>
          </a:pPr>
          <a:r>
            <a:rPr lang="en-US" sz="1600" b="1"/>
            <a:t>Students will participate ½ year on days, ½ year on evenings. </a:t>
          </a:r>
          <a:br>
            <a:rPr lang="en-US" sz="1600" b="1"/>
          </a:br>
          <a:r>
            <a:rPr lang="en-US" sz="1600" b="1"/>
            <a:t> </a:t>
          </a:r>
          <a:br>
            <a:rPr lang="en-US" sz="1600" b="1"/>
          </a:br>
          <a:r>
            <a:rPr lang="en-US" sz="1600" b="1"/>
            <a:t>Day shift hours range from 7:00am – 6pm. </a:t>
          </a:r>
          <a:br>
            <a:rPr lang="en-US" sz="1600" b="1"/>
          </a:br>
          <a:r>
            <a:rPr lang="en-US" sz="1600" b="1"/>
            <a:t>Evening hours can vary from 11:00am – 11pm. </a:t>
          </a:r>
          <a:endParaRPr lang="en-US" sz="1600"/>
        </a:p>
      </dgm:t>
    </dgm:pt>
    <dgm:pt modelId="{8CF6BF52-3D46-4659-9BCE-EB7BF905DB76}" type="parTrans" cxnId="{CBB50E6B-9EA0-4FBA-ABEB-F3CCF56BF043}">
      <dgm:prSet/>
      <dgm:spPr/>
      <dgm:t>
        <a:bodyPr/>
        <a:lstStyle/>
        <a:p>
          <a:endParaRPr lang="en-US"/>
        </a:p>
      </dgm:t>
    </dgm:pt>
    <dgm:pt modelId="{EC06A0A0-CFFB-47F2-97A5-CF5931832789}" type="sibTrans" cxnId="{CBB50E6B-9EA0-4FBA-ABEB-F3CCF56BF043}">
      <dgm:prSet/>
      <dgm:spPr/>
      <dgm:t>
        <a:bodyPr/>
        <a:lstStyle/>
        <a:p>
          <a:endParaRPr lang="en-US"/>
        </a:p>
      </dgm:t>
    </dgm:pt>
    <dgm:pt modelId="{137BCEBD-E22D-4819-AF10-23B9492B7954}" type="pres">
      <dgm:prSet presAssocID="{6015458A-787B-452B-AAAD-6F335909A815}" presName="root" presStyleCnt="0">
        <dgm:presLayoutVars>
          <dgm:dir/>
          <dgm:resizeHandles val="exact"/>
        </dgm:presLayoutVars>
      </dgm:prSet>
      <dgm:spPr/>
    </dgm:pt>
    <dgm:pt modelId="{A4DE5F87-05B2-485E-AA81-565265B2EB97}" type="pres">
      <dgm:prSet presAssocID="{CB093FDC-5D1C-4A1E-93C7-DC672417467F}" presName="compNode" presStyleCnt="0"/>
      <dgm:spPr/>
    </dgm:pt>
    <dgm:pt modelId="{3686CD61-DADD-4D66-876B-C80056867113}" type="pres">
      <dgm:prSet presAssocID="{CB093FDC-5D1C-4A1E-93C7-DC672417467F}" presName="iconRect" presStyleLbl="node1" presStyleIdx="0" presStyleCnt="2" custLinFactX="-5981" custLinFactY="-60492" custLinFactNeighborX="-100000" custLinFactNeighborY="-100000"/>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3D1613AB-3A83-4EDB-B718-AE25A1423274}" type="pres">
      <dgm:prSet presAssocID="{CB093FDC-5D1C-4A1E-93C7-DC672417467F}" presName="iconSpace" presStyleCnt="0"/>
      <dgm:spPr/>
    </dgm:pt>
    <dgm:pt modelId="{F15DDFBF-EE39-4B75-84B7-AB4F4A6C5B29}" type="pres">
      <dgm:prSet presAssocID="{CB093FDC-5D1C-4A1E-93C7-DC672417467F}" presName="parTx" presStyleLbl="revTx" presStyleIdx="0" presStyleCnt="4" custScaleX="240988" custLinFactY="-200000" custLinFactNeighborX="80247" custLinFactNeighborY="-280904">
        <dgm:presLayoutVars>
          <dgm:chMax val="0"/>
          <dgm:chPref val="0"/>
        </dgm:presLayoutVars>
      </dgm:prSet>
      <dgm:spPr/>
    </dgm:pt>
    <dgm:pt modelId="{D12D23EC-6CFA-44DF-BFB6-DB73902A735E}" type="pres">
      <dgm:prSet presAssocID="{CB093FDC-5D1C-4A1E-93C7-DC672417467F}" presName="txSpace" presStyleCnt="0"/>
      <dgm:spPr/>
    </dgm:pt>
    <dgm:pt modelId="{E3FF563F-BF0E-4571-BF5A-9BB17296145B}" type="pres">
      <dgm:prSet presAssocID="{CB093FDC-5D1C-4A1E-93C7-DC672417467F}" presName="desTx" presStyleLbl="revTx" presStyleIdx="1" presStyleCnt="4" custScaleX="194168" custLinFactY="-37169" custLinFactNeighborX="-4819" custLinFactNeighborY="-100000">
        <dgm:presLayoutVars/>
      </dgm:prSet>
      <dgm:spPr/>
    </dgm:pt>
    <dgm:pt modelId="{6A1D93AF-A39C-4859-A502-F53EBF9B1331}" type="pres">
      <dgm:prSet presAssocID="{70C0EBF5-593F-4885-B9B5-721A9D6B7ECB}" presName="sibTrans" presStyleCnt="0"/>
      <dgm:spPr/>
    </dgm:pt>
    <dgm:pt modelId="{33EB007F-9557-4CAC-9047-BBECE00FC1BB}" type="pres">
      <dgm:prSet presAssocID="{60D63594-9508-4382-8D1A-ED00336F0316}" presName="compNode" presStyleCnt="0"/>
      <dgm:spPr/>
    </dgm:pt>
    <dgm:pt modelId="{27F1CFD6-0D04-4CB5-AA5D-F28F5E6A4FDA}" type="pres">
      <dgm:prSet presAssocID="{60D63594-9508-4382-8D1A-ED00336F0316}" presName="iconRect" presStyleLbl="node1" presStyleIdx="1" presStyleCnt="2" custLinFactY="-43115" custLinFactNeighborX="70388"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adioactive with solid fill"/>
        </a:ext>
      </dgm:extLst>
    </dgm:pt>
    <dgm:pt modelId="{C6427ABA-DB13-41AF-A12D-2361262BC7BD}" type="pres">
      <dgm:prSet presAssocID="{60D63594-9508-4382-8D1A-ED00336F0316}" presName="iconSpace" presStyleCnt="0"/>
      <dgm:spPr/>
    </dgm:pt>
    <dgm:pt modelId="{C6A955F5-EDFA-4922-9572-A4AEE25739E0}" type="pres">
      <dgm:prSet presAssocID="{60D63594-9508-4382-8D1A-ED00336F0316}" presName="parTx" presStyleLbl="revTx" presStyleIdx="2" presStyleCnt="4" custLinFactNeighborX="-26165" custLinFactNeighborY="-99057">
        <dgm:presLayoutVars>
          <dgm:chMax val="0"/>
          <dgm:chPref val="0"/>
        </dgm:presLayoutVars>
      </dgm:prSet>
      <dgm:spPr/>
    </dgm:pt>
    <dgm:pt modelId="{10DF4B7E-D06B-4674-805E-87114B50F5E7}" type="pres">
      <dgm:prSet presAssocID="{60D63594-9508-4382-8D1A-ED00336F0316}" presName="txSpace" presStyleCnt="0"/>
      <dgm:spPr/>
    </dgm:pt>
    <dgm:pt modelId="{183FFAAF-A95F-4831-8437-57625A929761}" type="pres">
      <dgm:prSet presAssocID="{60D63594-9508-4382-8D1A-ED00336F0316}" presName="desTx" presStyleLbl="revTx" presStyleIdx="3" presStyleCnt="4" custScaleX="193204" custScaleY="365023" custLinFactNeighborX="-10858" custLinFactNeighborY="81806">
        <dgm:presLayoutVars/>
      </dgm:prSet>
      <dgm:spPr/>
    </dgm:pt>
  </dgm:ptLst>
  <dgm:cxnLst>
    <dgm:cxn modelId="{390A4403-9C97-447D-AA02-C4F8029AC768}" srcId="{60D63594-9508-4382-8D1A-ED00336F0316}" destId="{6074CB1B-3BF1-4267-BBD0-E34241525094}" srcOrd="1" destOrd="0" parTransId="{A8D945E5-7FF3-4582-AA53-64580E61BF05}" sibTransId="{E26682F2-683D-4268-B0EF-1AB95EF7222F}"/>
    <dgm:cxn modelId="{3190EB07-F109-4720-A7E5-1E66D47E9C88}" type="presOf" srcId="{04056A33-524F-43AA-B76B-5E609FB728A7}" destId="{183FFAAF-A95F-4831-8437-57625A929761}" srcOrd="0" destOrd="2" presId="urn:microsoft.com/office/officeart/2018/2/layout/IconLabelDescriptionList"/>
    <dgm:cxn modelId="{5F8DB40C-549F-4A90-90CB-67FF214801E6}" type="presOf" srcId="{5A92D6DD-4D86-490B-8F92-8CDDEA5213D8}" destId="{183FFAAF-A95F-4831-8437-57625A929761}" srcOrd="0" destOrd="0" presId="urn:microsoft.com/office/officeart/2018/2/layout/IconLabelDescriptionList"/>
    <dgm:cxn modelId="{8C348D12-4850-4540-862F-7A4A029BE932}" type="presOf" srcId="{36B18435-DCEB-45A7-85E0-C28A08FC9979}" destId="{E3FF563F-BF0E-4571-BF5A-9BB17296145B}" srcOrd="0" destOrd="0" presId="urn:microsoft.com/office/officeart/2018/2/layout/IconLabelDescriptionList"/>
    <dgm:cxn modelId="{93336D16-3B25-458B-97CF-3964D6825C6A}" type="presOf" srcId="{6074CB1B-3BF1-4267-BBD0-E34241525094}" destId="{183FFAAF-A95F-4831-8437-57625A929761}" srcOrd="0" destOrd="1" presId="urn:microsoft.com/office/officeart/2018/2/layout/IconLabelDescriptionList"/>
    <dgm:cxn modelId="{EA9F672F-E972-47BB-B76B-94C92E2850E6}" type="presOf" srcId="{40E148D8-D7A1-4FF1-A31A-DD04C7E8CC86}" destId="{E3FF563F-BF0E-4571-BF5A-9BB17296145B}" srcOrd="0" destOrd="1" presId="urn:microsoft.com/office/officeart/2018/2/layout/IconLabelDescriptionList"/>
    <dgm:cxn modelId="{BEC8073A-5D8F-4520-B574-0025B45B5BB8}" type="presOf" srcId="{6015458A-787B-452B-AAAD-6F335909A815}" destId="{137BCEBD-E22D-4819-AF10-23B9492B7954}" srcOrd="0" destOrd="0" presId="urn:microsoft.com/office/officeart/2018/2/layout/IconLabelDescriptionList"/>
    <dgm:cxn modelId="{F7E41945-B685-4653-A298-5A0790326395}" srcId="{6015458A-787B-452B-AAAD-6F335909A815}" destId="{CB093FDC-5D1C-4A1E-93C7-DC672417467F}" srcOrd="0" destOrd="0" parTransId="{32539BDE-239E-4AE4-9CC7-CB976C6E8286}" sibTransId="{70C0EBF5-593F-4885-B9B5-721A9D6B7ECB}"/>
    <dgm:cxn modelId="{FE43E66A-6BB8-4979-A152-293822F436EF}" srcId="{60D63594-9508-4382-8D1A-ED00336F0316}" destId="{5A92D6DD-4D86-490B-8F92-8CDDEA5213D8}" srcOrd="0" destOrd="0" parTransId="{7899E058-7AE5-442F-8E0B-7E39F3CB5142}" sibTransId="{3991ABFB-5B66-4678-977C-4FEA3E349360}"/>
    <dgm:cxn modelId="{CBB50E6B-9EA0-4FBA-ABEB-F3CCF56BF043}" srcId="{60D63594-9508-4382-8D1A-ED00336F0316}" destId="{04056A33-524F-43AA-B76B-5E609FB728A7}" srcOrd="2" destOrd="0" parTransId="{8CF6BF52-3D46-4659-9BCE-EB7BF905DB76}" sibTransId="{EC06A0A0-CFFB-47F2-97A5-CF5931832789}"/>
    <dgm:cxn modelId="{9F8B5B4C-610F-43CB-94B5-EFBC5DD31878}" type="presOf" srcId="{CB093FDC-5D1C-4A1E-93C7-DC672417467F}" destId="{F15DDFBF-EE39-4B75-84B7-AB4F4A6C5B29}" srcOrd="0" destOrd="0" presId="urn:microsoft.com/office/officeart/2018/2/layout/IconLabelDescriptionList"/>
    <dgm:cxn modelId="{61DC557E-A50A-49DE-8992-5CDC782C8068}" srcId="{CB093FDC-5D1C-4A1E-93C7-DC672417467F}" destId="{40E148D8-D7A1-4FF1-A31A-DD04C7E8CC86}" srcOrd="1" destOrd="0" parTransId="{200C6281-B941-47A8-898D-293DA51F5C4E}" sibTransId="{CEF1A321-C34F-4FE6-A5D8-A4275E1F8838}"/>
    <dgm:cxn modelId="{4F08C7A4-4375-435D-BA8B-2F387D0EAAA4}" srcId="{6015458A-787B-452B-AAAD-6F335909A815}" destId="{60D63594-9508-4382-8D1A-ED00336F0316}" srcOrd="1" destOrd="0" parTransId="{501A1604-05B4-479A-96BF-982A30CA426B}" sibTransId="{B94936D4-7C34-4897-AE79-34EE6D42E5AD}"/>
    <dgm:cxn modelId="{EE8890E7-2AB7-4ACB-9A59-565BD676DC71}" srcId="{CB093FDC-5D1C-4A1E-93C7-DC672417467F}" destId="{36B18435-DCEB-45A7-85E0-C28A08FC9979}" srcOrd="0" destOrd="0" parTransId="{A0E5F77E-385F-4BA2-A046-4661CE3B858D}" sibTransId="{ED4CC339-3364-4034-AB1D-947A85F7A9E7}"/>
    <dgm:cxn modelId="{18BEE6EC-C9C7-463E-80BA-CDDDA0C1DD0A}" type="presOf" srcId="{60D63594-9508-4382-8D1A-ED00336F0316}" destId="{C6A955F5-EDFA-4922-9572-A4AEE25739E0}" srcOrd="0" destOrd="0" presId="urn:microsoft.com/office/officeart/2018/2/layout/IconLabelDescriptionList"/>
    <dgm:cxn modelId="{3B93574F-1CBB-4542-AFE8-B89B13BE580D}" type="presParOf" srcId="{137BCEBD-E22D-4819-AF10-23B9492B7954}" destId="{A4DE5F87-05B2-485E-AA81-565265B2EB97}" srcOrd="0" destOrd="0" presId="urn:microsoft.com/office/officeart/2018/2/layout/IconLabelDescriptionList"/>
    <dgm:cxn modelId="{5F6C9C87-7466-4EAD-AA17-9B918C5FD4CB}" type="presParOf" srcId="{A4DE5F87-05B2-485E-AA81-565265B2EB97}" destId="{3686CD61-DADD-4D66-876B-C80056867113}" srcOrd="0" destOrd="0" presId="urn:microsoft.com/office/officeart/2018/2/layout/IconLabelDescriptionList"/>
    <dgm:cxn modelId="{EBBF6DDB-1A8C-4AB9-8EAB-3CB0260BC382}" type="presParOf" srcId="{A4DE5F87-05B2-485E-AA81-565265B2EB97}" destId="{3D1613AB-3A83-4EDB-B718-AE25A1423274}" srcOrd="1" destOrd="0" presId="urn:microsoft.com/office/officeart/2018/2/layout/IconLabelDescriptionList"/>
    <dgm:cxn modelId="{FFBC2993-27CC-4C29-987B-3410AAE2CFC1}" type="presParOf" srcId="{A4DE5F87-05B2-485E-AA81-565265B2EB97}" destId="{F15DDFBF-EE39-4B75-84B7-AB4F4A6C5B29}" srcOrd="2" destOrd="0" presId="urn:microsoft.com/office/officeart/2018/2/layout/IconLabelDescriptionList"/>
    <dgm:cxn modelId="{B12F84D6-C0CB-4B38-9AB2-9094FC75A888}" type="presParOf" srcId="{A4DE5F87-05B2-485E-AA81-565265B2EB97}" destId="{D12D23EC-6CFA-44DF-BFB6-DB73902A735E}" srcOrd="3" destOrd="0" presId="urn:microsoft.com/office/officeart/2018/2/layout/IconLabelDescriptionList"/>
    <dgm:cxn modelId="{5E7D789E-685C-4B2C-976F-5D646DDAC44C}" type="presParOf" srcId="{A4DE5F87-05B2-485E-AA81-565265B2EB97}" destId="{E3FF563F-BF0E-4571-BF5A-9BB17296145B}" srcOrd="4" destOrd="0" presId="urn:microsoft.com/office/officeart/2018/2/layout/IconLabelDescriptionList"/>
    <dgm:cxn modelId="{644C52BB-0313-4AE2-84E2-2B7BD47311A4}" type="presParOf" srcId="{137BCEBD-E22D-4819-AF10-23B9492B7954}" destId="{6A1D93AF-A39C-4859-A502-F53EBF9B1331}" srcOrd="1" destOrd="0" presId="urn:microsoft.com/office/officeart/2018/2/layout/IconLabelDescriptionList"/>
    <dgm:cxn modelId="{14D4A6DB-B16B-429B-814B-2164A61F136E}" type="presParOf" srcId="{137BCEBD-E22D-4819-AF10-23B9492B7954}" destId="{33EB007F-9557-4CAC-9047-BBECE00FC1BB}" srcOrd="2" destOrd="0" presId="urn:microsoft.com/office/officeart/2018/2/layout/IconLabelDescriptionList"/>
    <dgm:cxn modelId="{5258EBE3-F806-4E41-AE38-AC33570E0964}" type="presParOf" srcId="{33EB007F-9557-4CAC-9047-BBECE00FC1BB}" destId="{27F1CFD6-0D04-4CB5-AA5D-F28F5E6A4FDA}" srcOrd="0" destOrd="0" presId="urn:microsoft.com/office/officeart/2018/2/layout/IconLabelDescriptionList"/>
    <dgm:cxn modelId="{B8C672C1-3A25-40C2-8EF9-76A344553BBF}" type="presParOf" srcId="{33EB007F-9557-4CAC-9047-BBECE00FC1BB}" destId="{C6427ABA-DB13-41AF-A12D-2361262BC7BD}" srcOrd="1" destOrd="0" presId="urn:microsoft.com/office/officeart/2018/2/layout/IconLabelDescriptionList"/>
    <dgm:cxn modelId="{E5CCB7E1-E827-48DA-8790-13B677ABE7F8}" type="presParOf" srcId="{33EB007F-9557-4CAC-9047-BBECE00FC1BB}" destId="{C6A955F5-EDFA-4922-9572-A4AEE25739E0}" srcOrd="2" destOrd="0" presId="urn:microsoft.com/office/officeart/2018/2/layout/IconLabelDescriptionList"/>
    <dgm:cxn modelId="{0EE8FF01-76BC-42BC-A233-C16998F7F6CB}" type="presParOf" srcId="{33EB007F-9557-4CAC-9047-BBECE00FC1BB}" destId="{10DF4B7E-D06B-4674-805E-87114B50F5E7}" srcOrd="3" destOrd="0" presId="urn:microsoft.com/office/officeart/2018/2/layout/IconLabelDescriptionList"/>
    <dgm:cxn modelId="{AA1F2B61-115C-4165-A167-8863DE32099B}" type="presParOf" srcId="{33EB007F-9557-4CAC-9047-BBECE00FC1BB}" destId="{183FFAAF-A95F-4831-8437-57625A929761}"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15458A-787B-452B-AAAD-6F335909A815}"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B093FDC-5D1C-4A1E-93C7-DC672417467F}">
      <dgm:prSet custT="1"/>
      <dgm:spPr/>
      <dgm:t>
        <a:bodyPr/>
        <a:lstStyle/>
        <a:p>
          <a:pPr>
            <a:lnSpc>
              <a:spcPct val="100000"/>
            </a:lnSpc>
            <a:defRPr b="1"/>
          </a:pPr>
          <a:r>
            <a:rPr lang="en-US" sz="2000" b="1" i="1"/>
            <a:t>    This program requires a significant time </a:t>
          </a:r>
          <a:r>
            <a:rPr lang="en-US" sz="2000" b="1" i="1">
              <a:latin typeface="Calibri"/>
              <a:ea typeface="Calibri"/>
              <a:cs typeface="Calibri"/>
            </a:rPr>
            <a:t>commitment</a:t>
          </a:r>
        </a:p>
      </dgm:t>
    </dgm:pt>
    <dgm:pt modelId="{32539BDE-239E-4AE4-9CC7-CB976C6E8286}" type="parTrans" cxnId="{F7E41945-B685-4653-A298-5A0790326395}">
      <dgm:prSet/>
      <dgm:spPr/>
      <dgm:t>
        <a:bodyPr/>
        <a:lstStyle/>
        <a:p>
          <a:endParaRPr lang="en-US"/>
        </a:p>
      </dgm:t>
    </dgm:pt>
    <dgm:pt modelId="{70C0EBF5-593F-4885-B9B5-721A9D6B7ECB}" type="sibTrans" cxnId="{F7E41945-B685-4653-A298-5A0790326395}">
      <dgm:prSet/>
      <dgm:spPr/>
      <dgm:t>
        <a:bodyPr/>
        <a:lstStyle/>
        <a:p>
          <a:endParaRPr lang="en-US"/>
        </a:p>
      </dgm:t>
    </dgm:pt>
    <dgm:pt modelId="{36B18435-DCEB-45A7-85E0-C28A08FC9979}">
      <dgm:prSet custT="1"/>
      <dgm:spPr/>
      <dgm:t>
        <a:bodyPr/>
        <a:lstStyle/>
        <a:p>
          <a:pPr algn="ctr">
            <a:lnSpc>
              <a:spcPct val="100000"/>
            </a:lnSpc>
          </a:pPr>
          <a:r>
            <a:rPr lang="en-US" sz="2200" b="1">
              <a:solidFill>
                <a:schemeClr val="tx1"/>
              </a:solidFill>
              <a:latin typeface="+mn-lt"/>
            </a:rPr>
            <a:t>Semester </a:t>
          </a:r>
          <a:r>
            <a:rPr lang="en-US" sz="2200" b="1">
              <a:solidFill>
                <a:schemeClr val="tx1"/>
              </a:solidFill>
            </a:rPr>
            <a:t>1 thru 3:  </a:t>
          </a:r>
        </a:p>
        <a:p>
          <a:pPr algn="l">
            <a:lnSpc>
              <a:spcPct val="100000"/>
            </a:lnSpc>
          </a:pPr>
          <a:r>
            <a:rPr lang="en-US" sz="2000" b="1">
              <a:solidFill>
                <a:schemeClr val="tx1"/>
              </a:solidFill>
            </a:rPr>
            <a:t>3-4 days/week from </a:t>
          </a:r>
          <a:r>
            <a:rPr lang="en-US" sz="2000" b="1">
              <a:solidFill>
                <a:schemeClr val="tx1"/>
              </a:solidFill>
              <a:latin typeface="Calibri Light" panose="020F0302020204030204"/>
            </a:rPr>
            <a:t>5p</a:t>
          </a:r>
          <a:r>
            <a:rPr lang="en-US" sz="2000" b="1">
              <a:solidFill>
                <a:schemeClr val="tx1"/>
              </a:solidFill>
            </a:rPr>
            <a:t> – </a:t>
          </a:r>
          <a:r>
            <a:rPr lang="en-US" sz="2000" b="1">
              <a:solidFill>
                <a:schemeClr val="tx1"/>
              </a:solidFill>
              <a:latin typeface="Calibri Light" panose="020F0302020204030204"/>
            </a:rPr>
            <a:t>9p</a:t>
          </a:r>
          <a:endParaRPr lang="en-US" sz="2000">
            <a:solidFill>
              <a:schemeClr val="tx1"/>
            </a:solidFill>
          </a:endParaRPr>
        </a:p>
      </dgm:t>
    </dgm:pt>
    <dgm:pt modelId="{A0E5F77E-385F-4BA2-A046-4661CE3B858D}" type="parTrans" cxnId="{EE8890E7-2AB7-4ACB-9A59-565BD676DC71}">
      <dgm:prSet/>
      <dgm:spPr/>
      <dgm:t>
        <a:bodyPr/>
        <a:lstStyle/>
        <a:p>
          <a:endParaRPr lang="en-US"/>
        </a:p>
      </dgm:t>
    </dgm:pt>
    <dgm:pt modelId="{ED4CC339-3364-4034-AB1D-947A85F7A9E7}" type="sibTrans" cxnId="{EE8890E7-2AB7-4ACB-9A59-565BD676DC71}">
      <dgm:prSet/>
      <dgm:spPr/>
      <dgm:t>
        <a:bodyPr/>
        <a:lstStyle/>
        <a:p>
          <a:endParaRPr lang="en-US"/>
        </a:p>
      </dgm:t>
    </dgm:pt>
    <dgm:pt modelId="{40E148D8-D7A1-4FF1-A31A-DD04C7E8CC86}">
      <dgm:prSet custT="1"/>
      <dgm:spPr/>
      <dgm:t>
        <a:bodyPr/>
        <a:lstStyle/>
        <a:p>
          <a:pPr algn="l">
            <a:lnSpc>
              <a:spcPct val="100000"/>
            </a:lnSpc>
          </a:pPr>
          <a:r>
            <a:rPr lang="en-US" sz="1600" b="1"/>
            <a:t>Each long semester consist of 2, 8-week sessions and an</a:t>
          </a:r>
          <a:r>
            <a:rPr lang="en-US" sz="1600" b="1">
              <a:latin typeface="Calibri Light" panose="020F0302020204030204"/>
            </a:rPr>
            <a:t>  </a:t>
          </a:r>
          <a:r>
            <a:rPr lang="en-US" sz="1600" b="1"/>
            <a:t>8-week summer session.</a:t>
          </a:r>
          <a:br>
            <a:rPr lang="en-US" sz="1600" b="1"/>
          </a:br>
          <a:br>
            <a:rPr lang="en-US" sz="1600" b="1"/>
          </a:br>
          <a:r>
            <a:rPr lang="en-US" sz="1600" b="1"/>
            <a:t>Plan to attend open lab when offered to extend upon what you’ve learned during the week.</a:t>
          </a:r>
          <a:r>
            <a:rPr lang="en-US" sz="1600" b="1">
              <a:latin typeface="Calibri Light" panose="020F0302020204030204"/>
            </a:rPr>
            <a:t> </a:t>
          </a:r>
          <a:endParaRPr lang="en-US" sz="1600" b="1"/>
        </a:p>
      </dgm:t>
    </dgm:pt>
    <dgm:pt modelId="{200C6281-B941-47A8-898D-293DA51F5C4E}" type="parTrans" cxnId="{61DC557E-A50A-49DE-8992-5CDC782C8068}">
      <dgm:prSet/>
      <dgm:spPr/>
      <dgm:t>
        <a:bodyPr/>
        <a:lstStyle/>
        <a:p>
          <a:endParaRPr lang="en-US"/>
        </a:p>
      </dgm:t>
    </dgm:pt>
    <dgm:pt modelId="{CEF1A321-C34F-4FE6-A5D8-A4275E1F8838}" type="sibTrans" cxnId="{61DC557E-A50A-49DE-8992-5CDC782C8068}">
      <dgm:prSet/>
      <dgm:spPr/>
      <dgm:t>
        <a:bodyPr/>
        <a:lstStyle/>
        <a:p>
          <a:endParaRPr lang="en-US"/>
        </a:p>
      </dgm:t>
    </dgm:pt>
    <dgm:pt modelId="{60D63594-9508-4382-8D1A-ED00336F0316}">
      <dgm:prSet custT="1"/>
      <dgm:spPr/>
      <dgm:t>
        <a:bodyPr/>
        <a:lstStyle/>
        <a:p>
          <a:pPr algn="ctr">
            <a:lnSpc>
              <a:spcPct val="100000"/>
            </a:lnSpc>
            <a:defRPr b="1"/>
          </a:pPr>
          <a:r>
            <a:rPr lang="en-US" sz="1800" b="1">
              <a:solidFill>
                <a:schemeClr val="tx1"/>
              </a:solidFill>
              <a:latin typeface="Calibri"/>
              <a:ea typeface="Calibri"/>
              <a:cs typeface="Calibri"/>
            </a:rPr>
            <a:t>Semesters 4</a:t>
          </a:r>
          <a:r>
            <a:rPr lang="en-US" sz="1800" b="1">
              <a:solidFill>
                <a:schemeClr val="tx1"/>
              </a:solidFill>
              <a:latin typeface="Calibri Light" panose="020F0302020204030204"/>
            </a:rPr>
            <a:t> </a:t>
          </a:r>
          <a:r>
            <a:rPr lang="en-US" sz="1800" b="1">
              <a:solidFill>
                <a:schemeClr val="tx1"/>
              </a:solidFill>
            </a:rPr>
            <a:t> thru 8:</a:t>
          </a:r>
          <a:r>
            <a:rPr lang="en-US" sz="1800" b="1">
              <a:solidFill>
                <a:schemeClr val="tx1"/>
              </a:solidFill>
              <a:latin typeface="Calibri Light" panose="020F0302020204030204"/>
            </a:rPr>
            <a:t> </a:t>
          </a:r>
          <a:endParaRPr lang="en-US" sz="1800">
            <a:solidFill>
              <a:schemeClr val="tx1"/>
            </a:solidFill>
          </a:endParaRPr>
        </a:p>
      </dgm:t>
    </dgm:pt>
    <dgm:pt modelId="{501A1604-05B4-479A-96BF-982A30CA426B}" type="parTrans" cxnId="{4F08C7A4-4375-435D-BA8B-2F387D0EAAA4}">
      <dgm:prSet/>
      <dgm:spPr/>
      <dgm:t>
        <a:bodyPr/>
        <a:lstStyle/>
        <a:p>
          <a:endParaRPr lang="en-US"/>
        </a:p>
      </dgm:t>
    </dgm:pt>
    <dgm:pt modelId="{B94936D4-7C34-4897-AE79-34EE6D42E5AD}" type="sibTrans" cxnId="{4F08C7A4-4375-435D-BA8B-2F387D0EAAA4}">
      <dgm:prSet/>
      <dgm:spPr/>
      <dgm:t>
        <a:bodyPr/>
        <a:lstStyle/>
        <a:p>
          <a:endParaRPr lang="en-US"/>
        </a:p>
      </dgm:t>
    </dgm:pt>
    <dgm:pt modelId="{5A92D6DD-4D86-490B-8F92-8CDDEA5213D8}">
      <dgm:prSet custT="1"/>
      <dgm:spPr/>
      <dgm:t>
        <a:bodyPr/>
        <a:lstStyle/>
        <a:p>
          <a:pPr>
            <a:lnSpc>
              <a:spcPct val="100000"/>
            </a:lnSpc>
          </a:pPr>
          <a:r>
            <a:rPr lang="en-US" sz="1600" b="1">
              <a:solidFill>
                <a:schemeClr val="tx1"/>
              </a:solidFill>
            </a:rPr>
            <a:t>On campus </a:t>
          </a:r>
          <a:r>
            <a:rPr lang="en-US" sz="1600" b="1">
              <a:solidFill>
                <a:schemeClr val="tx1"/>
              </a:solidFill>
              <a:latin typeface="Calibri Light" panose="020F0302020204030204"/>
            </a:rPr>
            <a:t>5pm</a:t>
          </a:r>
          <a:r>
            <a:rPr lang="en-US" sz="1600" b="1">
              <a:solidFill>
                <a:schemeClr val="tx1"/>
              </a:solidFill>
            </a:rPr>
            <a:t>– </a:t>
          </a:r>
          <a:r>
            <a:rPr lang="en-US" sz="1600" b="1">
              <a:solidFill>
                <a:schemeClr val="tx1"/>
              </a:solidFill>
              <a:latin typeface="Calibri Light" panose="020F0302020204030204"/>
            </a:rPr>
            <a:t>9pm</a:t>
          </a:r>
          <a:r>
            <a:rPr lang="en-US" sz="1600" b="1">
              <a:solidFill>
                <a:schemeClr val="tx1"/>
              </a:solidFill>
            </a:rPr>
            <a:t> </a:t>
          </a:r>
          <a:r>
            <a:rPr lang="en-US" sz="1600" b="1">
              <a:solidFill>
                <a:schemeClr val="tx1"/>
              </a:solidFill>
              <a:latin typeface="Calibri Light" panose="020F0302020204030204"/>
            </a:rPr>
            <a:t>some evenings during the week.</a:t>
          </a:r>
          <a:endParaRPr lang="en-US" sz="1600">
            <a:solidFill>
              <a:schemeClr val="tx1"/>
            </a:solidFill>
          </a:endParaRPr>
        </a:p>
      </dgm:t>
    </dgm:pt>
    <dgm:pt modelId="{7899E058-7AE5-442F-8E0B-7E39F3CB5142}" type="parTrans" cxnId="{FE43E66A-6BB8-4979-A152-293822F436EF}">
      <dgm:prSet/>
      <dgm:spPr/>
      <dgm:t>
        <a:bodyPr/>
        <a:lstStyle/>
        <a:p>
          <a:endParaRPr lang="en-US"/>
        </a:p>
      </dgm:t>
    </dgm:pt>
    <dgm:pt modelId="{3991ABFB-5B66-4678-977C-4FEA3E349360}" type="sibTrans" cxnId="{FE43E66A-6BB8-4979-A152-293822F436EF}">
      <dgm:prSet/>
      <dgm:spPr/>
      <dgm:t>
        <a:bodyPr/>
        <a:lstStyle/>
        <a:p>
          <a:endParaRPr lang="en-US"/>
        </a:p>
      </dgm:t>
    </dgm:pt>
    <dgm:pt modelId="{6074CB1B-3BF1-4267-BBD0-E34241525094}">
      <dgm:prSet custT="1"/>
      <dgm:spPr/>
      <dgm:t>
        <a:bodyPr/>
        <a:lstStyle/>
        <a:p>
          <a:pPr>
            <a:lnSpc>
              <a:spcPct val="100000"/>
            </a:lnSpc>
          </a:pPr>
          <a:r>
            <a:rPr lang="en-US" sz="1600" b="1"/>
            <a:t>At hospital </a:t>
          </a:r>
          <a:r>
            <a:rPr lang="en-US" sz="1600" b="1">
              <a:latin typeface="Calibri Light" panose="020F0302020204030204"/>
            </a:rPr>
            <a:t>10-hour</a:t>
          </a:r>
          <a:r>
            <a:rPr lang="en-US" sz="1600" b="1"/>
            <a:t> shifts,</a:t>
          </a:r>
          <a:r>
            <a:rPr lang="en-US" sz="1600" b="1">
              <a:latin typeface="Calibri Light" panose="020F0302020204030204"/>
            </a:rPr>
            <a:t> Saturday – Monday </a:t>
          </a:r>
          <a:r>
            <a:rPr lang="en-US" sz="1600" b="1"/>
            <a:t>for a total of </a:t>
          </a:r>
          <a:r>
            <a:rPr lang="en-US" sz="1600" b="1">
              <a:latin typeface="Calibri Light" panose="020F0302020204030204"/>
            </a:rPr>
            <a:t>30</a:t>
          </a:r>
          <a:r>
            <a:rPr lang="en-US" sz="1600" b="1"/>
            <a:t> clinical hours.	</a:t>
          </a:r>
          <a:r>
            <a:rPr lang="en-US" sz="2000" b="1"/>
            <a:t> </a:t>
          </a:r>
          <a:br>
            <a:rPr lang="en-US" sz="2000" b="1"/>
          </a:br>
          <a:endParaRPr lang="en-US" sz="2000" b="1">
            <a:solidFill>
              <a:srgbClr val="000000"/>
            </a:solidFill>
            <a:latin typeface="Calibri Light" panose="020F0302020204030204"/>
          </a:endParaRPr>
        </a:p>
      </dgm:t>
    </dgm:pt>
    <dgm:pt modelId="{A8D945E5-7FF3-4582-AA53-64580E61BF05}" type="parTrans" cxnId="{390A4403-9C97-447D-AA02-C4F8029AC768}">
      <dgm:prSet/>
      <dgm:spPr/>
      <dgm:t>
        <a:bodyPr/>
        <a:lstStyle/>
        <a:p>
          <a:endParaRPr lang="en-US"/>
        </a:p>
      </dgm:t>
    </dgm:pt>
    <dgm:pt modelId="{E26682F2-683D-4268-B0EF-1AB95EF7222F}" type="sibTrans" cxnId="{390A4403-9C97-447D-AA02-C4F8029AC768}">
      <dgm:prSet/>
      <dgm:spPr/>
      <dgm:t>
        <a:bodyPr/>
        <a:lstStyle/>
        <a:p>
          <a:endParaRPr lang="en-US"/>
        </a:p>
      </dgm:t>
    </dgm:pt>
    <dgm:pt modelId="{4FEB27DE-A35F-49C5-B7FD-DA5FA941F1CE}">
      <dgm:prSet phldr="0"/>
      <dgm:spPr/>
      <dgm:t>
        <a:bodyPr/>
        <a:lstStyle/>
        <a:p>
          <a:pPr>
            <a:lnSpc>
              <a:spcPct val="100000"/>
            </a:lnSpc>
          </a:pPr>
          <a:r>
            <a:rPr lang="en-US" sz="2000" b="1">
              <a:solidFill>
                <a:schemeClr val="tx1"/>
              </a:solidFill>
              <a:latin typeface="Calibri Light" panose="020F0302020204030204"/>
            </a:rPr>
            <a:t>Weekend</a:t>
          </a:r>
          <a:r>
            <a:rPr lang="en-US" sz="2000" b="1">
              <a:solidFill>
                <a:schemeClr val="tx1"/>
              </a:solidFill>
            </a:rPr>
            <a:t> shift hours range from 7:00am </a:t>
          </a:r>
          <a:r>
            <a:rPr lang="en-US" sz="2000" b="1">
              <a:solidFill>
                <a:schemeClr val="tx1"/>
              </a:solidFill>
              <a:latin typeface="Calibri Light" panose="020F0302020204030204"/>
            </a:rPr>
            <a:t>to 11pm</a:t>
          </a:r>
          <a:r>
            <a:rPr lang="en-US" sz="2000" b="1">
              <a:solidFill>
                <a:schemeClr val="tx1"/>
              </a:solidFill>
            </a:rPr>
            <a:t>. </a:t>
          </a:r>
          <a:endParaRPr lang="en-US">
            <a:solidFill>
              <a:schemeClr val="tx1"/>
            </a:solidFill>
          </a:endParaRPr>
        </a:p>
      </dgm:t>
    </dgm:pt>
    <dgm:pt modelId="{659D0AE2-B7C3-41E6-BFCE-0A680212C326}" type="parTrans" cxnId="{4CEA582D-1354-4552-B40F-8C806EDD48BF}">
      <dgm:prSet/>
      <dgm:spPr/>
      <dgm:t>
        <a:bodyPr/>
        <a:lstStyle/>
        <a:p>
          <a:endParaRPr lang="en-US"/>
        </a:p>
      </dgm:t>
    </dgm:pt>
    <dgm:pt modelId="{3E5375CE-79FA-405B-8C55-BD0AFEA018A5}" type="sibTrans" cxnId="{4CEA582D-1354-4552-B40F-8C806EDD48BF}">
      <dgm:prSet/>
      <dgm:spPr/>
      <dgm:t>
        <a:bodyPr/>
        <a:lstStyle/>
        <a:p>
          <a:endParaRPr lang="en-US"/>
        </a:p>
      </dgm:t>
    </dgm:pt>
    <dgm:pt modelId="{137BCEBD-E22D-4819-AF10-23B9492B7954}" type="pres">
      <dgm:prSet presAssocID="{6015458A-787B-452B-AAAD-6F335909A815}" presName="root" presStyleCnt="0">
        <dgm:presLayoutVars>
          <dgm:dir/>
          <dgm:resizeHandles val="exact"/>
        </dgm:presLayoutVars>
      </dgm:prSet>
      <dgm:spPr/>
    </dgm:pt>
    <dgm:pt modelId="{A4DE5F87-05B2-485E-AA81-565265B2EB97}" type="pres">
      <dgm:prSet presAssocID="{CB093FDC-5D1C-4A1E-93C7-DC672417467F}" presName="compNode" presStyleCnt="0"/>
      <dgm:spPr/>
    </dgm:pt>
    <dgm:pt modelId="{3686CD61-DADD-4D66-876B-C80056867113}" type="pres">
      <dgm:prSet presAssocID="{CB093FDC-5D1C-4A1E-93C7-DC672417467F}" presName="iconRect" presStyleLbl="node1" presStyleIdx="0" presStyleCnt="2" custLinFactX="-5981" custLinFactY="-60492" custLinFactNeighborX="-100000" custLinFactNeighborY="-100000"/>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3D1613AB-3A83-4EDB-B718-AE25A1423274}" type="pres">
      <dgm:prSet presAssocID="{CB093FDC-5D1C-4A1E-93C7-DC672417467F}" presName="iconSpace" presStyleCnt="0"/>
      <dgm:spPr/>
    </dgm:pt>
    <dgm:pt modelId="{F15DDFBF-EE39-4B75-84B7-AB4F4A6C5B29}" type="pres">
      <dgm:prSet presAssocID="{CB093FDC-5D1C-4A1E-93C7-DC672417467F}" presName="parTx" presStyleLbl="revTx" presStyleIdx="0" presStyleCnt="4" custScaleX="240988" custLinFactY="-200000" custLinFactNeighborX="80247" custLinFactNeighborY="-280904">
        <dgm:presLayoutVars>
          <dgm:chMax val="0"/>
          <dgm:chPref val="0"/>
        </dgm:presLayoutVars>
      </dgm:prSet>
      <dgm:spPr/>
    </dgm:pt>
    <dgm:pt modelId="{D12D23EC-6CFA-44DF-BFB6-DB73902A735E}" type="pres">
      <dgm:prSet presAssocID="{CB093FDC-5D1C-4A1E-93C7-DC672417467F}" presName="txSpace" presStyleCnt="0"/>
      <dgm:spPr/>
    </dgm:pt>
    <dgm:pt modelId="{E3FF563F-BF0E-4571-BF5A-9BB17296145B}" type="pres">
      <dgm:prSet presAssocID="{CB093FDC-5D1C-4A1E-93C7-DC672417467F}" presName="desTx" presStyleLbl="revTx" presStyleIdx="1" presStyleCnt="4" custScaleX="194168" custLinFactY="-37169" custLinFactNeighborX="-4819" custLinFactNeighborY="-100000">
        <dgm:presLayoutVars/>
      </dgm:prSet>
      <dgm:spPr/>
    </dgm:pt>
    <dgm:pt modelId="{6A1D93AF-A39C-4859-A502-F53EBF9B1331}" type="pres">
      <dgm:prSet presAssocID="{70C0EBF5-593F-4885-B9B5-721A9D6B7ECB}" presName="sibTrans" presStyleCnt="0"/>
      <dgm:spPr/>
    </dgm:pt>
    <dgm:pt modelId="{33EB007F-9557-4CAC-9047-BBECE00FC1BB}" type="pres">
      <dgm:prSet presAssocID="{60D63594-9508-4382-8D1A-ED00336F0316}" presName="compNode" presStyleCnt="0"/>
      <dgm:spPr/>
    </dgm:pt>
    <dgm:pt modelId="{27F1CFD6-0D04-4CB5-AA5D-F28F5E6A4FDA}" type="pres">
      <dgm:prSet presAssocID="{60D63594-9508-4382-8D1A-ED00336F0316}" presName="iconRect" presStyleLbl="node1" presStyleIdx="1" presStyleCnt="2" custLinFactY="-43115" custLinFactNeighborX="70388"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adioactive with solid fill"/>
        </a:ext>
      </dgm:extLst>
    </dgm:pt>
    <dgm:pt modelId="{C6427ABA-DB13-41AF-A12D-2361262BC7BD}" type="pres">
      <dgm:prSet presAssocID="{60D63594-9508-4382-8D1A-ED00336F0316}" presName="iconSpace" presStyleCnt="0"/>
      <dgm:spPr/>
    </dgm:pt>
    <dgm:pt modelId="{C6A955F5-EDFA-4922-9572-A4AEE25739E0}" type="pres">
      <dgm:prSet presAssocID="{60D63594-9508-4382-8D1A-ED00336F0316}" presName="parTx" presStyleLbl="revTx" presStyleIdx="2" presStyleCnt="4" custLinFactNeighborX="-26165" custLinFactNeighborY="-99057">
        <dgm:presLayoutVars>
          <dgm:chMax val="0"/>
          <dgm:chPref val="0"/>
        </dgm:presLayoutVars>
      </dgm:prSet>
      <dgm:spPr/>
    </dgm:pt>
    <dgm:pt modelId="{10DF4B7E-D06B-4674-805E-87114B50F5E7}" type="pres">
      <dgm:prSet presAssocID="{60D63594-9508-4382-8D1A-ED00336F0316}" presName="txSpace" presStyleCnt="0"/>
      <dgm:spPr/>
    </dgm:pt>
    <dgm:pt modelId="{183FFAAF-A95F-4831-8437-57625A929761}" type="pres">
      <dgm:prSet presAssocID="{60D63594-9508-4382-8D1A-ED00336F0316}" presName="desTx" presStyleLbl="revTx" presStyleIdx="3" presStyleCnt="4" custScaleX="193204" custScaleY="365023" custLinFactNeighborX="-10858" custLinFactNeighborY="81806">
        <dgm:presLayoutVars/>
      </dgm:prSet>
      <dgm:spPr/>
    </dgm:pt>
  </dgm:ptLst>
  <dgm:cxnLst>
    <dgm:cxn modelId="{390A4403-9C97-447D-AA02-C4F8029AC768}" srcId="{60D63594-9508-4382-8D1A-ED00336F0316}" destId="{6074CB1B-3BF1-4267-BBD0-E34241525094}" srcOrd="1" destOrd="0" parTransId="{A8D945E5-7FF3-4582-AA53-64580E61BF05}" sibTransId="{E26682F2-683D-4268-B0EF-1AB95EF7222F}"/>
    <dgm:cxn modelId="{4CEA582D-1354-4552-B40F-8C806EDD48BF}" srcId="{60D63594-9508-4382-8D1A-ED00336F0316}" destId="{4FEB27DE-A35F-49C5-B7FD-DA5FA941F1CE}" srcOrd="2" destOrd="0" parTransId="{659D0AE2-B7C3-41E6-BFCE-0A680212C326}" sibTransId="{3E5375CE-79FA-405B-8C55-BD0AFEA018A5}"/>
    <dgm:cxn modelId="{BEC8073A-5D8F-4520-B574-0025B45B5BB8}" type="presOf" srcId="{6015458A-787B-452B-AAAD-6F335909A815}" destId="{137BCEBD-E22D-4819-AF10-23B9492B7954}" srcOrd="0" destOrd="0" presId="urn:microsoft.com/office/officeart/2018/2/layout/IconLabelDescriptionList"/>
    <dgm:cxn modelId="{6C0B215C-CA28-4003-9DAC-47724CF6EDB7}" type="presOf" srcId="{4FEB27DE-A35F-49C5-B7FD-DA5FA941F1CE}" destId="{183FFAAF-A95F-4831-8437-57625A929761}" srcOrd="0" destOrd="2" presId="urn:microsoft.com/office/officeart/2018/2/layout/IconLabelDescriptionList"/>
    <dgm:cxn modelId="{F7E41945-B685-4653-A298-5A0790326395}" srcId="{6015458A-787B-452B-AAAD-6F335909A815}" destId="{CB093FDC-5D1C-4A1E-93C7-DC672417467F}" srcOrd="0" destOrd="0" parTransId="{32539BDE-239E-4AE4-9CC7-CB976C6E8286}" sibTransId="{70C0EBF5-593F-4885-B9B5-721A9D6B7ECB}"/>
    <dgm:cxn modelId="{167A8E47-79ED-418D-B930-943CF08823AE}" type="presOf" srcId="{40E148D8-D7A1-4FF1-A31A-DD04C7E8CC86}" destId="{E3FF563F-BF0E-4571-BF5A-9BB17296145B}" srcOrd="0" destOrd="1" presId="urn:microsoft.com/office/officeart/2018/2/layout/IconLabelDescriptionList"/>
    <dgm:cxn modelId="{FE43E66A-6BB8-4979-A152-293822F436EF}" srcId="{60D63594-9508-4382-8D1A-ED00336F0316}" destId="{5A92D6DD-4D86-490B-8F92-8CDDEA5213D8}" srcOrd="0" destOrd="0" parTransId="{7899E058-7AE5-442F-8E0B-7E39F3CB5142}" sibTransId="{3991ABFB-5B66-4678-977C-4FEA3E349360}"/>
    <dgm:cxn modelId="{530D8E71-1B03-4EC5-B423-0E8A98BEA934}" type="presOf" srcId="{60D63594-9508-4382-8D1A-ED00336F0316}" destId="{C6A955F5-EDFA-4922-9572-A4AEE25739E0}" srcOrd="0" destOrd="0" presId="urn:microsoft.com/office/officeart/2018/2/layout/IconLabelDescriptionList"/>
    <dgm:cxn modelId="{61DC557E-A50A-49DE-8992-5CDC782C8068}" srcId="{CB093FDC-5D1C-4A1E-93C7-DC672417467F}" destId="{40E148D8-D7A1-4FF1-A31A-DD04C7E8CC86}" srcOrd="1" destOrd="0" parTransId="{200C6281-B941-47A8-898D-293DA51F5C4E}" sibTransId="{CEF1A321-C34F-4FE6-A5D8-A4275E1F8838}"/>
    <dgm:cxn modelId="{B7B5C986-8B7D-41FA-AF53-A6FD2D69C4AC}" type="presOf" srcId="{5A92D6DD-4D86-490B-8F92-8CDDEA5213D8}" destId="{183FFAAF-A95F-4831-8437-57625A929761}" srcOrd="0" destOrd="0" presId="urn:microsoft.com/office/officeart/2018/2/layout/IconLabelDescriptionList"/>
    <dgm:cxn modelId="{C9B09692-9B4A-45B1-9A5A-43B2F0169FA2}" type="presOf" srcId="{CB093FDC-5D1C-4A1E-93C7-DC672417467F}" destId="{F15DDFBF-EE39-4B75-84B7-AB4F4A6C5B29}" srcOrd="0" destOrd="0" presId="urn:microsoft.com/office/officeart/2018/2/layout/IconLabelDescriptionList"/>
    <dgm:cxn modelId="{4DD61FA0-AA2A-45E2-A924-FE0D8226CE0E}" type="presOf" srcId="{6074CB1B-3BF1-4267-BBD0-E34241525094}" destId="{183FFAAF-A95F-4831-8437-57625A929761}" srcOrd="0" destOrd="1" presId="urn:microsoft.com/office/officeart/2018/2/layout/IconLabelDescriptionList"/>
    <dgm:cxn modelId="{4F08C7A4-4375-435D-BA8B-2F387D0EAAA4}" srcId="{6015458A-787B-452B-AAAD-6F335909A815}" destId="{60D63594-9508-4382-8D1A-ED00336F0316}" srcOrd="1" destOrd="0" parTransId="{501A1604-05B4-479A-96BF-982A30CA426B}" sibTransId="{B94936D4-7C34-4897-AE79-34EE6D42E5AD}"/>
    <dgm:cxn modelId="{EE8890E7-2AB7-4ACB-9A59-565BD676DC71}" srcId="{CB093FDC-5D1C-4A1E-93C7-DC672417467F}" destId="{36B18435-DCEB-45A7-85E0-C28A08FC9979}" srcOrd="0" destOrd="0" parTransId="{A0E5F77E-385F-4BA2-A046-4661CE3B858D}" sibTransId="{ED4CC339-3364-4034-AB1D-947A85F7A9E7}"/>
    <dgm:cxn modelId="{CDF3B1F3-EB8E-4BEC-9296-8CF0CFC5244A}" type="presOf" srcId="{36B18435-DCEB-45A7-85E0-C28A08FC9979}" destId="{E3FF563F-BF0E-4571-BF5A-9BB17296145B}" srcOrd="0" destOrd="0" presId="urn:microsoft.com/office/officeart/2018/2/layout/IconLabelDescriptionList"/>
    <dgm:cxn modelId="{A910B83A-4D38-4FDB-A6EF-0F699D1EEFCD}" type="presParOf" srcId="{137BCEBD-E22D-4819-AF10-23B9492B7954}" destId="{A4DE5F87-05B2-485E-AA81-565265B2EB97}" srcOrd="0" destOrd="0" presId="urn:microsoft.com/office/officeart/2018/2/layout/IconLabelDescriptionList"/>
    <dgm:cxn modelId="{4E6C5470-2CB2-420D-8C07-7603432EAF72}" type="presParOf" srcId="{A4DE5F87-05B2-485E-AA81-565265B2EB97}" destId="{3686CD61-DADD-4D66-876B-C80056867113}" srcOrd="0" destOrd="0" presId="urn:microsoft.com/office/officeart/2018/2/layout/IconLabelDescriptionList"/>
    <dgm:cxn modelId="{EEA64B27-8E95-4BC4-86A7-6693743AE2C0}" type="presParOf" srcId="{A4DE5F87-05B2-485E-AA81-565265B2EB97}" destId="{3D1613AB-3A83-4EDB-B718-AE25A1423274}" srcOrd="1" destOrd="0" presId="urn:microsoft.com/office/officeart/2018/2/layout/IconLabelDescriptionList"/>
    <dgm:cxn modelId="{81569A17-3231-4A83-AA32-319581524548}" type="presParOf" srcId="{A4DE5F87-05B2-485E-AA81-565265B2EB97}" destId="{F15DDFBF-EE39-4B75-84B7-AB4F4A6C5B29}" srcOrd="2" destOrd="0" presId="urn:microsoft.com/office/officeart/2018/2/layout/IconLabelDescriptionList"/>
    <dgm:cxn modelId="{9F9C6E28-8873-473C-9F3C-5937F2A6DE09}" type="presParOf" srcId="{A4DE5F87-05B2-485E-AA81-565265B2EB97}" destId="{D12D23EC-6CFA-44DF-BFB6-DB73902A735E}" srcOrd="3" destOrd="0" presId="urn:microsoft.com/office/officeart/2018/2/layout/IconLabelDescriptionList"/>
    <dgm:cxn modelId="{3A95BDCB-2C37-4D8D-9C5E-795548D88C08}" type="presParOf" srcId="{A4DE5F87-05B2-485E-AA81-565265B2EB97}" destId="{E3FF563F-BF0E-4571-BF5A-9BB17296145B}" srcOrd="4" destOrd="0" presId="urn:microsoft.com/office/officeart/2018/2/layout/IconLabelDescriptionList"/>
    <dgm:cxn modelId="{EBB46998-32C5-4E1B-9FDD-3A58A9862AFD}" type="presParOf" srcId="{137BCEBD-E22D-4819-AF10-23B9492B7954}" destId="{6A1D93AF-A39C-4859-A502-F53EBF9B1331}" srcOrd="1" destOrd="0" presId="urn:microsoft.com/office/officeart/2018/2/layout/IconLabelDescriptionList"/>
    <dgm:cxn modelId="{141032E0-BDC3-4851-87E3-B862C26613D5}" type="presParOf" srcId="{137BCEBD-E22D-4819-AF10-23B9492B7954}" destId="{33EB007F-9557-4CAC-9047-BBECE00FC1BB}" srcOrd="2" destOrd="0" presId="urn:microsoft.com/office/officeart/2018/2/layout/IconLabelDescriptionList"/>
    <dgm:cxn modelId="{FA38515F-7B8D-4B04-9D5A-487AE478405D}" type="presParOf" srcId="{33EB007F-9557-4CAC-9047-BBECE00FC1BB}" destId="{27F1CFD6-0D04-4CB5-AA5D-F28F5E6A4FDA}" srcOrd="0" destOrd="0" presId="urn:microsoft.com/office/officeart/2018/2/layout/IconLabelDescriptionList"/>
    <dgm:cxn modelId="{977E326F-3904-45F7-B272-620F5B357807}" type="presParOf" srcId="{33EB007F-9557-4CAC-9047-BBECE00FC1BB}" destId="{C6427ABA-DB13-41AF-A12D-2361262BC7BD}" srcOrd="1" destOrd="0" presId="urn:microsoft.com/office/officeart/2018/2/layout/IconLabelDescriptionList"/>
    <dgm:cxn modelId="{9A960E36-A013-4BD3-83C1-7C9784348B71}" type="presParOf" srcId="{33EB007F-9557-4CAC-9047-BBECE00FC1BB}" destId="{C6A955F5-EDFA-4922-9572-A4AEE25739E0}" srcOrd="2" destOrd="0" presId="urn:microsoft.com/office/officeart/2018/2/layout/IconLabelDescriptionList"/>
    <dgm:cxn modelId="{1B91A064-C6A9-4FF9-AD01-4B6F33B02AE9}" type="presParOf" srcId="{33EB007F-9557-4CAC-9047-BBECE00FC1BB}" destId="{10DF4B7E-D06B-4674-805E-87114B50F5E7}" srcOrd="3" destOrd="0" presId="urn:microsoft.com/office/officeart/2018/2/layout/IconLabelDescriptionList"/>
    <dgm:cxn modelId="{1CF4CEFA-9E68-424F-BBB9-EFB3EBEF963D}" type="presParOf" srcId="{33EB007F-9557-4CAC-9047-BBECE00FC1BB}" destId="{183FFAAF-A95F-4831-8437-57625A929761}"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8CDBD0-F8A1-49AC-9927-0C7170E01F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F1DE139-417C-45DD-8621-7F1CA231166F}">
      <dgm:prSet custT="1"/>
      <dgm:spPr/>
      <dgm:t>
        <a:bodyPr/>
        <a:lstStyle/>
        <a:p>
          <a:pPr>
            <a:defRPr cap="all"/>
          </a:pPr>
          <a:r>
            <a:rPr lang="en-US" sz="1600" b="1"/>
            <a:t>Students find it difficult to work more than a few hours a week while in the program. 	</a:t>
          </a:r>
          <a:br>
            <a:rPr lang="en-US" sz="1600" b="1"/>
          </a:br>
          <a:endParaRPr lang="en-US" sz="1600"/>
        </a:p>
      </dgm:t>
    </dgm:pt>
    <dgm:pt modelId="{F9926967-E02B-4578-91C8-5FC85ADE1DE1}" type="parTrans" cxnId="{687FCC4B-C4C6-44FE-93FE-E7FD8FD2870C}">
      <dgm:prSet/>
      <dgm:spPr/>
      <dgm:t>
        <a:bodyPr/>
        <a:lstStyle/>
        <a:p>
          <a:endParaRPr lang="en-US"/>
        </a:p>
      </dgm:t>
    </dgm:pt>
    <dgm:pt modelId="{54B456E4-60AC-4BA6-B217-4254EA02CB67}" type="sibTrans" cxnId="{687FCC4B-C4C6-44FE-93FE-E7FD8FD2870C}">
      <dgm:prSet/>
      <dgm:spPr/>
      <dgm:t>
        <a:bodyPr/>
        <a:lstStyle/>
        <a:p>
          <a:endParaRPr lang="en-US"/>
        </a:p>
      </dgm:t>
    </dgm:pt>
    <dgm:pt modelId="{9F47AD4A-1197-469B-B45D-95AA262807FA}">
      <dgm:prSet custT="1"/>
      <dgm:spPr/>
      <dgm:t>
        <a:bodyPr/>
        <a:lstStyle/>
        <a:p>
          <a:pPr>
            <a:defRPr cap="all"/>
          </a:pPr>
          <a:r>
            <a:rPr lang="en-US" sz="1800" b="1"/>
            <a:t>it is imperative that applicants prepare a budget and save money to help lessen the financial strain.  </a:t>
          </a:r>
          <a:endParaRPr lang="en-US" sz="1800"/>
        </a:p>
      </dgm:t>
    </dgm:pt>
    <dgm:pt modelId="{2C4FF03F-A72D-4550-8A43-B7150E97C34C}" type="parTrans" cxnId="{B9B9668B-2DD4-4619-BBAB-D722930C9591}">
      <dgm:prSet/>
      <dgm:spPr/>
      <dgm:t>
        <a:bodyPr/>
        <a:lstStyle/>
        <a:p>
          <a:endParaRPr lang="en-US"/>
        </a:p>
      </dgm:t>
    </dgm:pt>
    <dgm:pt modelId="{BADEABE4-77AC-4648-9831-7E0DCE3583B9}" type="sibTrans" cxnId="{B9B9668B-2DD4-4619-BBAB-D722930C9591}">
      <dgm:prSet/>
      <dgm:spPr/>
      <dgm:t>
        <a:bodyPr/>
        <a:lstStyle/>
        <a:p>
          <a:endParaRPr lang="en-US"/>
        </a:p>
      </dgm:t>
    </dgm:pt>
    <dgm:pt modelId="{044ECEC8-5A9E-4C3E-A420-F4BDD2EDB779}">
      <dgm:prSet custT="1"/>
      <dgm:spPr/>
      <dgm:t>
        <a:bodyPr/>
        <a:lstStyle/>
        <a:p>
          <a:pPr>
            <a:defRPr cap="all"/>
          </a:pPr>
          <a:r>
            <a:rPr lang="en-US" sz="2000" b="1"/>
            <a:t>The college offers several resources that can be found on the Dallas College Financial Aid website.</a:t>
          </a:r>
          <a:endParaRPr lang="en-US" sz="2000"/>
        </a:p>
      </dgm:t>
    </dgm:pt>
    <dgm:pt modelId="{E4A94C11-D0B0-46A1-A2E0-A724C695D1AA}" type="parTrans" cxnId="{0EC82ECF-868F-4CA9-B34E-38B525468626}">
      <dgm:prSet/>
      <dgm:spPr/>
      <dgm:t>
        <a:bodyPr/>
        <a:lstStyle/>
        <a:p>
          <a:endParaRPr lang="en-US"/>
        </a:p>
      </dgm:t>
    </dgm:pt>
    <dgm:pt modelId="{EFB99203-FA35-44C6-A2A5-64E618C3E858}" type="sibTrans" cxnId="{0EC82ECF-868F-4CA9-B34E-38B525468626}">
      <dgm:prSet/>
      <dgm:spPr/>
      <dgm:t>
        <a:bodyPr/>
        <a:lstStyle/>
        <a:p>
          <a:endParaRPr lang="en-US"/>
        </a:p>
      </dgm:t>
    </dgm:pt>
    <dgm:pt modelId="{8237D019-6266-455B-BF0C-451146B6012A}" type="pres">
      <dgm:prSet presAssocID="{B78CDBD0-F8A1-49AC-9927-0C7170E01F5A}" presName="root" presStyleCnt="0">
        <dgm:presLayoutVars>
          <dgm:dir/>
          <dgm:resizeHandles val="exact"/>
        </dgm:presLayoutVars>
      </dgm:prSet>
      <dgm:spPr/>
    </dgm:pt>
    <dgm:pt modelId="{0480B528-0346-4559-9663-953A99A959CE}" type="pres">
      <dgm:prSet presAssocID="{CF1DE139-417C-45DD-8621-7F1CA231166F}" presName="compNode" presStyleCnt="0"/>
      <dgm:spPr/>
    </dgm:pt>
    <dgm:pt modelId="{47F2ADDC-E076-40B4-9967-D4A0E5F04673}" type="pres">
      <dgm:prSet presAssocID="{CF1DE139-417C-45DD-8621-7F1CA231166F}" presName="iconBgRect" presStyleLbl="bgShp" presStyleIdx="0" presStyleCnt="3"/>
      <dgm:spPr/>
    </dgm:pt>
    <dgm:pt modelId="{18B9850A-1806-4B6F-B4A5-7E9610DFCC97}" type="pres">
      <dgm:prSet presAssocID="{CF1DE139-417C-45DD-8621-7F1CA23116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EC7F26B3-DCC8-4CD6-B342-EC6625C49CC7}" type="pres">
      <dgm:prSet presAssocID="{CF1DE139-417C-45DD-8621-7F1CA231166F}" presName="spaceRect" presStyleCnt="0"/>
      <dgm:spPr/>
    </dgm:pt>
    <dgm:pt modelId="{530238AD-5ED8-4112-A21E-F977C0713172}" type="pres">
      <dgm:prSet presAssocID="{CF1DE139-417C-45DD-8621-7F1CA231166F}" presName="textRect" presStyleLbl="revTx" presStyleIdx="0" presStyleCnt="3">
        <dgm:presLayoutVars>
          <dgm:chMax val="1"/>
          <dgm:chPref val="1"/>
        </dgm:presLayoutVars>
      </dgm:prSet>
      <dgm:spPr/>
    </dgm:pt>
    <dgm:pt modelId="{80DE7F29-E8D3-4950-998E-6D7303626A5D}" type="pres">
      <dgm:prSet presAssocID="{54B456E4-60AC-4BA6-B217-4254EA02CB67}" presName="sibTrans" presStyleCnt="0"/>
      <dgm:spPr/>
    </dgm:pt>
    <dgm:pt modelId="{EF8820E9-FBB7-4853-BEE6-4568BFC0F5AB}" type="pres">
      <dgm:prSet presAssocID="{9F47AD4A-1197-469B-B45D-95AA262807FA}" presName="compNode" presStyleCnt="0"/>
      <dgm:spPr/>
    </dgm:pt>
    <dgm:pt modelId="{CF67B94D-3338-4828-A533-A2B68C0BA13C}" type="pres">
      <dgm:prSet presAssocID="{9F47AD4A-1197-469B-B45D-95AA262807FA}" presName="iconBgRect" presStyleLbl="bgShp" presStyleIdx="1" presStyleCnt="3"/>
      <dgm:spPr/>
    </dgm:pt>
    <dgm:pt modelId="{0F5E0C4F-44F7-44BD-9C2B-FDE29BFE64DE}" type="pres">
      <dgm:prSet presAssocID="{9F47AD4A-1197-469B-B45D-95AA262807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8639CA6D-D825-47A0-BD89-7EDA5811F555}" type="pres">
      <dgm:prSet presAssocID="{9F47AD4A-1197-469B-B45D-95AA262807FA}" presName="spaceRect" presStyleCnt="0"/>
      <dgm:spPr/>
    </dgm:pt>
    <dgm:pt modelId="{2B779033-8A15-42D2-94C4-7EC11D168257}" type="pres">
      <dgm:prSet presAssocID="{9F47AD4A-1197-469B-B45D-95AA262807FA}" presName="textRect" presStyleLbl="revTx" presStyleIdx="1" presStyleCnt="3">
        <dgm:presLayoutVars>
          <dgm:chMax val="1"/>
          <dgm:chPref val="1"/>
        </dgm:presLayoutVars>
      </dgm:prSet>
      <dgm:spPr/>
    </dgm:pt>
    <dgm:pt modelId="{B60E391A-254F-4ACE-9188-893EFEA0FC81}" type="pres">
      <dgm:prSet presAssocID="{BADEABE4-77AC-4648-9831-7E0DCE3583B9}" presName="sibTrans" presStyleCnt="0"/>
      <dgm:spPr/>
    </dgm:pt>
    <dgm:pt modelId="{3F3DAAB0-B5A8-4C1F-9946-1BBC3F37B5F5}" type="pres">
      <dgm:prSet presAssocID="{044ECEC8-5A9E-4C3E-A420-F4BDD2EDB779}" presName="compNode" presStyleCnt="0"/>
      <dgm:spPr/>
    </dgm:pt>
    <dgm:pt modelId="{16A0ABAD-F74F-43FB-8005-D7F241A5BCC3}" type="pres">
      <dgm:prSet presAssocID="{044ECEC8-5A9E-4C3E-A420-F4BDD2EDB779}" presName="iconBgRect" presStyleLbl="bgShp" presStyleIdx="2" presStyleCnt="3"/>
      <dgm:spPr/>
    </dgm:pt>
    <dgm:pt modelId="{345DC053-CECE-4B8B-8167-B0D2AFBDF0FB}" type="pres">
      <dgm:prSet presAssocID="{044ECEC8-5A9E-4C3E-A420-F4BDD2EDB7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E1AD15BC-04F6-4783-8788-39C8AB36B44D}" type="pres">
      <dgm:prSet presAssocID="{044ECEC8-5A9E-4C3E-A420-F4BDD2EDB779}" presName="spaceRect" presStyleCnt="0"/>
      <dgm:spPr/>
    </dgm:pt>
    <dgm:pt modelId="{08C78212-9399-43A2-AB5E-5DB11B557A04}" type="pres">
      <dgm:prSet presAssocID="{044ECEC8-5A9E-4C3E-A420-F4BDD2EDB779}" presName="textRect" presStyleLbl="revTx" presStyleIdx="2" presStyleCnt="3">
        <dgm:presLayoutVars>
          <dgm:chMax val="1"/>
          <dgm:chPref val="1"/>
        </dgm:presLayoutVars>
      </dgm:prSet>
      <dgm:spPr/>
    </dgm:pt>
  </dgm:ptLst>
  <dgm:cxnLst>
    <dgm:cxn modelId="{6D59341E-6249-45A5-B223-F976BEBAC2BE}" type="presOf" srcId="{044ECEC8-5A9E-4C3E-A420-F4BDD2EDB779}" destId="{08C78212-9399-43A2-AB5E-5DB11B557A04}" srcOrd="0" destOrd="0" presId="urn:microsoft.com/office/officeart/2018/5/layout/IconCircleLabelList"/>
    <dgm:cxn modelId="{98120568-8389-4C02-8F81-3A3252FD3D2B}" type="presOf" srcId="{CF1DE139-417C-45DD-8621-7F1CA231166F}" destId="{530238AD-5ED8-4112-A21E-F977C0713172}" srcOrd="0" destOrd="0" presId="urn:microsoft.com/office/officeart/2018/5/layout/IconCircleLabelList"/>
    <dgm:cxn modelId="{687FCC4B-C4C6-44FE-93FE-E7FD8FD2870C}" srcId="{B78CDBD0-F8A1-49AC-9927-0C7170E01F5A}" destId="{CF1DE139-417C-45DD-8621-7F1CA231166F}" srcOrd="0" destOrd="0" parTransId="{F9926967-E02B-4578-91C8-5FC85ADE1DE1}" sibTransId="{54B456E4-60AC-4BA6-B217-4254EA02CB67}"/>
    <dgm:cxn modelId="{B9B9668B-2DD4-4619-BBAB-D722930C9591}" srcId="{B78CDBD0-F8A1-49AC-9927-0C7170E01F5A}" destId="{9F47AD4A-1197-469B-B45D-95AA262807FA}" srcOrd="1" destOrd="0" parTransId="{2C4FF03F-A72D-4550-8A43-B7150E97C34C}" sibTransId="{BADEABE4-77AC-4648-9831-7E0DCE3583B9}"/>
    <dgm:cxn modelId="{33CB50BE-F043-468A-8CEE-D0E286A63DBB}" type="presOf" srcId="{B78CDBD0-F8A1-49AC-9927-0C7170E01F5A}" destId="{8237D019-6266-455B-BF0C-451146B6012A}" srcOrd="0" destOrd="0" presId="urn:microsoft.com/office/officeart/2018/5/layout/IconCircleLabelList"/>
    <dgm:cxn modelId="{0EC82ECF-868F-4CA9-B34E-38B525468626}" srcId="{B78CDBD0-F8A1-49AC-9927-0C7170E01F5A}" destId="{044ECEC8-5A9E-4C3E-A420-F4BDD2EDB779}" srcOrd="2" destOrd="0" parTransId="{E4A94C11-D0B0-46A1-A2E0-A724C695D1AA}" sibTransId="{EFB99203-FA35-44C6-A2A5-64E618C3E858}"/>
    <dgm:cxn modelId="{A203A6EB-9D97-4B6A-95F6-0ACB04D30DC2}" type="presOf" srcId="{9F47AD4A-1197-469B-B45D-95AA262807FA}" destId="{2B779033-8A15-42D2-94C4-7EC11D168257}" srcOrd="0" destOrd="0" presId="urn:microsoft.com/office/officeart/2018/5/layout/IconCircleLabelList"/>
    <dgm:cxn modelId="{6CE1F0D9-9CE0-4940-88AB-23581EBDF9F8}" type="presParOf" srcId="{8237D019-6266-455B-BF0C-451146B6012A}" destId="{0480B528-0346-4559-9663-953A99A959CE}" srcOrd="0" destOrd="0" presId="urn:microsoft.com/office/officeart/2018/5/layout/IconCircleLabelList"/>
    <dgm:cxn modelId="{C0BA0E03-C3EB-4150-A393-B747B8AF1A8F}" type="presParOf" srcId="{0480B528-0346-4559-9663-953A99A959CE}" destId="{47F2ADDC-E076-40B4-9967-D4A0E5F04673}" srcOrd="0" destOrd="0" presId="urn:microsoft.com/office/officeart/2018/5/layout/IconCircleLabelList"/>
    <dgm:cxn modelId="{3E2CA26E-D879-450D-9174-9E1D1E6CFF44}" type="presParOf" srcId="{0480B528-0346-4559-9663-953A99A959CE}" destId="{18B9850A-1806-4B6F-B4A5-7E9610DFCC97}" srcOrd="1" destOrd="0" presId="urn:microsoft.com/office/officeart/2018/5/layout/IconCircleLabelList"/>
    <dgm:cxn modelId="{16DB27DF-6094-4A07-8B9E-ABEFCDF64727}" type="presParOf" srcId="{0480B528-0346-4559-9663-953A99A959CE}" destId="{EC7F26B3-DCC8-4CD6-B342-EC6625C49CC7}" srcOrd="2" destOrd="0" presId="urn:microsoft.com/office/officeart/2018/5/layout/IconCircleLabelList"/>
    <dgm:cxn modelId="{247FAE06-74E5-49D4-B6FA-089CBEF55732}" type="presParOf" srcId="{0480B528-0346-4559-9663-953A99A959CE}" destId="{530238AD-5ED8-4112-A21E-F977C0713172}" srcOrd="3" destOrd="0" presId="urn:microsoft.com/office/officeart/2018/5/layout/IconCircleLabelList"/>
    <dgm:cxn modelId="{EEB28CB3-47DC-4BDA-B900-A0043CEA10D8}" type="presParOf" srcId="{8237D019-6266-455B-BF0C-451146B6012A}" destId="{80DE7F29-E8D3-4950-998E-6D7303626A5D}" srcOrd="1" destOrd="0" presId="urn:microsoft.com/office/officeart/2018/5/layout/IconCircleLabelList"/>
    <dgm:cxn modelId="{0D35E0E3-E75C-4D2C-985B-068A92FF906E}" type="presParOf" srcId="{8237D019-6266-455B-BF0C-451146B6012A}" destId="{EF8820E9-FBB7-4853-BEE6-4568BFC0F5AB}" srcOrd="2" destOrd="0" presId="urn:microsoft.com/office/officeart/2018/5/layout/IconCircleLabelList"/>
    <dgm:cxn modelId="{53481C21-FA66-45D4-8202-02B08C330A6E}" type="presParOf" srcId="{EF8820E9-FBB7-4853-BEE6-4568BFC0F5AB}" destId="{CF67B94D-3338-4828-A533-A2B68C0BA13C}" srcOrd="0" destOrd="0" presId="urn:microsoft.com/office/officeart/2018/5/layout/IconCircleLabelList"/>
    <dgm:cxn modelId="{487DD759-9D63-424B-8121-DB408E3E8D7A}" type="presParOf" srcId="{EF8820E9-FBB7-4853-BEE6-4568BFC0F5AB}" destId="{0F5E0C4F-44F7-44BD-9C2B-FDE29BFE64DE}" srcOrd="1" destOrd="0" presId="urn:microsoft.com/office/officeart/2018/5/layout/IconCircleLabelList"/>
    <dgm:cxn modelId="{28B69ED8-A08D-4F79-B540-4346A6C6800C}" type="presParOf" srcId="{EF8820E9-FBB7-4853-BEE6-4568BFC0F5AB}" destId="{8639CA6D-D825-47A0-BD89-7EDA5811F555}" srcOrd="2" destOrd="0" presId="urn:microsoft.com/office/officeart/2018/5/layout/IconCircleLabelList"/>
    <dgm:cxn modelId="{E025AC81-643A-4C83-8407-01618F4274A4}" type="presParOf" srcId="{EF8820E9-FBB7-4853-BEE6-4568BFC0F5AB}" destId="{2B779033-8A15-42D2-94C4-7EC11D168257}" srcOrd="3" destOrd="0" presId="urn:microsoft.com/office/officeart/2018/5/layout/IconCircleLabelList"/>
    <dgm:cxn modelId="{202699A6-E5F9-4EEF-96D2-B7E35C4DC357}" type="presParOf" srcId="{8237D019-6266-455B-BF0C-451146B6012A}" destId="{B60E391A-254F-4ACE-9188-893EFEA0FC81}" srcOrd="3" destOrd="0" presId="urn:microsoft.com/office/officeart/2018/5/layout/IconCircleLabelList"/>
    <dgm:cxn modelId="{6856884F-B340-4E88-9CCE-0B01B3C06B47}" type="presParOf" srcId="{8237D019-6266-455B-BF0C-451146B6012A}" destId="{3F3DAAB0-B5A8-4C1F-9946-1BBC3F37B5F5}" srcOrd="4" destOrd="0" presId="urn:microsoft.com/office/officeart/2018/5/layout/IconCircleLabelList"/>
    <dgm:cxn modelId="{E3858F77-B721-4D8D-A675-DE43334DC975}" type="presParOf" srcId="{3F3DAAB0-B5A8-4C1F-9946-1BBC3F37B5F5}" destId="{16A0ABAD-F74F-43FB-8005-D7F241A5BCC3}" srcOrd="0" destOrd="0" presId="urn:microsoft.com/office/officeart/2018/5/layout/IconCircleLabelList"/>
    <dgm:cxn modelId="{86286F2B-4ADF-436C-8CB2-8B89B79152E4}" type="presParOf" srcId="{3F3DAAB0-B5A8-4C1F-9946-1BBC3F37B5F5}" destId="{345DC053-CECE-4B8B-8167-B0D2AFBDF0FB}" srcOrd="1" destOrd="0" presId="urn:microsoft.com/office/officeart/2018/5/layout/IconCircleLabelList"/>
    <dgm:cxn modelId="{301389D2-F9C4-4F4B-8FA1-BBB921220675}" type="presParOf" srcId="{3F3DAAB0-B5A8-4C1F-9946-1BBC3F37B5F5}" destId="{E1AD15BC-04F6-4783-8788-39C8AB36B44D}" srcOrd="2" destOrd="0" presId="urn:microsoft.com/office/officeart/2018/5/layout/IconCircleLabelList"/>
    <dgm:cxn modelId="{B92E4E4E-D87E-4E17-A608-E9D777D66791}" type="presParOf" srcId="{3F3DAAB0-B5A8-4C1F-9946-1BBC3F37B5F5}" destId="{08C78212-9399-43A2-AB5E-5DB11B557A0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6CD61-DADD-4D66-876B-C80056867113}">
      <dsp:nvSpPr>
        <dsp:cNvPr id="0" name=""/>
        <dsp:cNvSpPr/>
      </dsp:nvSpPr>
      <dsp:spPr>
        <a:xfrm>
          <a:off x="828675" y="14612"/>
          <a:ext cx="847365" cy="84736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5DDFBF-EE39-4B75-84B7-AB4F4A6C5B29}">
      <dsp:nvSpPr>
        <dsp:cNvPr id="0" name=""/>
        <dsp:cNvSpPr/>
      </dsp:nvSpPr>
      <dsp:spPr>
        <a:xfrm>
          <a:off x="1962847" y="511117"/>
          <a:ext cx="5834429" cy="37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i="1" kern="1200"/>
            <a:t>    This program requires a significant time </a:t>
          </a:r>
          <a:r>
            <a:rPr lang="en-US" sz="2000" b="1" i="1" kern="1200">
              <a:latin typeface="Calibri"/>
              <a:ea typeface="Calibri"/>
              <a:cs typeface="Calibri"/>
            </a:rPr>
            <a:t>commitment</a:t>
          </a:r>
        </a:p>
      </dsp:txBody>
      <dsp:txXfrm>
        <a:off x="1962847" y="511117"/>
        <a:ext cx="5834429" cy="375970"/>
      </dsp:txXfrm>
    </dsp:sp>
    <dsp:sp modelId="{E3FF563F-BF0E-4571-BF5A-9BB17296145B}">
      <dsp:nvSpPr>
        <dsp:cNvPr id="0" name=""/>
        <dsp:cNvSpPr/>
      </dsp:nvSpPr>
      <dsp:spPr>
        <a:xfrm>
          <a:off x="470127" y="1456577"/>
          <a:ext cx="4700896" cy="92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a:solidFill>
                <a:schemeClr val="tx1"/>
              </a:solidFill>
              <a:latin typeface="Calibri Light" panose="020F0302020204030204"/>
            </a:rPr>
            <a:t>Semesters</a:t>
          </a:r>
          <a:r>
            <a:rPr lang="en-US" sz="2200" b="1" kern="1200">
              <a:solidFill>
                <a:schemeClr val="tx1"/>
              </a:solidFill>
            </a:rPr>
            <a:t> 1 thru 3:  </a:t>
          </a:r>
        </a:p>
        <a:p>
          <a:pPr marL="0" lvl="0" indent="0" algn="l" defTabSz="977900">
            <a:lnSpc>
              <a:spcPct val="100000"/>
            </a:lnSpc>
            <a:spcBef>
              <a:spcPct val="0"/>
            </a:spcBef>
            <a:spcAft>
              <a:spcPct val="35000"/>
            </a:spcAft>
            <a:buNone/>
          </a:pPr>
          <a:r>
            <a:rPr lang="en-US" sz="2000" b="1" kern="1200">
              <a:solidFill>
                <a:schemeClr val="tx1"/>
              </a:solidFill>
            </a:rPr>
            <a:t>3-4 days/week from 8a – 5p</a:t>
          </a:r>
          <a:endParaRPr lang="en-US" sz="2000" kern="1200">
            <a:solidFill>
              <a:schemeClr val="tx1"/>
            </a:solidFill>
          </a:endParaRPr>
        </a:p>
        <a:p>
          <a:pPr marL="0" lvl="0" indent="0" algn="l" defTabSz="711200">
            <a:lnSpc>
              <a:spcPct val="100000"/>
            </a:lnSpc>
            <a:spcBef>
              <a:spcPct val="0"/>
            </a:spcBef>
            <a:spcAft>
              <a:spcPct val="35000"/>
            </a:spcAft>
            <a:buNone/>
          </a:pPr>
          <a:r>
            <a:rPr lang="en-US" sz="1600" b="1" kern="1200"/>
            <a:t>Each long semester consist of 2, 8-week sessions and an</a:t>
          </a:r>
          <a:r>
            <a:rPr lang="en-US" sz="1600" b="1" kern="1200">
              <a:latin typeface="Calibri Light" panose="020F0302020204030204"/>
            </a:rPr>
            <a:t>  </a:t>
          </a:r>
          <a:r>
            <a:rPr lang="en-US" sz="1600" b="1" kern="1200"/>
            <a:t>8-week summer session.</a:t>
          </a:r>
          <a:br>
            <a:rPr lang="en-US" sz="1600" b="1" kern="1200"/>
          </a:br>
          <a:br>
            <a:rPr lang="en-US" sz="1600" b="1" kern="1200"/>
          </a:br>
          <a:r>
            <a:rPr lang="en-US" sz="1600" b="1" kern="1200"/>
            <a:t>Plan to attend open lab when offered to extend upon what you’ve learned during the week.</a:t>
          </a:r>
          <a:r>
            <a:rPr lang="en-US" sz="1600" b="1" kern="1200">
              <a:latin typeface="Calibri Light" panose="020F0302020204030204"/>
            </a:rPr>
            <a:t> </a:t>
          </a:r>
          <a:endParaRPr lang="en-US" sz="1600" b="1" kern="1200"/>
        </a:p>
      </dsp:txBody>
      <dsp:txXfrm>
        <a:off x="470127" y="1456577"/>
        <a:ext cx="4700896" cy="925145"/>
      </dsp:txXfrm>
    </dsp:sp>
    <dsp:sp modelId="{27F1CFD6-0D04-4CB5-AA5D-F28F5E6A4FDA}">
      <dsp:nvSpPr>
        <dsp:cNvPr id="0" name=""/>
        <dsp:cNvSpPr/>
      </dsp:nvSpPr>
      <dsp:spPr>
        <a:xfrm>
          <a:off x="8002842" y="0"/>
          <a:ext cx="847365" cy="8473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A955F5-EDFA-4922-9572-A4AEE25739E0}">
      <dsp:nvSpPr>
        <dsp:cNvPr id="0" name=""/>
        <dsp:cNvSpPr/>
      </dsp:nvSpPr>
      <dsp:spPr>
        <a:xfrm>
          <a:off x="6772932" y="1333786"/>
          <a:ext cx="2421045" cy="37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a:solidFill>
                <a:schemeClr val="tx1"/>
              </a:solidFill>
              <a:latin typeface="Calibri"/>
              <a:ea typeface="Calibri"/>
              <a:cs typeface="Calibri"/>
            </a:rPr>
            <a:t>Semesters</a:t>
          </a:r>
          <a:r>
            <a:rPr lang="en-US" sz="1800" b="1" kern="1200">
              <a:solidFill>
                <a:schemeClr val="tx1"/>
              </a:solidFill>
              <a:latin typeface="Calibri Light" panose="020F0302020204030204"/>
            </a:rPr>
            <a:t> 4 </a:t>
          </a:r>
          <a:r>
            <a:rPr lang="en-US" sz="1800" b="1" kern="1200">
              <a:solidFill>
                <a:schemeClr val="tx1"/>
              </a:solidFill>
            </a:rPr>
            <a:t> thru 8:</a:t>
          </a:r>
          <a:r>
            <a:rPr lang="en-US" sz="1800" b="1" kern="1200">
              <a:solidFill>
                <a:schemeClr val="tx1"/>
              </a:solidFill>
              <a:latin typeface="Calibri Light" panose="020F0302020204030204"/>
            </a:rPr>
            <a:t> </a:t>
          </a:r>
          <a:endParaRPr lang="en-US" sz="1800" kern="1200">
            <a:solidFill>
              <a:schemeClr val="tx1"/>
            </a:solidFill>
          </a:endParaRPr>
        </a:p>
      </dsp:txBody>
      <dsp:txXfrm>
        <a:off x="6772932" y="1333786"/>
        <a:ext cx="2421045" cy="375970"/>
      </dsp:txXfrm>
    </dsp:sp>
    <dsp:sp modelId="{183FFAAF-A95F-4831-8437-57625A929761}">
      <dsp:nvSpPr>
        <dsp:cNvPr id="0" name=""/>
        <dsp:cNvSpPr/>
      </dsp:nvSpPr>
      <dsp:spPr>
        <a:xfrm>
          <a:off x="6015266" y="1643528"/>
          <a:ext cx="4677557" cy="3376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1" kern="1200"/>
            <a:t>On campus 8am – 4pm on Monday.</a:t>
          </a:r>
          <a:endParaRPr lang="en-US" sz="1600" kern="1200"/>
        </a:p>
        <a:p>
          <a:pPr marL="0" lvl="0" indent="0" algn="l" defTabSz="711200">
            <a:lnSpc>
              <a:spcPct val="100000"/>
            </a:lnSpc>
            <a:spcBef>
              <a:spcPct val="0"/>
            </a:spcBef>
            <a:spcAft>
              <a:spcPct val="35000"/>
            </a:spcAft>
            <a:buNone/>
          </a:pPr>
          <a:r>
            <a:rPr lang="en-US" sz="1600" b="1" kern="1200"/>
            <a:t>At hospital 8-hour shifts, 4 days per week for a total of 32 clinical hours.	</a:t>
          </a:r>
          <a:endParaRPr lang="en-US" sz="1600" kern="1200"/>
        </a:p>
        <a:p>
          <a:pPr marL="0" lvl="0" indent="0" algn="l" defTabSz="711200">
            <a:lnSpc>
              <a:spcPct val="100000"/>
            </a:lnSpc>
            <a:spcBef>
              <a:spcPct val="0"/>
            </a:spcBef>
            <a:spcAft>
              <a:spcPct val="35000"/>
            </a:spcAft>
            <a:buNone/>
          </a:pPr>
          <a:r>
            <a:rPr lang="en-US" sz="1600" b="1" kern="1200"/>
            <a:t>Students will participate ½ year on days, ½ year on evenings. </a:t>
          </a:r>
          <a:br>
            <a:rPr lang="en-US" sz="1600" b="1" kern="1200"/>
          </a:br>
          <a:r>
            <a:rPr lang="en-US" sz="1600" b="1" kern="1200"/>
            <a:t> </a:t>
          </a:r>
          <a:br>
            <a:rPr lang="en-US" sz="1600" b="1" kern="1200"/>
          </a:br>
          <a:r>
            <a:rPr lang="en-US" sz="1600" b="1" kern="1200"/>
            <a:t>Day shift hours range from 7:00am – 6pm. </a:t>
          </a:r>
          <a:br>
            <a:rPr lang="en-US" sz="1600" b="1" kern="1200"/>
          </a:br>
          <a:r>
            <a:rPr lang="en-US" sz="1600" b="1" kern="1200"/>
            <a:t>Evening hours can vary from 11:00am – 11pm. </a:t>
          </a:r>
          <a:endParaRPr lang="en-US" sz="1600" kern="1200"/>
        </a:p>
      </dsp:txBody>
      <dsp:txXfrm>
        <a:off x="6015266" y="1643528"/>
        <a:ext cx="4677557" cy="3376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6CD61-DADD-4D66-876B-C80056867113}">
      <dsp:nvSpPr>
        <dsp:cNvPr id="0" name=""/>
        <dsp:cNvSpPr/>
      </dsp:nvSpPr>
      <dsp:spPr>
        <a:xfrm>
          <a:off x="828675" y="14612"/>
          <a:ext cx="847365" cy="84736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5DDFBF-EE39-4B75-84B7-AB4F4A6C5B29}">
      <dsp:nvSpPr>
        <dsp:cNvPr id="0" name=""/>
        <dsp:cNvSpPr/>
      </dsp:nvSpPr>
      <dsp:spPr>
        <a:xfrm>
          <a:off x="1962847" y="511117"/>
          <a:ext cx="5834429" cy="37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i="1" kern="1200"/>
            <a:t>    This program requires a significant time </a:t>
          </a:r>
          <a:r>
            <a:rPr lang="en-US" sz="2000" b="1" i="1" kern="1200">
              <a:latin typeface="Calibri"/>
              <a:ea typeface="Calibri"/>
              <a:cs typeface="Calibri"/>
            </a:rPr>
            <a:t>commitment</a:t>
          </a:r>
        </a:p>
      </dsp:txBody>
      <dsp:txXfrm>
        <a:off x="1962847" y="511117"/>
        <a:ext cx="5834429" cy="375970"/>
      </dsp:txXfrm>
    </dsp:sp>
    <dsp:sp modelId="{E3FF563F-BF0E-4571-BF5A-9BB17296145B}">
      <dsp:nvSpPr>
        <dsp:cNvPr id="0" name=""/>
        <dsp:cNvSpPr/>
      </dsp:nvSpPr>
      <dsp:spPr>
        <a:xfrm>
          <a:off x="470127" y="1456577"/>
          <a:ext cx="4700896" cy="92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a:solidFill>
                <a:schemeClr val="tx1"/>
              </a:solidFill>
              <a:latin typeface="+mn-lt"/>
            </a:rPr>
            <a:t>Semester </a:t>
          </a:r>
          <a:r>
            <a:rPr lang="en-US" sz="2200" b="1" kern="1200">
              <a:solidFill>
                <a:schemeClr val="tx1"/>
              </a:solidFill>
            </a:rPr>
            <a:t>1 thru 3:  </a:t>
          </a:r>
        </a:p>
        <a:p>
          <a:pPr marL="0" lvl="0" indent="0" algn="l" defTabSz="977900">
            <a:lnSpc>
              <a:spcPct val="100000"/>
            </a:lnSpc>
            <a:spcBef>
              <a:spcPct val="0"/>
            </a:spcBef>
            <a:spcAft>
              <a:spcPct val="35000"/>
            </a:spcAft>
            <a:buNone/>
          </a:pPr>
          <a:r>
            <a:rPr lang="en-US" sz="2000" b="1" kern="1200">
              <a:solidFill>
                <a:schemeClr val="tx1"/>
              </a:solidFill>
            </a:rPr>
            <a:t>3-4 days/week from </a:t>
          </a:r>
          <a:r>
            <a:rPr lang="en-US" sz="2000" b="1" kern="1200">
              <a:solidFill>
                <a:schemeClr val="tx1"/>
              </a:solidFill>
              <a:latin typeface="Calibri Light" panose="020F0302020204030204"/>
            </a:rPr>
            <a:t>5p</a:t>
          </a:r>
          <a:r>
            <a:rPr lang="en-US" sz="2000" b="1" kern="1200">
              <a:solidFill>
                <a:schemeClr val="tx1"/>
              </a:solidFill>
            </a:rPr>
            <a:t> – </a:t>
          </a:r>
          <a:r>
            <a:rPr lang="en-US" sz="2000" b="1" kern="1200">
              <a:solidFill>
                <a:schemeClr val="tx1"/>
              </a:solidFill>
              <a:latin typeface="Calibri Light" panose="020F0302020204030204"/>
            </a:rPr>
            <a:t>9p</a:t>
          </a:r>
          <a:endParaRPr lang="en-US" sz="2000" kern="1200">
            <a:solidFill>
              <a:schemeClr val="tx1"/>
            </a:solidFill>
          </a:endParaRPr>
        </a:p>
        <a:p>
          <a:pPr marL="0" lvl="0" indent="0" algn="l" defTabSz="711200">
            <a:lnSpc>
              <a:spcPct val="100000"/>
            </a:lnSpc>
            <a:spcBef>
              <a:spcPct val="0"/>
            </a:spcBef>
            <a:spcAft>
              <a:spcPct val="35000"/>
            </a:spcAft>
            <a:buNone/>
          </a:pPr>
          <a:r>
            <a:rPr lang="en-US" sz="1600" b="1" kern="1200"/>
            <a:t>Each long semester consist of 2, 8-week sessions and an</a:t>
          </a:r>
          <a:r>
            <a:rPr lang="en-US" sz="1600" b="1" kern="1200">
              <a:latin typeface="Calibri Light" panose="020F0302020204030204"/>
            </a:rPr>
            <a:t>  </a:t>
          </a:r>
          <a:r>
            <a:rPr lang="en-US" sz="1600" b="1" kern="1200"/>
            <a:t>8-week summer session.</a:t>
          </a:r>
          <a:br>
            <a:rPr lang="en-US" sz="1600" b="1" kern="1200"/>
          </a:br>
          <a:br>
            <a:rPr lang="en-US" sz="1600" b="1" kern="1200"/>
          </a:br>
          <a:r>
            <a:rPr lang="en-US" sz="1600" b="1" kern="1200"/>
            <a:t>Plan to attend open lab when offered to extend upon what you’ve learned during the week.</a:t>
          </a:r>
          <a:r>
            <a:rPr lang="en-US" sz="1600" b="1" kern="1200">
              <a:latin typeface="Calibri Light" panose="020F0302020204030204"/>
            </a:rPr>
            <a:t> </a:t>
          </a:r>
          <a:endParaRPr lang="en-US" sz="1600" b="1" kern="1200"/>
        </a:p>
      </dsp:txBody>
      <dsp:txXfrm>
        <a:off x="470127" y="1456577"/>
        <a:ext cx="4700896" cy="925145"/>
      </dsp:txXfrm>
    </dsp:sp>
    <dsp:sp modelId="{27F1CFD6-0D04-4CB5-AA5D-F28F5E6A4FDA}">
      <dsp:nvSpPr>
        <dsp:cNvPr id="0" name=""/>
        <dsp:cNvSpPr/>
      </dsp:nvSpPr>
      <dsp:spPr>
        <a:xfrm>
          <a:off x="8002842" y="0"/>
          <a:ext cx="847365" cy="8473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A955F5-EDFA-4922-9572-A4AEE25739E0}">
      <dsp:nvSpPr>
        <dsp:cNvPr id="0" name=""/>
        <dsp:cNvSpPr/>
      </dsp:nvSpPr>
      <dsp:spPr>
        <a:xfrm>
          <a:off x="6772932" y="1333786"/>
          <a:ext cx="2421045" cy="37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a:solidFill>
                <a:schemeClr val="tx1"/>
              </a:solidFill>
              <a:latin typeface="Calibri"/>
              <a:ea typeface="Calibri"/>
              <a:cs typeface="Calibri"/>
            </a:rPr>
            <a:t>Semesters 4</a:t>
          </a:r>
          <a:r>
            <a:rPr lang="en-US" sz="1800" b="1" kern="1200">
              <a:solidFill>
                <a:schemeClr val="tx1"/>
              </a:solidFill>
              <a:latin typeface="Calibri Light" panose="020F0302020204030204"/>
            </a:rPr>
            <a:t> </a:t>
          </a:r>
          <a:r>
            <a:rPr lang="en-US" sz="1800" b="1" kern="1200">
              <a:solidFill>
                <a:schemeClr val="tx1"/>
              </a:solidFill>
            </a:rPr>
            <a:t> thru 8:</a:t>
          </a:r>
          <a:r>
            <a:rPr lang="en-US" sz="1800" b="1" kern="1200">
              <a:solidFill>
                <a:schemeClr val="tx1"/>
              </a:solidFill>
              <a:latin typeface="Calibri Light" panose="020F0302020204030204"/>
            </a:rPr>
            <a:t> </a:t>
          </a:r>
          <a:endParaRPr lang="en-US" sz="1800" kern="1200">
            <a:solidFill>
              <a:schemeClr val="tx1"/>
            </a:solidFill>
          </a:endParaRPr>
        </a:p>
      </dsp:txBody>
      <dsp:txXfrm>
        <a:off x="6772932" y="1333786"/>
        <a:ext cx="2421045" cy="375970"/>
      </dsp:txXfrm>
    </dsp:sp>
    <dsp:sp modelId="{183FFAAF-A95F-4831-8437-57625A929761}">
      <dsp:nvSpPr>
        <dsp:cNvPr id="0" name=""/>
        <dsp:cNvSpPr/>
      </dsp:nvSpPr>
      <dsp:spPr>
        <a:xfrm>
          <a:off x="6015266" y="1643528"/>
          <a:ext cx="4677557" cy="3376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1" kern="1200">
              <a:solidFill>
                <a:schemeClr val="tx1"/>
              </a:solidFill>
            </a:rPr>
            <a:t>On campus </a:t>
          </a:r>
          <a:r>
            <a:rPr lang="en-US" sz="1600" b="1" kern="1200">
              <a:solidFill>
                <a:schemeClr val="tx1"/>
              </a:solidFill>
              <a:latin typeface="Calibri Light" panose="020F0302020204030204"/>
            </a:rPr>
            <a:t>5pm</a:t>
          </a:r>
          <a:r>
            <a:rPr lang="en-US" sz="1600" b="1" kern="1200">
              <a:solidFill>
                <a:schemeClr val="tx1"/>
              </a:solidFill>
            </a:rPr>
            <a:t>– </a:t>
          </a:r>
          <a:r>
            <a:rPr lang="en-US" sz="1600" b="1" kern="1200">
              <a:solidFill>
                <a:schemeClr val="tx1"/>
              </a:solidFill>
              <a:latin typeface="Calibri Light" panose="020F0302020204030204"/>
            </a:rPr>
            <a:t>9pm</a:t>
          </a:r>
          <a:r>
            <a:rPr lang="en-US" sz="1600" b="1" kern="1200">
              <a:solidFill>
                <a:schemeClr val="tx1"/>
              </a:solidFill>
            </a:rPr>
            <a:t> </a:t>
          </a:r>
          <a:r>
            <a:rPr lang="en-US" sz="1600" b="1" kern="1200">
              <a:solidFill>
                <a:schemeClr val="tx1"/>
              </a:solidFill>
              <a:latin typeface="Calibri Light" panose="020F0302020204030204"/>
            </a:rPr>
            <a:t>some evenings during the week.</a:t>
          </a:r>
          <a:endParaRPr lang="en-US" sz="1600" kern="1200">
            <a:solidFill>
              <a:schemeClr val="tx1"/>
            </a:solidFill>
          </a:endParaRPr>
        </a:p>
        <a:p>
          <a:pPr marL="0" lvl="0" indent="0" algn="l" defTabSz="711200">
            <a:lnSpc>
              <a:spcPct val="100000"/>
            </a:lnSpc>
            <a:spcBef>
              <a:spcPct val="0"/>
            </a:spcBef>
            <a:spcAft>
              <a:spcPct val="35000"/>
            </a:spcAft>
            <a:buNone/>
          </a:pPr>
          <a:r>
            <a:rPr lang="en-US" sz="1600" b="1" kern="1200"/>
            <a:t>At hospital </a:t>
          </a:r>
          <a:r>
            <a:rPr lang="en-US" sz="1600" b="1" kern="1200">
              <a:latin typeface="Calibri Light" panose="020F0302020204030204"/>
            </a:rPr>
            <a:t>10-hour</a:t>
          </a:r>
          <a:r>
            <a:rPr lang="en-US" sz="1600" b="1" kern="1200"/>
            <a:t> shifts,</a:t>
          </a:r>
          <a:r>
            <a:rPr lang="en-US" sz="1600" b="1" kern="1200">
              <a:latin typeface="Calibri Light" panose="020F0302020204030204"/>
            </a:rPr>
            <a:t> Saturday – Monday </a:t>
          </a:r>
          <a:r>
            <a:rPr lang="en-US" sz="1600" b="1" kern="1200"/>
            <a:t>for a total of </a:t>
          </a:r>
          <a:r>
            <a:rPr lang="en-US" sz="1600" b="1" kern="1200">
              <a:latin typeface="Calibri Light" panose="020F0302020204030204"/>
            </a:rPr>
            <a:t>30</a:t>
          </a:r>
          <a:r>
            <a:rPr lang="en-US" sz="1600" b="1" kern="1200"/>
            <a:t> clinical hours.	</a:t>
          </a:r>
          <a:r>
            <a:rPr lang="en-US" sz="2000" b="1" kern="1200"/>
            <a:t> </a:t>
          </a:r>
          <a:br>
            <a:rPr lang="en-US" sz="2000" b="1" kern="1200"/>
          </a:br>
          <a:endParaRPr lang="en-US" sz="2000" b="1" kern="1200">
            <a:solidFill>
              <a:srgbClr val="000000"/>
            </a:solidFill>
            <a:latin typeface="Calibri Light" panose="020F0302020204030204"/>
          </a:endParaRPr>
        </a:p>
        <a:p>
          <a:pPr marL="0" lvl="0" indent="0" algn="l" defTabSz="889000">
            <a:lnSpc>
              <a:spcPct val="100000"/>
            </a:lnSpc>
            <a:spcBef>
              <a:spcPct val="0"/>
            </a:spcBef>
            <a:spcAft>
              <a:spcPct val="35000"/>
            </a:spcAft>
            <a:buNone/>
          </a:pPr>
          <a:r>
            <a:rPr lang="en-US" sz="100" b="1" kern="1200">
              <a:solidFill>
                <a:schemeClr val="tx1"/>
              </a:solidFill>
              <a:latin typeface="Calibri Light" panose="020F0302020204030204"/>
            </a:rPr>
            <a:t>Weekend</a:t>
          </a:r>
          <a:r>
            <a:rPr lang="en-US" sz="100" b="1" kern="1200">
              <a:solidFill>
                <a:schemeClr val="tx1"/>
              </a:solidFill>
            </a:rPr>
            <a:t> shift hours range from 7:00am </a:t>
          </a:r>
          <a:r>
            <a:rPr lang="en-US" sz="100" b="1" kern="1200">
              <a:solidFill>
                <a:schemeClr val="tx1"/>
              </a:solidFill>
              <a:latin typeface="Calibri Light" panose="020F0302020204030204"/>
            </a:rPr>
            <a:t>to 11pm</a:t>
          </a:r>
          <a:r>
            <a:rPr lang="en-US" sz="100" b="1" kern="1200">
              <a:solidFill>
                <a:schemeClr val="tx1"/>
              </a:solidFill>
            </a:rPr>
            <a:t>. </a:t>
          </a:r>
          <a:endParaRPr lang="en-US" sz="100" kern="1200">
            <a:solidFill>
              <a:schemeClr val="tx1"/>
            </a:solidFill>
          </a:endParaRPr>
        </a:p>
      </dsp:txBody>
      <dsp:txXfrm>
        <a:off x="6015266" y="1643528"/>
        <a:ext cx="4677557" cy="3376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2ADDC-E076-40B4-9967-D4A0E5F04673}">
      <dsp:nvSpPr>
        <dsp:cNvPr id="0" name=""/>
        <dsp:cNvSpPr/>
      </dsp:nvSpPr>
      <dsp:spPr>
        <a:xfrm>
          <a:off x="708743" y="126543"/>
          <a:ext cx="2058750" cy="2058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9850A-1806-4B6F-B4A5-7E9610DFCC97}">
      <dsp:nvSpPr>
        <dsp:cNvPr id="0" name=""/>
        <dsp:cNvSpPr/>
      </dsp:nvSpPr>
      <dsp:spPr>
        <a:xfrm>
          <a:off x="1147493" y="565293"/>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0238AD-5ED8-4112-A21E-F977C0713172}">
      <dsp:nvSpPr>
        <dsp:cNvPr id="0" name=""/>
        <dsp:cNvSpPr/>
      </dsp:nvSpPr>
      <dsp:spPr>
        <a:xfrm>
          <a:off x="50618" y="2826543"/>
          <a:ext cx="3375000" cy="139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a:t>Students find it difficult to work more than a few hours a week while in the program. 	</a:t>
          </a:r>
          <a:br>
            <a:rPr lang="en-US" sz="1600" b="1" kern="1200"/>
          </a:br>
          <a:endParaRPr lang="en-US" sz="1600" kern="1200"/>
        </a:p>
      </dsp:txBody>
      <dsp:txXfrm>
        <a:off x="50618" y="2826543"/>
        <a:ext cx="3375000" cy="1398250"/>
      </dsp:txXfrm>
    </dsp:sp>
    <dsp:sp modelId="{CF67B94D-3338-4828-A533-A2B68C0BA13C}">
      <dsp:nvSpPr>
        <dsp:cNvPr id="0" name=""/>
        <dsp:cNvSpPr/>
      </dsp:nvSpPr>
      <dsp:spPr>
        <a:xfrm>
          <a:off x="4674368" y="126543"/>
          <a:ext cx="2058750" cy="2058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E0C4F-44F7-44BD-9C2B-FDE29BFE64DE}">
      <dsp:nvSpPr>
        <dsp:cNvPr id="0" name=""/>
        <dsp:cNvSpPr/>
      </dsp:nvSpPr>
      <dsp:spPr>
        <a:xfrm>
          <a:off x="5113118" y="565293"/>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79033-8A15-42D2-94C4-7EC11D168257}">
      <dsp:nvSpPr>
        <dsp:cNvPr id="0" name=""/>
        <dsp:cNvSpPr/>
      </dsp:nvSpPr>
      <dsp:spPr>
        <a:xfrm>
          <a:off x="4016243" y="2826543"/>
          <a:ext cx="3375000" cy="139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it is imperative that applicants prepare a budget and save money to help lessen the financial strain.  </a:t>
          </a:r>
          <a:endParaRPr lang="en-US" sz="1800" kern="1200"/>
        </a:p>
      </dsp:txBody>
      <dsp:txXfrm>
        <a:off x="4016243" y="2826543"/>
        <a:ext cx="3375000" cy="1398250"/>
      </dsp:txXfrm>
    </dsp:sp>
    <dsp:sp modelId="{16A0ABAD-F74F-43FB-8005-D7F241A5BCC3}">
      <dsp:nvSpPr>
        <dsp:cNvPr id="0" name=""/>
        <dsp:cNvSpPr/>
      </dsp:nvSpPr>
      <dsp:spPr>
        <a:xfrm>
          <a:off x="8639993" y="126543"/>
          <a:ext cx="2058750" cy="20587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DC053-CECE-4B8B-8167-B0D2AFBDF0FB}">
      <dsp:nvSpPr>
        <dsp:cNvPr id="0" name=""/>
        <dsp:cNvSpPr/>
      </dsp:nvSpPr>
      <dsp:spPr>
        <a:xfrm>
          <a:off x="9078743" y="565293"/>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C78212-9399-43A2-AB5E-5DB11B557A04}">
      <dsp:nvSpPr>
        <dsp:cNvPr id="0" name=""/>
        <dsp:cNvSpPr/>
      </dsp:nvSpPr>
      <dsp:spPr>
        <a:xfrm>
          <a:off x="7981868" y="2826543"/>
          <a:ext cx="3375000" cy="139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a:t>The college offers several resources that can be found on the Dallas College Financial Aid website.</a:t>
          </a:r>
          <a:endParaRPr lang="en-US" sz="2000" kern="1200"/>
        </a:p>
      </dsp:txBody>
      <dsp:txXfrm>
        <a:off x="7981868" y="2826543"/>
        <a:ext cx="3375000" cy="139825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3/23/2026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3/23/2026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allascollege.edu/admissions/registration/pages/ce-registration.aspx"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dallascollege.edu/contact/pages/default.aspx"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bhcRadTech@dcccd.edu"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mailto:asksohs@dallascollege.e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bhcRadTech@dcccd.ed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Welcome, everyone! Thank you for joining us for the </a:t>
            </a:r>
            <a:r>
              <a:rPr lang="en-US" b="1" dirty="0">
                <a:effectLst/>
              </a:rPr>
              <a:t>Dallas College Radiologic Technology Program Online Orientation</a:t>
            </a:r>
            <a:r>
              <a:rPr lang="en-US" dirty="0">
                <a:effectLst/>
              </a:rPr>
              <a:t>, presented from the </a:t>
            </a:r>
            <a:r>
              <a:rPr lang="en-US" b="1" dirty="0">
                <a:effectLst/>
              </a:rPr>
              <a:t>Brookhaven Campus</a:t>
            </a:r>
            <a:r>
              <a:rPr lang="en-US" dirty="0">
                <a:effectLst/>
              </a:rPr>
              <a:t>.</a:t>
            </a:r>
          </a:p>
          <a:p>
            <a:r>
              <a:rPr lang="en-US" dirty="0">
                <a:effectLst/>
              </a:rPr>
              <a:t>My name is Dr. Haynes, and I’m the Program Director for Radiologic Sciences here at Dallas College. On behalf of our entire faculty and staff, I’m excited to share this important information with you as you consider applying to one of the most rewarding and in-demand healthcare careers—becoming a registered radiologic technologist.</a:t>
            </a:r>
          </a:p>
          <a:p>
            <a:r>
              <a:rPr lang="en-US" dirty="0">
                <a:effectLst/>
              </a:rPr>
              <a:t>This orientation video is designed to give you a clear, comprehensive overview of our </a:t>
            </a:r>
            <a:r>
              <a:rPr lang="en-US" b="1" dirty="0">
                <a:effectLst/>
              </a:rPr>
              <a:t>Radiologic Technology Program</a:t>
            </a:r>
            <a:r>
              <a:rPr lang="en-US" dirty="0">
                <a:effectLst/>
              </a:rPr>
              <a:t>, including:</a:t>
            </a:r>
          </a:p>
          <a:p>
            <a:r>
              <a:rPr lang="en-US" dirty="0"/>
              <a:t>What the program entails</a:t>
            </a:r>
          </a:p>
          <a:p>
            <a:r>
              <a:rPr lang="en-US" dirty="0"/>
              <a:t>The time and commitment required</a:t>
            </a:r>
          </a:p>
          <a:p>
            <a:r>
              <a:rPr lang="en-US" dirty="0"/>
              <a:t>Prerequisites and application steps</a:t>
            </a:r>
          </a:p>
          <a:p>
            <a:r>
              <a:rPr lang="en-US" dirty="0"/>
              <a:t>The HESI exam requirement</a:t>
            </a:r>
          </a:p>
          <a:p>
            <a:r>
              <a:rPr lang="en-US" dirty="0"/>
              <a:t>Clinical expectations</a:t>
            </a:r>
          </a:p>
          <a:p>
            <a:r>
              <a:rPr lang="en-US" dirty="0"/>
              <a:t>And everything you need to submit a strong, complete application</a:t>
            </a:r>
          </a:p>
          <a:p>
            <a:r>
              <a:rPr lang="en-US" dirty="0">
                <a:effectLst/>
              </a:rPr>
              <a:t>Whether you’re applying for the </a:t>
            </a:r>
            <a:r>
              <a:rPr lang="en-US" b="1" dirty="0">
                <a:effectLst/>
              </a:rPr>
              <a:t>daytime cohort</a:t>
            </a:r>
            <a:r>
              <a:rPr lang="en-US" dirty="0">
                <a:effectLst/>
              </a:rPr>
              <a:t>, the </a:t>
            </a:r>
            <a:r>
              <a:rPr lang="en-US" b="1" dirty="0">
                <a:effectLst/>
              </a:rPr>
              <a:t>weekend/evening cohort</a:t>
            </a:r>
            <a:r>
              <a:rPr lang="en-US" dirty="0">
                <a:effectLst/>
              </a:rPr>
              <a:t>, or just exploring your options, this session will walk you through the key details so you can make an informed decision.</a:t>
            </a:r>
          </a:p>
          <a:p>
            <a:r>
              <a:rPr lang="en-US" dirty="0">
                <a:effectLst/>
              </a:rPr>
              <a:t>Please watch the entire presentation from start to finish because it is required before we can add you to the </a:t>
            </a:r>
            <a:r>
              <a:rPr lang="en-US" b="1" dirty="0">
                <a:effectLst/>
              </a:rPr>
              <a:t>Radiologic Technology Applicant Portal</a:t>
            </a:r>
            <a:r>
              <a:rPr lang="en-US" dirty="0">
                <a:effectLst/>
              </a:rPr>
              <a:t> in Microsoft TEAMS. That portal is where you’ll access testing dates, the online application, document uploads, and next steps.</a:t>
            </a:r>
          </a:p>
          <a:p>
            <a:r>
              <a:rPr lang="en-US" dirty="0">
                <a:effectLst/>
              </a:rPr>
              <a:t>So, grab a notebook, get comfortable, and let’s get started. We’re thrilled you’re here and look forward to helping you take the next step toward an exciting career in radiologic technology.</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405309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Day-to-day as a Rad Tech, your work is hands-on and truly impactful. You’ll adjust imaging equipment for safety and performance, protect patients and yourself from excess radiation, position patients carefully for the best diagnostic images, operate x-ray systems and software, evaluate images on the spot for quality, follow physician orders precisely, prepare and reassure anxious patients, collaborate with radiologists and the team, maintain accurate records, and thrive in a fast-paced environment that demands communication, empathy, and quick thinking.</a:t>
            </a:r>
          </a:p>
          <a:p>
            <a:r>
              <a:rPr lang="en-US" dirty="0">
                <a:effectLst/>
              </a:rPr>
              <a:t>You’re often the first friendly face a patient sees in a stressful moment—helping catch fractures, detect issues early, and guide critical care. It’s a career blending technology, science, and human connection, with variety every day and real satisfaction knowing your images influence patient outcomes.</a:t>
            </a:r>
          </a:p>
          <a:p>
            <a:r>
              <a:rPr lang="en-US" dirty="0">
                <a:effectLst/>
              </a:rPr>
              <a:t>It’s demanding, but incredibly rewarding. If this excites you, you’re in the right place. The Dallas College Radiologic Technology Program is designed to prepare you for exactly this kind of meaningful role. </a:t>
            </a:r>
            <a:r>
              <a:rPr lang="en-US">
                <a:effectLst/>
              </a:rPr>
              <a:t>Let’s keep going!"</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99792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Physical demands include manual dexterity for sterile technique (e.g., inserting catheters or preparing medications) and assembling equipment; visual acuity (with corrective lenses if needed) to view radiographs in low light and observe patient conditions; and the ability to stoop, bend, stand for long periods, perform CPR, lift patients/equipment, push equipment, maneuver in tight spaces, and move quickly in emergencies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197445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You must communicate effectively in written and verbal form—speaking clearly when explaining procedures, describing conditions, or implementing techniques; function safely under stress in changing clinical environments; and use computer skills for software, internet research, and projects."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448774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Employment for radiologic technologists is projected to grow 6% from 2022–2032 (faster than average). Median pay in 2023 was $73,410 per year ($35.30/hour). An associate degree is required—more education opens greater opportunities. Multi-modality training improves job prospects. Healthcare careers offer various shifts, some with differentials. (Source: U.S. Bureau of Labor Statistics)"</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72033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Steps: Apply to Dallas College → Review the Program Information Packet → Watch this online orientation video → Take and pass the HESI A2 at Brookhaven Campus (on assigned dates) → Complete prerequisite courses → Submit the online Radiography Program Application → Upload supporting documents."</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52361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Prerequisites (minimum 3.0 cumulative GPA; B or higher in BIOL 2401): ENGL 1301 Composition I, MATH 1314 College Algebra, BIOL 2401 Anatomy &amp; Physiology I, RADR 1201 Introduction to Radiography (within 5 years), RADR 2209 Radiographic Imaging Equipment (within 5 years). Points for RADR courses based on first or second attempt (most recent grade used). Complete all by deadline: April 1 (Summer cohort) or November 1 (Spring/Weekend-Evening)."</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37195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HESI stands for Health Education Systems Incorporated.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Required scaled score: 75+ overall, minimum 70 in each category. Sections: Reading Comprehension, Grammar, Vocabulary/General Knowledge, Math, Anatomy &amp; Physiology, Personality/Learning Style (not scored). Must take with Radiologic Technology faculty at Brookhaven on assigned dates (listed in TEAMS portal). No other scores accepted. Prep: Use HESI Admission Assessment Exam Review book</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4419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Now let’s talk about preparing for the HESI Admission Assessment Exam, which is a required step for program eligibility.</a:t>
            </a:r>
          </a:p>
          <a:p>
            <a:r>
              <a:rPr lang="en-US" dirty="0">
                <a:effectLst/>
              </a:rPr>
              <a:t>To help you get ready, Dallas College provides excellent resources. First, a copy of the </a:t>
            </a:r>
            <a:r>
              <a:rPr lang="en-US" b="1" dirty="0">
                <a:effectLst/>
              </a:rPr>
              <a:t>HESI Admission Assessment Exam Review</a:t>
            </a:r>
            <a:r>
              <a:rPr lang="en-US" dirty="0">
                <a:effectLst/>
              </a:rPr>
              <a:t> book is available at the circulation desk in the Brookhaven Campus library. This is a reference copy only—you can use it in the library to study, but it cannot be checked out or taken home.</a:t>
            </a:r>
          </a:p>
          <a:p>
            <a:r>
              <a:rPr lang="en-US" dirty="0">
                <a:effectLst/>
              </a:rPr>
              <a:t>If you’d like your own copy to study at your convenience, you can purchase the </a:t>
            </a:r>
            <a:r>
              <a:rPr lang="en-US" b="1" dirty="0">
                <a:effectLst/>
              </a:rPr>
              <a:t>HESI Admission Assessment Exam Review</a:t>
            </a:r>
            <a:r>
              <a:rPr lang="en-US" dirty="0">
                <a:effectLst/>
              </a:rPr>
              <a:t> from any major bookseller—online or in-store. The current edition is ISBN 9780323582261 (note: a newer edition may be released soon, so check for the most up-to-date version when buying).</a:t>
            </a:r>
          </a:p>
          <a:p>
            <a:r>
              <a:rPr lang="en-US" dirty="0">
                <a:effectLst/>
              </a:rPr>
              <a:t>Additionally, Dallas College offers a dedicated HESI prep class through our Continuing Education Department—course number </a:t>
            </a:r>
            <a:r>
              <a:rPr lang="en-US" b="1" dirty="0">
                <a:effectLst/>
              </a:rPr>
              <a:t>NURZ-1004</a:t>
            </a:r>
            <a:r>
              <a:rPr lang="en-US" dirty="0">
                <a:effectLst/>
              </a:rPr>
              <a:t>. This structured class is designed to review the key sections of the HESI (Reading Comprehension, Grammar, Vocabulary, Math, Anatomy &amp; Physiology, and more) and help build your confidence before test day.</a:t>
            </a:r>
          </a:p>
          <a:p>
            <a:r>
              <a:rPr lang="en-US" dirty="0">
                <a:effectLst/>
              </a:rPr>
              <a:t>To register for NURZ-1004, visit the Continuing Education registration page online at the link shown here: </a:t>
            </a:r>
            <a:r>
              <a:rPr lang="en-US" dirty="0">
                <a:effectLst/>
                <a:hlinkClick r:id="rId3"/>
              </a:rPr>
              <a:t>https://www.dallascollege.edu/admissions/registration/pages/ce-registration.aspx</a:t>
            </a:r>
            <a:r>
              <a:rPr lang="en-US" dirty="0">
                <a:effectLst/>
              </a:rPr>
              <a:t>. If you need any help with registration or have questions, you can find support at </a:t>
            </a:r>
            <a:r>
              <a:rPr lang="en-US" dirty="0">
                <a:effectLst/>
                <a:hlinkClick r:id="rId4"/>
              </a:rPr>
              <a:t>https://www.dallascollege.edu/contact/pages/default.aspx</a:t>
            </a:r>
            <a:r>
              <a:rPr lang="en-US" dirty="0">
                <a:effectLst/>
              </a:rPr>
              <a:t> or reach out to the Continuing Education office directly.</a:t>
            </a:r>
          </a:p>
          <a:p>
            <a:r>
              <a:rPr lang="en-US" dirty="0">
                <a:effectLst/>
              </a:rPr>
              <a:t>Taking advantage of these resources—whether it’s the library reference book, purchasing your own copy, or enrolling in the prep class—can make a big difference in your performance. The HESI is challenging, but with focused preparation, most applicants achieve the required 75+ overall score.</a:t>
            </a:r>
          </a:p>
          <a:p>
            <a:r>
              <a:rPr lang="en-US" dirty="0">
                <a:effectLst/>
              </a:rPr>
              <a:t>We recommend starting your prep early so you feel fully ready on test day. You’ll find your assigned testing dates and enrollment instructions once you’re added to the TEAMS Applicant Portal after completing this orientation."</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079001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Application opens first day of Fall/Spring semester. Submit by November 1 (Fall apps, start January) or April 1 (Spring apps, start June). Include demographics, colleges attended, grades, degrees. Upload supporting documents by deadlines (see packet/portal)</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802746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Once you’ve completed your prerequisites and passed the HESI A2, the next critical step is uploading all required supporting documents.</a:t>
            </a:r>
          </a:p>
          <a:p>
            <a:r>
              <a:rPr lang="en-US" dirty="0">
                <a:effectLst/>
              </a:rPr>
              <a:t>First, review the official Radiologic Technology Program Information Packet for the complete list of supporting documents needed. This packet is your go-to guide—it outlines exactly what to submit and why each item is important.</a:t>
            </a:r>
          </a:p>
          <a:p>
            <a:r>
              <a:rPr lang="en-US" dirty="0">
                <a:effectLst/>
              </a:rPr>
              <a:t>Detailed descriptions of each document, including format requirements and examples, are also available in the TEAMS Applicant Portal once you’re enrolled. So after you verify watching this orientation by emailing </a:t>
            </a:r>
            <a:r>
              <a:rPr lang="en-US" dirty="0">
                <a:effectLst/>
                <a:hlinkClick r:id="rId3"/>
              </a:rPr>
              <a:t>bhcRadTech@dcccd.edu</a:t>
            </a:r>
            <a:r>
              <a:rPr lang="en-US" dirty="0">
                <a:effectLst/>
              </a:rPr>
              <a:t>, you’ll get access to the portal and can double-check everything there.</a:t>
            </a:r>
          </a:p>
          <a:p>
            <a:r>
              <a:rPr lang="en-US" dirty="0">
                <a:effectLst/>
              </a:rPr>
              <a:t>If you’re planning to substitute any courses toward the Associate of Applied Science in Radiologic Sciences degree plan—perhaps from prior college coursework—please contact a School of Health Sciences Pathway Specialist right away at </a:t>
            </a:r>
            <a:r>
              <a:rPr lang="en-US" dirty="0">
                <a:effectLst/>
                <a:hlinkClick r:id="rId4"/>
              </a:rPr>
              <a:t>asksohs@dallascollege.edu</a:t>
            </a:r>
            <a:r>
              <a:rPr lang="en-US" dirty="0">
                <a:effectLst/>
              </a:rPr>
              <a:t>. They can evaluate your transcripts and advise on any possible substitutions before you submit your application.</a:t>
            </a:r>
          </a:p>
          <a:p>
            <a:r>
              <a:rPr lang="en-US" dirty="0">
                <a:effectLst/>
              </a:rPr>
              <a:t>Important deadline reminder: All supporting documents must be uploaded by </a:t>
            </a:r>
            <a:r>
              <a:rPr lang="en-US" b="1" dirty="0">
                <a:effectLst/>
              </a:rPr>
              <a:t>April 1</a:t>
            </a:r>
            <a:r>
              <a:rPr lang="en-US" dirty="0">
                <a:effectLst/>
              </a:rPr>
              <a:t> for the Summer cohort or </a:t>
            </a:r>
            <a:r>
              <a:rPr lang="en-US" b="1" dirty="0">
                <a:effectLst/>
              </a:rPr>
              <a:t>November 1</a:t>
            </a:r>
            <a:r>
              <a:rPr lang="en-US" dirty="0">
                <a:effectLst/>
              </a:rPr>
              <a:t> for the Spring and Weekend/Evening cohorts. Missing this deadline will mean your application is incomplete and cannot be considered, so plan ahead and submit everything early if possible.</a:t>
            </a:r>
          </a:p>
          <a:p>
            <a:r>
              <a:rPr lang="en-US" dirty="0">
                <a:effectLst/>
              </a:rPr>
              <a:t>Take your time to gather clean, legible copies of transcripts, HESI score report, any required certifications, and other items listed. The portal makes uploading straightforward, and the team reviews everything carefully to ensure fairness in the selection process.</a:t>
            </a:r>
          </a:p>
          <a:p>
            <a:r>
              <a:rPr lang="en-US" dirty="0">
                <a:effectLst/>
              </a:rPr>
              <a:t>You’re getting close—stay organized, follow the packet closely, and reach out if you have any questions. We’re here to help you submit a strong, complete application!</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149202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Next, lets Meet the dedicated team behind the Dallas College Radiologic Technology Program. As previously mentioned, I’m Dr Haynes, the  Program Director.  I oversee every aspect of the program—from classroom instruction and hands-on labs to clinical rotations—to make sure it all aligns with current industry standards and best practices in diagnostic imaging</a:t>
            </a:r>
          </a:p>
          <a:p>
            <a:r>
              <a:rPr lang="en-US" dirty="0">
                <a:effectLst/>
              </a:rPr>
              <a:t>Next is our outstanding faculty team, all of whom are registered radiologic technologists with real-world expertise in general radiography, advanced modalities, patient care, and beyond. Faculty members bring years of clinical practice, teaching excellence, and a genuine passion for mentoring the next generation of radiographers. They are here to guide you through challenging concepts, provide individualized support, and help you build the technical skills and professional behaviors essential for success on the ARRT certification exam and in your future career.</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128596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Let’s go over the application filing period so you know exactly when and how to submit everything.</a:t>
            </a:r>
          </a:p>
          <a:p>
            <a:r>
              <a:rPr lang="en-US" dirty="0">
                <a:effectLst/>
              </a:rPr>
              <a:t>The official application window for the Radiologic Technology Program opens on the </a:t>
            </a:r>
            <a:r>
              <a:rPr lang="en-US" b="1" dirty="0">
                <a:effectLst/>
              </a:rPr>
              <a:t>first day of the Fall Semester</a:t>
            </a:r>
            <a:r>
              <a:rPr lang="en-US" dirty="0">
                <a:effectLst/>
              </a:rPr>
              <a:t> for the Spring cohort start (January) and on the </a:t>
            </a:r>
            <a:r>
              <a:rPr lang="en-US" b="1" dirty="0">
                <a:effectLst/>
              </a:rPr>
              <a:t>first day of the Spring Semester</a:t>
            </a:r>
            <a:r>
              <a:rPr lang="en-US" dirty="0">
                <a:effectLst/>
              </a:rPr>
              <a:t> for the Summer cohort start (June).</a:t>
            </a:r>
          </a:p>
          <a:p>
            <a:r>
              <a:rPr lang="en-US" dirty="0">
                <a:effectLst/>
              </a:rPr>
              <a:t>Your deadlines are firm:</a:t>
            </a:r>
          </a:p>
          <a:p>
            <a:r>
              <a:rPr lang="en-US" dirty="0"/>
              <a:t>For the Fall application period (classes starting in January), you must complete the online application form and all prerequisites by </a:t>
            </a:r>
            <a:r>
              <a:rPr lang="en-US" b="1" dirty="0"/>
              <a:t>November 1</a:t>
            </a:r>
            <a:r>
              <a:rPr lang="en-US" dirty="0"/>
              <a:t>.</a:t>
            </a:r>
          </a:p>
          <a:p>
            <a:r>
              <a:rPr lang="en-US" dirty="0"/>
              <a:t>For the Spring application period (classes starting in June), the deadline is </a:t>
            </a:r>
            <a:r>
              <a:rPr lang="en-US" b="1" dirty="0"/>
              <a:t>April 1</a:t>
            </a:r>
            <a:r>
              <a:rPr lang="en-US" dirty="0"/>
              <a:t>.</a:t>
            </a:r>
          </a:p>
          <a:p>
            <a:r>
              <a:rPr lang="en-US" dirty="0">
                <a:effectLst/>
              </a:rPr>
              <a:t>Supporting documents—such as transcripts, HESI scores, and any other required items—must also be uploaded by these same dates: </a:t>
            </a:r>
            <a:r>
              <a:rPr lang="en-US" b="1" dirty="0">
                <a:effectLst/>
              </a:rPr>
              <a:t>November 1</a:t>
            </a:r>
            <a:r>
              <a:rPr lang="en-US" dirty="0">
                <a:effectLst/>
              </a:rPr>
              <a:t> for Fall applications and </a:t>
            </a:r>
            <a:r>
              <a:rPr lang="en-US" b="1" dirty="0">
                <a:effectLst/>
              </a:rPr>
              <a:t>April 1</a:t>
            </a:r>
            <a:r>
              <a:rPr lang="en-US" dirty="0">
                <a:effectLst/>
              </a:rPr>
              <a:t> for Spring applications. Late submissions cannot be accepted, so plan to finish everything well in advance.</a:t>
            </a:r>
          </a:p>
          <a:p>
            <a:r>
              <a:rPr lang="en-US" dirty="0">
                <a:effectLst/>
              </a:rPr>
              <a:t>One important note: If you’re currently taking a prerequisite course that ends </a:t>
            </a:r>
            <a:r>
              <a:rPr lang="en-US" b="1" dirty="0">
                <a:effectLst/>
              </a:rPr>
              <a:t>after</a:t>
            </a:r>
            <a:r>
              <a:rPr lang="en-US" dirty="0">
                <a:effectLst/>
              </a:rPr>
              <a:t> the application deadline, that course cannot be used toward your application for that cycle. You’ll need to wait until the next application period when the grade is official.</a:t>
            </a:r>
          </a:p>
          <a:p>
            <a:r>
              <a:rPr lang="en-US" dirty="0">
                <a:effectLst/>
              </a:rPr>
              <a:t>Also, if you have grades from another college that are posted in the current semester and could impact your prerequisite GPA or points, submit those transcripts directly to the program office as soon as they’re available—don’t wait for them to transfer automatically.</a:t>
            </a:r>
          </a:p>
          <a:p>
            <a:r>
              <a:rPr lang="en-US" dirty="0">
                <a:effectLst/>
              </a:rPr>
              <a:t>Missing a deadline or an incomplete application means you won’t be considered, so mark these dates on your calendar and double-check your progress in the TEAMS Applicant Portal. We want to see your best, complete application—timing is everything!</a:t>
            </a:r>
          </a:p>
          <a:p>
            <a:r>
              <a:rPr lang="en-US" dirty="0">
                <a:effectLst/>
              </a:rPr>
              <a:t>If any of this feels unclear, refer back to the Program Information Packet or reach out to one of our contacts listed later in the presentation. You’ve got this—stay organized and submit early!</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1241885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selection process for the Radiologic Technology Program is competitive and based on a clear, transparent point system designed to identify the most prepared and committed applicants.</a:t>
            </a:r>
          </a:p>
          <a:p>
            <a:r>
              <a:rPr lang="en-US" dirty="0">
                <a:effectLst/>
              </a:rPr>
              <a:t>To keep things straightforward, we do not cover the full details of the selection criteria here in the orientation video. Instead, please refer directly to the </a:t>
            </a:r>
            <a:r>
              <a:rPr lang="en-US" b="1" dirty="0">
                <a:effectLst/>
              </a:rPr>
              <a:t>Dallas College Radiologic Science Program Information Packet</a:t>
            </a:r>
            <a:r>
              <a:rPr lang="en-US" dirty="0">
                <a:effectLst/>
              </a:rPr>
              <a:t>—your complete guide to everything in the admissions process.</a:t>
            </a:r>
          </a:p>
          <a:p>
            <a:r>
              <a:rPr lang="en-US" dirty="0">
                <a:effectLst/>
              </a:rPr>
              <a:t>In the packet, you’ll find the exact applicant selection criteria, We use this structured approach to maintain fairness, meet JRCERT accreditation standards, and select students who are most likely to succeed in our rigorous program and become excellent radiologic technologists.</a:t>
            </a:r>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2382444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After provisional acceptance: Physical exam, immunizations (TB test, Tdap, MMR, Varicella, Meningitis if under 22, Flu, Hep B series), drug screen, criminal background check (check ARRT/TMB ethics pre-approval if needed), CPR certification before clinicals, personal health insurance.</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337796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1021264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For questions: Kyle Kolbye (kkolbye@dallascollege.edu), Kelli Welch Haynes (kwelchhaynes@dallascollege.edu), Ashli Amos (aamos@dallascollege.edu), Leena Buckner (lbuckner@dallascollege.edu). Course substitutions: asksohs@alliedhealth.edu.</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397735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You've reached the end. If planning to apply this semester, email </a:t>
            </a:r>
            <a:r>
              <a:rPr lang="en-US" dirty="0">
                <a:effectLst/>
                <a:hlinkClick r:id="rId3"/>
              </a:rPr>
              <a:t>bhcRadTech@dcccd.edu</a:t>
            </a:r>
            <a:r>
              <a:rPr lang="en-US" dirty="0">
                <a:effectLst/>
              </a:rPr>
              <a:t> with your full name (as in Dallas College records), student ID, and application semester/year. You'll be added to the TEAMS Applicant Portal within 3 business days, where you'll find HESI dates, application form, and upload area.“ If you're an applicant needing to verify watching this video, follow the instructions in the information packet and send the email to get portal access</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143155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Before you go any further in the application process, please pause here and download the official Radiologic Technology Program Information Packet. This is your most important resource—it contains everything you need to know in one place.</a:t>
            </a:r>
          </a:p>
          <a:p>
            <a:r>
              <a:rPr lang="en-US" dirty="0">
                <a:effectLst/>
              </a:rPr>
              <a:t>You’ll find the packet on the Dallas College Allied Health Information Packet website. It includes:</a:t>
            </a:r>
          </a:p>
          <a:p>
            <a:r>
              <a:rPr lang="en-US" dirty="0"/>
              <a:t>Detailed prerequisite requirements and GPA calculations</a:t>
            </a:r>
          </a:p>
          <a:p>
            <a:r>
              <a:rPr lang="en-US" dirty="0"/>
              <a:t>The complete application timeline and deadlines</a:t>
            </a:r>
          </a:p>
          <a:p>
            <a:r>
              <a:rPr lang="en-US" dirty="0"/>
              <a:t>Full selection criteria and point system</a:t>
            </a:r>
          </a:p>
          <a:p>
            <a:r>
              <a:rPr lang="en-US" dirty="0"/>
              <a:t>HESI exam specifics and preparation tips</a:t>
            </a:r>
          </a:p>
          <a:p>
            <a:r>
              <a:rPr lang="en-US" dirty="0"/>
              <a:t>Clinical requirements, immunizations, background checks, and more</a:t>
            </a:r>
          </a:p>
          <a:p>
            <a:r>
              <a:rPr lang="en-US" dirty="0"/>
              <a:t>Frequently asked questions and contact information</a:t>
            </a:r>
          </a:p>
          <a:p>
            <a:r>
              <a:rPr lang="en-US" dirty="0">
                <a:effectLst/>
              </a:rPr>
              <a:t>Downloading and reviewing this packet now will save you time and help you avoid common mistakes during the application. Go ahead and open the link on the slide—download it, save it to your device, and keep it handy as you move through the rest of this orientation. Once you’ve got it, you’ll be fully prepared to take the next steps with confidence.</a:t>
            </a:r>
          </a:p>
          <a:p>
            <a:r>
              <a:rPr lang="en-US" dirty="0">
                <a:effectLst/>
              </a:rPr>
              <a:t>We’ll wait right here—take a moment to grab it now!</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67552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orientation presentation is designed to help you understand everything you need to know about applying to the Dallas College Radiologic Technology Program.</a:t>
            </a:r>
          </a:p>
          <a:p>
            <a:r>
              <a:rPr lang="en-US" dirty="0">
                <a:effectLst/>
              </a:rPr>
              <a:t>The good news is that you can view this presentation as many times as you’d like—feel free to go back, pause, rewind, or take notes whenever you need a break. There’s no rush.</a:t>
            </a:r>
          </a:p>
          <a:p>
            <a:r>
              <a:rPr lang="en-US" dirty="0">
                <a:effectLst/>
              </a:rPr>
              <a:t>However, to move forward in the application process, you </a:t>
            </a:r>
            <a:r>
              <a:rPr lang="en-US" b="1" dirty="0">
                <a:effectLst/>
              </a:rPr>
              <a:t>must watch the entire video from start to finish</a:t>
            </a:r>
            <a:r>
              <a:rPr lang="en-US" dirty="0">
                <a:effectLst/>
              </a:rPr>
              <a:t>. Once you’ve completed it, we’ll be able to add you to the Radiologic Technology Applicant Portal in Microsoft TEAMS. That portal is where you’ll find important next steps, including HESI A2 testing dates, the online application form, document upload instructions, and more.</a:t>
            </a:r>
          </a:p>
          <a:p>
            <a:r>
              <a:rPr lang="en-US" dirty="0">
                <a:effectLst/>
              </a:rPr>
              <a:t>So, settle in, get comfortable, and let’s get started. When you reach the end, follow the instructions on the final slide to send your verification email and gain access to the portal.</a:t>
            </a:r>
          </a:p>
          <a:p>
            <a:r>
              <a:rPr lang="en-US" dirty="0">
                <a:effectLst/>
              </a:rPr>
              <a:t>We’re excited you’re considering this program—let’s begin</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402726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Dallas College Radiologic Technology Program at Brookhaven Campus is </a:t>
            </a:r>
            <a:r>
              <a:rPr lang="en-US" b="1" dirty="0">
                <a:effectLst/>
              </a:rPr>
              <a:t>Associate of Applied Science (A.A.S.) degree</a:t>
            </a:r>
            <a:r>
              <a:rPr lang="en-US" dirty="0">
                <a:effectLst/>
              </a:rPr>
              <a:t> with </a:t>
            </a:r>
            <a:r>
              <a:rPr lang="en-US" b="1" dirty="0">
                <a:effectLst/>
              </a:rPr>
              <a:t>64 credit hours</a:t>
            </a:r>
            <a:r>
              <a:rPr lang="en-US" dirty="0">
                <a:effectLst/>
              </a:rPr>
              <a:t>—a balanced curriculum combining strong foundational knowledge and extensive hands-on clinical training to prepare you for entry-level practice as a registered radiologic technologist.</a:t>
            </a:r>
          </a:p>
          <a:p>
            <a:r>
              <a:rPr lang="en-US" dirty="0">
                <a:effectLst/>
              </a:rPr>
              <a:t>We use an accelerated </a:t>
            </a:r>
            <a:r>
              <a:rPr lang="en-US" b="1" dirty="0">
                <a:effectLst/>
              </a:rPr>
              <a:t>8-week semester</a:t>
            </a:r>
            <a:r>
              <a:rPr lang="en-US" dirty="0">
                <a:effectLst/>
              </a:rPr>
              <a:t> format, so you can complete the program in about two years while staying focused and building momentum.</a:t>
            </a:r>
          </a:p>
          <a:p>
            <a:r>
              <a:rPr lang="en-US" dirty="0">
                <a:effectLst/>
              </a:rPr>
              <a:t>Accepted students begin program classes in </a:t>
            </a:r>
            <a:r>
              <a:rPr lang="en-US" b="1" dirty="0">
                <a:effectLst/>
              </a:rPr>
              <a:t>Spring</a:t>
            </a:r>
            <a:r>
              <a:rPr lang="en-US" dirty="0">
                <a:effectLst/>
              </a:rPr>
              <a:t> or </a:t>
            </a:r>
            <a:r>
              <a:rPr lang="en-US" b="1" dirty="0">
                <a:effectLst/>
              </a:rPr>
              <a:t>Summer</a:t>
            </a:r>
            <a:r>
              <a:rPr lang="en-US" dirty="0">
                <a:effectLst/>
              </a:rPr>
              <a:t> at Brookhaven, depending on the cohort. The </a:t>
            </a:r>
            <a:r>
              <a:rPr lang="en-US" b="1" dirty="0">
                <a:effectLst/>
              </a:rPr>
              <a:t>Weekend/Evening cohort</a:t>
            </a:r>
            <a:r>
              <a:rPr lang="en-US" dirty="0">
                <a:effectLst/>
              </a:rPr>
              <a:t> starts only in </a:t>
            </a:r>
            <a:r>
              <a:rPr lang="en-US" b="1" dirty="0">
                <a:effectLst/>
              </a:rPr>
              <a:t>Spring</a:t>
            </a:r>
            <a:r>
              <a:rPr lang="en-US" dirty="0">
                <a:effectLst/>
              </a:rPr>
              <a:t> for added flexibility.</a:t>
            </a:r>
          </a:p>
          <a:p>
            <a:r>
              <a:rPr lang="en-US" dirty="0">
                <a:effectLst/>
              </a:rPr>
              <a:t>In the </a:t>
            </a:r>
            <a:r>
              <a:rPr lang="en-US" b="1" dirty="0">
                <a:effectLst/>
              </a:rPr>
              <a:t>daytime cohort</a:t>
            </a:r>
            <a:r>
              <a:rPr lang="en-US" dirty="0">
                <a:effectLst/>
              </a:rPr>
              <a:t>, classes run 8 or 9 a.m. to 4–5 p.m. most days. The </a:t>
            </a:r>
            <a:r>
              <a:rPr lang="en-US" b="1" dirty="0">
                <a:effectLst/>
              </a:rPr>
              <a:t>Weekend/Evening cohort</a:t>
            </a:r>
            <a:r>
              <a:rPr lang="en-US" dirty="0">
                <a:effectLst/>
              </a:rPr>
              <a:t> starts at 8 or 9 a.m. on Saturday, with lab sessions Monday–Thursday evenings 5–9 p.m.—perfect for balancing work or family.</a:t>
            </a:r>
          </a:p>
          <a:p>
            <a:r>
              <a:rPr lang="en-US" dirty="0">
                <a:effectLst/>
              </a:rPr>
              <a:t>Instruction includes </a:t>
            </a:r>
            <a:r>
              <a:rPr lang="en-US" b="1" dirty="0">
                <a:effectLst/>
              </a:rPr>
              <a:t>lecture</a:t>
            </a:r>
            <a:r>
              <a:rPr lang="en-US" dirty="0">
                <a:effectLst/>
              </a:rPr>
              <a:t>, </a:t>
            </a:r>
            <a:r>
              <a:rPr lang="en-US" b="1" dirty="0">
                <a:effectLst/>
              </a:rPr>
              <a:t>hands-on labs</a:t>
            </a:r>
            <a:r>
              <a:rPr lang="en-US" dirty="0">
                <a:effectLst/>
              </a:rPr>
              <a:t>, and </a:t>
            </a:r>
            <a:r>
              <a:rPr lang="en-US" b="1" dirty="0">
                <a:effectLst/>
              </a:rPr>
              <a:t>clinical practicum</a:t>
            </a:r>
            <a:r>
              <a:rPr lang="en-US" dirty="0">
                <a:effectLst/>
              </a:rPr>
              <a:t> at local hospitals and clinics. You’ll perform real diagnostic imaging under supervision, apply radiation safety, and build patient care skills.</a:t>
            </a:r>
          </a:p>
          <a:p>
            <a:r>
              <a:rPr lang="en-US" dirty="0">
                <a:effectLst/>
              </a:rPr>
              <a:t>Clinical rotations are the heart of the program—they build the confidence and competence needed to pass the ARRT exam and launch your career.</a:t>
            </a:r>
          </a:p>
          <a:p>
            <a:r>
              <a:rPr lang="en-US" dirty="0">
                <a:effectLst/>
              </a:rPr>
              <a:t>This is an intensive but rewarding path that demands dedication and time management. It opens doors to a stable, meaningful career with strong job prospects.</a:t>
            </a:r>
          </a:p>
          <a:p>
            <a:r>
              <a:rPr lang="en-US" dirty="0">
                <a:effectLst/>
              </a:rPr>
              <a:t>We’ll cover time commitment and financial planning in the next slides to help you prepare realistically.</a:t>
            </a:r>
          </a:p>
          <a:p>
            <a:r>
              <a:rPr lang="en-US" dirty="0">
                <a:effectLst/>
              </a:rPr>
              <a:t>For now, know our program is designed to produce safe, skilled, compassionate technologists ready to make a difference from day one</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072247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program requires a significant time commitment. For Semesters 1 through 3 in the daytime cohort: expect 3–4 days per week from 8 a.m. to 5 p.m. Each long semester includes two 8-week sessions plus an 8-week summer session. Plan to attend open lab sessions when offered to reinforce weekly learning.</a:t>
            </a:r>
          </a:p>
          <a:p>
            <a:r>
              <a:rPr lang="en-US" dirty="0">
                <a:effectLst/>
              </a:rPr>
              <a:t>For Semesters 4 through 8: on-campus Mondays from 8 a.m. to 4 p.m., plus 8-hour clinical shifts 4 days per week (total 32 clinical hours). Students rotate half the year on days (7 a.m.–6 p.m.) and half on evenings (hours varying from 11 a.m.–11 p.m.)</a:t>
            </a:r>
          </a:p>
          <a:p>
            <a:endParaRPr lang="en-US" dirty="0">
              <a:solidFill>
                <a:srgbClr val="444444"/>
              </a:solidFil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6</a:t>
            </a:fld>
            <a:endParaRPr lang="en-US"/>
          </a:p>
        </p:txBody>
      </p:sp>
    </p:spTree>
    <p:extLst>
      <p:ext uri="{BB962C8B-B14F-4D97-AF65-F5344CB8AC3E}">
        <p14:creationId xmlns:p14="http://schemas.microsoft.com/office/powerpoint/2010/main" val="2809864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For the Weekend/Evening cohort, Semesters 1 through 3 involve 3–4 days per week from 5 p.m. to 9 p.m., with the same 8-week structure and open lab recommendations.</a:t>
            </a:r>
          </a:p>
          <a:p>
            <a:r>
              <a:rPr lang="en-US" dirty="0">
                <a:effectLst/>
              </a:rPr>
              <a:t>Semesters 4 through 8 include some evening on-campus time (5–9 p.m.) and 10-hour clinical shifts Saturday through Monday (total 30 clinical hours), with weekend hours ranging from 7 a.m. to 11 p.m.</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7</a:t>
            </a:fld>
            <a:endParaRPr lang="en-US"/>
          </a:p>
        </p:txBody>
      </p:sp>
    </p:spTree>
    <p:extLst>
      <p:ext uri="{BB962C8B-B14F-4D97-AF65-F5344CB8AC3E}">
        <p14:creationId xmlns:p14="http://schemas.microsoft.com/office/powerpoint/2010/main" val="386111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Now, let’s talk openly about the financial side of the Radiologic Technology Program—one of the most important things to plan for before starting.</a:t>
            </a:r>
          </a:p>
          <a:p>
            <a:r>
              <a:rPr lang="en-US" dirty="0">
                <a:effectLst/>
              </a:rPr>
              <a:t>Students consistently find it very difficult to work more than a few hours per week—often no more than 10–15 hours—because the schedule is intensive: full days of lecture, lab, and clinical rotations (up to 32 hours/week in later semesters), plus studying, open labs, and exam prep. Many describe it as a full-time job, and adding heavy work often leads to burnout, lower grades, or challenges meeting clinical requirements.</a:t>
            </a:r>
          </a:p>
          <a:p>
            <a:r>
              <a:rPr lang="en-US" dirty="0">
                <a:effectLst/>
              </a:rPr>
              <a:t>For that reason, it’s essential to prepare a budget and save money in advance to ease financial strain. Treat the next two years as a focused investment in your career—build a cushion now so you can commit fully without juggling multiple jobs.</a:t>
            </a:r>
          </a:p>
          <a:p>
            <a:r>
              <a:rPr lang="en-US" dirty="0">
                <a:effectLst/>
              </a:rPr>
              <a:t>Dallas College offers great support:</a:t>
            </a:r>
          </a:p>
          <a:p>
            <a:r>
              <a:rPr lang="en-US" dirty="0"/>
              <a:t>Federal and state financial aid (grants, loans, work-study)</a:t>
            </a:r>
          </a:p>
          <a:p>
            <a:r>
              <a:rPr lang="en-US" dirty="0"/>
              <a:t>Health sciences scholarships</a:t>
            </a:r>
          </a:p>
          <a:p>
            <a:r>
              <a:rPr lang="en-US" dirty="0"/>
              <a:t>Emergency funds and payment plans</a:t>
            </a:r>
          </a:p>
          <a:p>
            <a:r>
              <a:rPr lang="en-US" dirty="0"/>
              <a:t>Advising to maximize eligibility</a:t>
            </a:r>
          </a:p>
          <a:p>
            <a:r>
              <a:rPr lang="en-US" dirty="0">
                <a:effectLst/>
              </a:rPr>
              <a:t>Visit the Dallas College Financial Aid website for details, calculators, and steps. Meet with an advisor early—many students are surprised by the help available.</a:t>
            </a:r>
          </a:p>
          <a:p>
            <a:r>
              <a:rPr lang="en-US" dirty="0">
                <a:effectLst/>
              </a:rPr>
              <a:t>Planning ahead financially lets you focus on learning, clinical skills, and ARRT exam prep without constant worry. You’re making a big commitment—let’s set you up to ensure your success</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415970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Let’s talk about what it’s really like to be a </a:t>
            </a:r>
            <a:r>
              <a:rPr lang="en-US" b="1" dirty="0">
                <a:effectLst/>
              </a:rPr>
              <a:t>radiologic technologist</a:t>
            </a:r>
            <a:r>
              <a:rPr lang="en-US" dirty="0">
                <a:effectLst/>
              </a:rPr>
              <a:t>—or as we often call ourselves, a </a:t>
            </a:r>
            <a:r>
              <a:rPr lang="en-US" b="1" dirty="0">
                <a:effectLst/>
              </a:rPr>
              <a:t>Rad Tech</a:t>
            </a:r>
            <a:r>
              <a:rPr lang="en-US" dirty="0">
                <a:effectLst/>
              </a:rPr>
              <a:t>.</a:t>
            </a:r>
          </a:p>
          <a:p>
            <a:r>
              <a:rPr lang="en-US" dirty="0">
                <a:effectLst/>
              </a:rPr>
              <a:t>At its core, we perform diagnostic imaging exams—primarily x-rays—but we’re so much more than that. Rad Techs are essential members of the patient care team, working side-by-side with physicians, nurses, and other healthcare professionals to help diagnose and treat medical conditions every single day.</a:t>
            </a:r>
          </a:p>
          <a:p>
            <a:r>
              <a:rPr lang="en-US" dirty="0">
                <a:effectLst/>
              </a:rPr>
              <a:t>You’ll find us in a wide range of settings: busy hospital emergency departments, outpatient clinics, dedicated imaging centers, mobile units, even surgical suites for intraoperative imaging. Some experienced technologists move into specialized roles as </a:t>
            </a:r>
            <a:r>
              <a:rPr lang="en-US" b="1" dirty="0">
                <a:effectLst/>
              </a:rPr>
              <a:t>application specialists</a:t>
            </a:r>
            <a:r>
              <a:rPr lang="en-US" dirty="0">
                <a:effectLst/>
              </a:rPr>
              <a:t> for equipment manufacturers, </a:t>
            </a:r>
            <a:r>
              <a:rPr lang="en-US" b="1" dirty="0">
                <a:effectLst/>
              </a:rPr>
              <a:t>sales representatives</a:t>
            </a:r>
            <a:r>
              <a:rPr lang="en-US" dirty="0">
                <a:effectLst/>
              </a:rPr>
              <a:t>, educators, or quality assurance coordinators—there’s real variety and room to grow.</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a:t>9</a:t>
            </a:fld>
            <a:endParaRPr lang="en-US"/>
          </a:p>
        </p:txBody>
      </p:sp>
    </p:spTree>
    <p:extLst>
      <p:ext uri="{BB962C8B-B14F-4D97-AF65-F5344CB8AC3E}">
        <p14:creationId xmlns:p14="http://schemas.microsoft.com/office/powerpoint/2010/main" val="203452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9219-4006-41EB-9651-73B6DB73CF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F2E120-25AF-4CC8-BFB9-891C6E0884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75AEEA-7207-4910-83FC-B131A30FECE7}"/>
              </a:ext>
            </a:extLst>
          </p:cNvPr>
          <p:cNvSpPr>
            <a:spLocks noGrp="1"/>
          </p:cNvSpPr>
          <p:nvPr>
            <p:ph type="dt" sz="half" idx="10"/>
          </p:nvPr>
        </p:nvSpPr>
        <p:spPr/>
        <p:txBody>
          <a:bodyPr/>
          <a:lstStyle/>
          <a:p>
            <a:fld id="{7CBF1646-EFF8-46C9-B987-AA866F5C1EFB}" type="datetimeFigureOut">
              <a:rPr lang="en-US" smtClean="0"/>
              <a:t>3/23/2026</a:t>
            </a:fld>
            <a:endParaRPr lang="en-US"/>
          </a:p>
        </p:txBody>
      </p:sp>
      <p:sp>
        <p:nvSpPr>
          <p:cNvPr id="5" name="Footer Placeholder 4">
            <a:extLst>
              <a:ext uri="{FF2B5EF4-FFF2-40B4-BE49-F238E27FC236}">
                <a16:creationId xmlns:a16="http://schemas.microsoft.com/office/drawing/2014/main" id="{17FEFB31-0163-4C09-A8C2-03A2C38FD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0A772-05D6-4819-9EE5-E809DFF8E0C0}"/>
              </a:ext>
            </a:extLst>
          </p:cNvPr>
          <p:cNvSpPr>
            <a:spLocks noGrp="1"/>
          </p:cNvSpPr>
          <p:nvPr>
            <p:ph type="sldNum" sz="quarter" idx="12"/>
          </p:nvPr>
        </p:nvSpPr>
        <p:spPr/>
        <p:txBody>
          <a:bodyPr/>
          <a:lstStyle/>
          <a:p>
            <a:fld id="{1CA07A34-6ED0-4316-B6E9-B8A835369E6E}" type="slidenum">
              <a:rPr lang="en-US" smtClean="0"/>
              <a:t>‹#›</a:t>
            </a:fld>
            <a:endParaRPr lang="en-US"/>
          </a:p>
        </p:txBody>
      </p:sp>
    </p:spTree>
    <p:extLst>
      <p:ext uri="{BB962C8B-B14F-4D97-AF65-F5344CB8AC3E}">
        <p14:creationId xmlns:p14="http://schemas.microsoft.com/office/powerpoint/2010/main" val="16380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187F-BF94-40D4-8468-CC088BC78E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35820E-7F13-4A85-AF45-2407DF7E73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A2C1D-82C7-47B1-98B9-9DE43FB2E498}"/>
              </a:ext>
            </a:extLst>
          </p:cNvPr>
          <p:cNvSpPr>
            <a:spLocks noGrp="1"/>
          </p:cNvSpPr>
          <p:nvPr>
            <p:ph type="dt" sz="half" idx="10"/>
          </p:nvPr>
        </p:nvSpPr>
        <p:spPr/>
        <p:txBody>
          <a:bodyPr/>
          <a:lstStyle/>
          <a:p>
            <a:r>
              <a:rPr lang="en-US"/>
              <a:t>July 22, 2012</a:t>
            </a:r>
          </a:p>
        </p:txBody>
      </p:sp>
      <p:sp>
        <p:nvSpPr>
          <p:cNvPr id="5" name="Footer Placeholder 4">
            <a:extLst>
              <a:ext uri="{FF2B5EF4-FFF2-40B4-BE49-F238E27FC236}">
                <a16:creationId xmlns:a16="http://schemas.microsoft.com/office/drawing/2014/main" id="{511D5C3D-7CEF-4858-B05F-DD95EBA60F6C}"/>
              </a:ext>
            </a:extLst>
          </p:cNvPr>
          <p:cNvSpPr>
            <a:spLocks noGrp="1"/>
          </p:cNvSpPr>
          <p:nvPr>
            <p:ph type="ftr" sz="quarter" idx="11"/>
          </p:nvPr>
        </p:nvSpPr>
        <p:spPr/>
        <p:txBody>
          <a:bodyPr/>
          <a:lstStyle/>
          <a:p>
            <a:r>
              <a:rPr lang="en-US"/>
              <a:t>Footer text here</a:t>
            </a:r>
          </a:p>
        </p:txBody>
      </p:sp>
      <p:sp>
        <p:nvSpPr>
          <p:cNvPr id="6" name="Slide Number Placeholder 5">
            <a:extLst>
              <a:ext uri="{FF2B5EF4-FFF2-40B4-BE49-F238E27FC236}">
                <a16:creationId xmlns:a16="http://schemas.microsoft.com/office/drawing/2014/main" id="{C3156E45-0821-4B9C-9FDE-A3F0435237D5}"/>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65275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716129-CA6B-4D00-B388-EE59BB2F5C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7FA52-78DE-4E56-8404-DF364C0538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1A378-C617-4FCE-946E-24B6AC74F9C1}"/>
              </a:ext>
            </a:extLst>
          </p:cNvPr>
          <p:cNvSpPr>
            <a:spLocks noGrp="1"/>
          </p:cNvSpPr>
          <p:nvPr>
            <p:ph type="dt" sz="half" idx="10"/>
          </p:nvPr>
        </p:nvSpPr>
        <p:spPr/>
        <p:txBody>
          <a:bodyPr/>
          <a:lstStyle/>
          <a:p>
            <a:r>
              <a:rPr lang="en-US"/>
              <a:t>July 22, 2012</a:t>
            </a:r>
          </a:p>
        </p:txBody>
      </p:sp>
      <p:sp>
        <p:nvSpPr>
          <p:cNvPr id="5" name="Footer Placeholder 4">
            <a:extLst>
              <a:ext uri="{FF2B5EF4-FFF2-40B4-BE49-F238E27FC236}">
                <a16:creationId xmlns:a16="http://schemas.microsoft.com/office/drawing/2014/main" id="{509F2A75-A759-4039-AD7F-121125BEBFA5}"/>
              </a:ext>
            </a:extLst>
          </p:cNvPr>
          <p:cNvSpPr>
            <a:spLocks noGrp="1"/>
          </p:cNvSpPr>
          <p:nvPr>
            <p:ph type="ftr" sz="quarter" idx="11"/>
          </p:nvPr>
        </p:nvSpPr>
        <p:spPr/>
        <p:txBody>
          <a:bodyPr/>
          <a:lstStyle/>
          <a:p>
            <a:r>
              <a:rPr lang="en-US"/>
              <a:t>Footer text here</a:t>
            </a:r>
          </a:p>
        </p:txBody>
      </p:sp>
      <p:sp>
        <p:nvSpPr>
          <p:cNvPr id="6" name="Slide Number Placeholder 5">
            <a:extLst>
              <a:ext uri="{FF2B5EF4-FFF2-40B4-BE49-F238E27FC236}">
                <a16:creationId xmlns:a16="http://schemas.microsoft.com/office/drawing/2014/main" id="{0A90123A-891A-450C-AAB7-65DC92152FC3}"/>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25600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2624-6A29-4A98-9CAF-4E600DA7A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C2CD2-CB2D-42ED-9AC0-B231FBFC7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7CD50-9069-4F38-A259-840F8B68CB4E}"/>
              </a:ext>
            </a:extLst>
          </p:cNvPr>
          <p:cNvSpPr>
            <a:spLocks noGrp="1"/>
          </p:cNvSpPr>
          <p:nvPr>
            <p:ph type="dt" sz="half" idx="10"/>
          </p:nvPr>
        </p:nvSpPr>
        <p:spPr/>
        <p:txBody>
          <a:bodyPr/>
          <a:lstStyle/>
          <a:p>
            <a:r>
              <a:rPr lang="en-US"/>
              <a:t>July 22, 2012</a:t>
            </a:r>
          </a:p>
        </p:txBody>
      </p:sp>
      <p:sp>
        <p:nvSpPr>
          <p:cNvPr id="5" name="Footer Placeholder 4">
            <a:extLst>
              <a:ext uri="{FF2B5EF4-FFF2-40B4-BE49-F238E27FC236}">
                <a16:creationId xmlns:a16="http://schemas.microsoft.com/office/drawing/2014/main" id="{90288196-18AA-4D6D-8340-028B51429E43}"/>
              </a:ext>
            </a:extLst>
          </p:cNvPr>
          <p:cNvSpPr>
            <a:spLocks noGrp="1"/>
          </p:cNvSpPr>
          <p:nvPr>
            <p:ph type="ftr" sz="quarter" idx="11"/>
          </p:nvPr>
        </p:nvSpPr>
        <p:spPr/>
        <p:txBody>
          <a:bodyPr/>
          <a:lstStyle/>
          <a:p>
            <a:r>
              <a:rPr lang="en-US"/>
              <a:t>Footer text here</a:t>
            </a:r>
          </a:p>
        </p:txBody>
      </p:sp>
      <p:sp>
        <p:nvSpPr>
          <p:cNvPr id="6" name="Slide Number Placeholder 5">
            <a:extLst>
              <a:ext uri="{FF2B5EF4-FFF2-40B4-BE49-F238E27FC236}">
                <a16:creationId xmlns:a16="http://schemas.microsoft.com/office/drawing/2014/main" id="{2339AC3D-8995-439C-8B36-4DF87FEA4AFA}"/>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73352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8336-C32F-480A-9455-60314C410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73C609-02E9-493A-B4ED-6CC5419CE2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5849E-EAE5-4913-9F06-4820E0F8DDE3}"/>
              </a:ext>
            </a:extLst>
          </p:cNvPr>
          <p:cNvSpPr>
            <a:spLocks noGrp="1"/>
          </p:cNvSpPr>
          <p:nvPr>
            <p:ph type="dt" sz="half" idx="10"/>
          </p:nvPr>
        </p:nvSpPr>
        <p:spPr/>
        <p:txBody>
          <a:bodyPr/>
          <a:lstStyle/>
          <a:p>
            <a:fld id="{7CBF1646-EFF8-46C9-B987-AA866F5C1EFB}" type="datetimeFigureOut">
              <a:rPr lang="en-US" smtClean="0"/>
              <a:t>3/23/2026</a:t>
            </a:fld>
            <a:endParaRPr lang="en-US"/>
          </a:p>
        </p:txBody>
      </p:sp>
      <p:sp>
        <p:nvSpPr>
          <p:cNvPr id="5" name="Footer Placeholder 4">
            <a:extLst>
              <a:ext uri="{FF2B5EF4-FFF2-40B4-BE49-F238E27FC236}">
                <a16:creationId xmlns:a16="http://schemas.microsoft.com/office/drawing/2014/main" id="{243C5DC1-0606-47FF-B00D-65FA723DC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033B28-BDDE-4764-AE94-1E62675C921E}"/>
              </a:ext>
            </a:extLst>
          </p:cNvPr>
          <p:cNvSpPr>
            <a:spLocks noGrp="1"/>
          </p:cNvSpPr>
          <p:nvPr>
            <p:ph type="sldNum" sz="quarter" idx="12"/>
          </p:nvPr>
        </p:nvSpPr>
        <p:spPr/>
        <p:txBody>
          <a:bodyPr/>
          <a:lstStyle/>
          <a:p>
            <a:fld id="{1CA07A34-6ED0-4316-B6E9-B8A835369E6E}" type="slidenum">
              <a:rPr lang="en-US" smtClean="0"/>
              <a:t>‹#›</a:t>
            </a:fld>
            <a:endParaRPr lang="en-US"/>
          </a:p>
        </p:txBody>
      </p:sp>
    </p:spTree>
    <p:extLst>
      <p:ext uri="{BB962C8B-B14F-4D97-AF65-F5344CB8AC3E}">
        <p14:creationId xmlns:p14="http://schemas.microsoft.com/office/powerpoint/2010/main" val="26535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47D5-661E-4A63-AA91-71244B536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79982-EA62-4B7C-A399-7367D1E191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544E0C-8FCC-4149-BE98-332D7ABB12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A2D9B-ADBE-4B6D-BC4D-7F3A3DB28ECA}"/>
              </a:ext>
            </a:extLst>
          </p:cNvPr>
          <p:cNvSpPr>
            <a:spLocks noGrp="1"/>
          </p:cNvSpPr>
          <p:nvPr>
            <p:ph type="dt" sz="half" idx="10"/>
          </p:nvPr>
        </p:nvSpPr>
        <p:spPr/>
        <p:txBody>
          <a:bodyPr/>
          <a:lstStyle/>
          <a:p>
            <a:r>
              <a:rPr lang="en-US"/>
              <a:t>July 22, 2012</a:t>
            </a:r>
          </a:p>
        </p:txBody>
      </p:sp>
      <p:sp>
        <p:nvSpPr>
          <p:cNvPr id="6" name="Footer Placeholder 5">
            <a:extLst>
              <a:ext uri="{FF2B5EF4-FFF2-40B4-BE49-F238E27FC236}">
                <a16:creationId xmlns:a16="http://schemas.microsoft.com/office/drawing/2014/main" id="{58C96A53-BE4E-4A5D-BD18-89497DF4F690}"/>
              </a:ext>
            </a:extLst>
          </p:cNvPr>
          <p:cNvSpPr>
            <a:spLocks noGrp="1"/>
          </p:cNvSpPr>
          <p:nvPr>
            <p:ph type="ftr" sz="quarter" idx="11"/>
          </p:nvPr>
        </p:nvSpPr>
        <p:spPr/>
        <p:txBody>
          <a:bodyPr/>
          <a:lstStyle/>
          <a:p>
            <a:r>
              <a:rPr lang="en-US"/>
              <a:t>Footer text here</a:t>
            </a:r>
          </a:p>
        </p:txBody>
      </p:sp>
      <p:sp>
        <p:nvSpPr>
          <p:cNvPr id="7" name="Slide Number Placeholder 6">
            <a:extLst>
              <a:ext uri="{FF2B5EF4-FFF2-40B4-BE49-F238E27FC236}">
                <a16:creationId xmlns:a16="http://schemas.microsoft.com/office/drawing/2014/main" id="{5C00BAB9-9968-40C9-9094-B60CF05EAE3A}"/>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6778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824B-9000-4752-A2F7-34697FE82E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71A5D-16AC-44EE-B728-7135661C8C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16F2C6-8F04-461A-B5F0-B352E569C9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6CA0C-719A-425C-8C0A-89D14D52C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F0121-13ED-4BA0-A040-77B1E79494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F135D7-1530-43F1-99CE-C60B42485145}"/>
              </a:ext>
            </a:extLst>
          </p:cNvPr>
          <p:cNvSpPr>
            <a:spLocks noGrp="1"/>
          </p:cNvSpPr>
          <p:nvPr>
            <p:ph type="dt" sz="half" idx="10"/>
          </p:nvPr>
        </p:nvSpPr>
        <p:spPr/>
        <p:txBody>
          <a:bodyPr/>
          <a:lstStyle/>
          <a:p>
            <a:r>
              <a:rPr lang="en-US"/>
              <a:t>July 22, 2012</a:t>
            </a:r>
          </a:p>
        </p:txBody>
      </p:sp>
      <p:sp>
        <p:nvSpPr>
          <p:cNvPr id="8" name="Footer Placeholder 7">
            <a:extLst>
              <a:ext uri="{FF2B5EF4-FFF2-40B4-BE49-F238E27FC236}">
                <a16:creationId xmlns:a16="http://schemas.microsoft.com/office/drawing/2014/main" id="{FEF3C245-BF8D-4424-A128-9260BFF97B48}"/>
              </a:ext>
            </a:extLst>
          </p:cNvPr>
          <p:cNvSpPr>
            <a:spLocks noGrp="1"/>
          </p:cNvSpPr>
          <p:nvPr>
            <p:ph type="ftr" sz="quarter" idx="11"/>
          </p:nvPr>
        </p:nvSpPr>
        <p:spPr/>
        <p:txBody>
          <a:bodyPr/>
          <a:lstStyle/>
          <a:p>
            <a:r>
              <a:rPr lang="en-US"/>
              <a:t>Footer text here</a:t>
            </a:r>
          </a:p>
        </p:txBody>
      </p:sp>
      <p:sp>
        <p:nvSpPr>
          <p:cNvPr id="9" name="Slide Number Placeholder 8">
            <a:extLst>
              <a:ext uri="{FF2B5EF4-FFF2-40B4-BE49-F238E27FC236}">
                <a16:creationId xmlns:a16="http://schemas.microsoft.com/office/drawing/2014/main" id="{8A296DEA-CDC3-44E5-9E53-911620AAC662}"/>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2876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7CB08-E2D1-47D5-AF4F-6EC8281630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D064B-699C-4009-BE4D-D4AE641E275B}"/>
              </a:ext>
            </a:extLst>
          </p:cNvPr>
          <p:cNvSpPr>
            <a:spLocks noGrp="1"/>
          </p:cNvSpPr>
          <p:nvPr>
            <p:ph type="dt" sz="half" idx="10"/>
          </p:nvPr>
        </p:nvSpPr>
        <p:spPr/>
        <p:txBody>
          <a:bodyPr/>
          <a:lstStyle/>
          <a:p>
            <a:r>
              <a:rPr lang="en-US"/>
              <a:t>July 22, 2012</a:t>
            </a:r>
          </a:p>
        </p:txBody>
      </p:sp>
      <p:sp>
        <p:nvSpPr>
          <p:cNvPr id="4" name="Footer Placeholder 3">
            <a:extLst>
              <a:ext uri="{FF2B5EF4-FFF2-40B4-BE49-F238E27FC236}">
                <a16:creationId xmlns:a16="http://schemas.microsoft.com/office/drawing/2014/main" id="{8BBCE083-A047-4629-978D-313AE4B1C557}"/>
              </a:ext>
            </a:extLst>
          </p:cNvPr>
          <p:cNvSpPr>
            <a:spLocks noGrp="1"/>
          </p:cNvSpPr>
          <p:nvPr>
            <p:ph type="ftr" sz="quarter" idx="11"/>
          </p:nvPr>
        </p:nvSpPr>
        <p:spPr/>
        <p:txBody>
          <a:bodyPr/>
          <a:lstStyle/>
          <a:p>
            <a:r>
              <a:rPr lang="en-US"/>
              <a:t>Footer text here</a:t>
            </a:r>
          </a:p>
        </p:txBody>
      </p:sp>
      <p:sp>
        <p:nvSpPr>
          <p:cNvPr id="5" name="Slide Number Placeholder 4">
            <a:extLst>
              <a:ext uri="{FF2B5EF4-FFF2-40B4-BE49-F238E27FC236}">
                <a16:creationId xmlns:a16="http://schemas.microsoft.com/office/drawing/2014/main" id="{580D59FC-548A-4449-9C5F-824D3FC333B5}"/>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2168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31D2F-7AA3-4A68-BA79-5DAF1C3D9076}"/>
              </a:ext>
            </a:extLst>
          </p:cNvPr>
          <p:cNvSpPr>
            <a:spLocks noGrp="1"/>
          </p:cNvSpPr>
          <p:nvPr>
            <p:ph type="dt" sz="half" idx="10"/>
          </p:nvPr>
        </p:nvSpPr>
        <p:spPr/>
        <p:txBody>
          <a:bodyPr/>
          <a:lstStyle/>
          <a:p>
            <a:r>
              <a:rPr lang="en-US"/>
              <a:t>July 22, 2012</a:t>
            </a:r>
          </a:p>
        </p:txBody>
      </p:sp>
      <p:sp>
        <p:nvSpPr>
          <p:cNvPr id="3" name="Footer Placeholder 2">
            <a:extLst>
              <a:ext uri="{FF2B5EF4-FFF2-40B4-BE49-F238E27FC236}">
                <a16:creationId xmlns:a16="http://schemas.microsoft.com/office/drawing/2014/main" id="{76785850-5DBD-411D-912D-8D5EA461182E}"/>
              </a:ext>
            </a:extLst>
          </p:cNvPr>
          <p:cNvSpPr>
            <a:spLocks noGrp="1"/>
          </p:cNvSpPr>
          <p:nvPr>
            <p:ph type="ftr" sz="quarter" idx="11"/>
          </p:nvPr>
        </p:nvSpPr>
        <p:spPr/>
        <p:txBody>
          <a:bodyPr/>
          <a:lstStyle/>
          <a:p>
            <a:r>
              <a:rPr lang="en-US"/>
              <a:t>Footer text here</a:t>
            </a:r>
          </a:p>
        </p:txBody>
      </p:sp>
      <p:sp>
        <p:nvSpPr>
          <p:cNvPr id="4" name="Slide Number Placeholder 3">
            <a:extLst>
              <a:ext uri="{FF2B5EF4-FFF2-40B4-BE49-F238E27FC236}">
                <a16:creationId xmlns:a16="http://schemas.microsoft.com/office/drawing/2014/main" id="{FD3912AE-C445-4943-809E-41904E8379A7}"/>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0225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062E-5D50-4B72-ADC4-B832C72C39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524E-32FE-48EB-9E6C-32C707A586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02501-7F9B-413F-90A4-D3BAA2B89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3BDD7A-E845-4738-A335-3D239200D9A0}"/>
              </a:ext>
            </a:extLst>
          </p:cNvPr>
          <p:cNvSpPr>
            <a:spLocks noGrp="1"/>
          </p:cNvSpPr>
          <p:nvPr>
            <p:ph type="dt" sz="half" idx="10"/>
          </p:nvPr>
        </p:nvSpPr>
        <p:spPr/>
        <p:txBody>
          <a:bodyPr/>
          <a:lstStyle/>
          <a:p>
            <a:r>
              <a:rPr lang="en-US"/>
              <a:t>July 22, 2012</a:t>
            </a:r>
          </a:p>
        </p:txBody>
      </p:sp>
      <p:sp>
        <p:nvSpPr>
          <p:cNvPr id="6" name="Footer Placeholder 5">
            <a:extLst>
              <a:ext uri="{FF2B5EF4-FFF2-40B4-BE49-F238E27FC236}">
                <a16:creationId xmlns:a16="http://schemas.microsoft.com/office/drawing/2014/main" id="{289AB394-BE97-40B3-AD6A-2C680B5FF97F}"/>
              </a:ext>
            </a:extLst>
          </p:cNvPr>
          <p:cNvSpPr>
            <a:spLocks noGrp="1"/>
          </p:cNvSpPr>
          <p:nvPr>
            <p:ph type="ftr" sz="quarter" idx="11"/>
          </p:nvPr>
        </p:nvSpPr>
        <p:spPr/>
        <p:txBody>
          <a:bodyPr/>
          <a:lstStyle/>
          <a:p>
            <a:r>
              <a:rPr lang="en-US"/>
              <a:t>Footer text here</a:t>
            </a:r>
          </a:p>
        </p:txBody>
      </p:sp>
      <p:sp>
        <p:nvSpPr>
          <p:cNvPr id="7" name="Slide Number Placeholder 6">
            <a:extLst>
              <a:ext uri="{FF2B5EF4-FFF2-40B4-BE49-F238E27FC236}">
                <a16:creationId xmlns:a16="http://schemas.microsoft.com/office/drawing/2014/main" id="{535AB399-3DA8-476C-9D00-D564AF2AA492}"/>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89940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4BEE-4E0F-425E-AE7C-7751FBE9B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39012-3D53-4339-B435-35499A83D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9BFC7-D37E-45AF-BB86-48D732DA6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5B875-94A1-4310-896C-C4AC6AED64BC}"/>
              </a:ext>
            </a:extLst>
          </p:cNvPr>
          <p:cNvSpPr>
            <a:spLocks noGrp="1"/>
          </p:cNvSpPr>
          <p:nvPr>
            <p:ph type="dt" sz="half" idx="10"/>
          </p:nvPr>
        </p:nvSpPr>
        <p:spPr/>
        <p:txBody>
          <a:bodyPr/>
          <a:lstStyle/>
          <a:p>
            <a:r>
              <a:rPr lang="en-US"/>
              <a:t>July 22, 2012</a:t>
            </a:r>
          </a:p>
        </p:txBody>
      </p:sp>
      <p:sp>
        <p:nvSpPr>
          <p:cNvPr id="6" name="Footer Placeholder 5">
            <a:extLst>
              <a:ext uri="{FF2B5EF4-FFF2-40B4-BE49-F238E27FC236}">
                <a16:creationId xmlns:a16="http://schemas.microsoft.com/office/drawing/2014/main" id="{789B8D38-0CE1-4558-A724-7BE2E9D33E36}"/>
              </a:ext>
            </a:extLst>
          </p:cNvPr>
          <p:cNvSpPr>
            <a:spLocks noGrp="1"/>
          </p:cNvSpPr>
          <p:nvPr>
            <p:ph type="ftr" sz="quarter" idx="11"/>
          </p:nvPr>
        </p:nvSpPr>
        <p:spPr/>
        <p:txBody>
          <a:bodyPr/>
          <a:lstStyle/>
          <a:p>
            <a:r>
              <a:rPr lang="en-US"/>
              <a:t>Footer text here</a:t>
            </a:r>
          </a:p>
        </p:txBody>
      </p:sp>
      <p:sp>
        <p:nvSpPr>
          <p:cNvPr id="7" name="Slide Number Placeholder 6">
            <a:extLst>
              <a:ext uri="{FF2B5EF4-FFF2-40B4-BE49-F238E27FC236}">
                <a16:creationId xmlns:a16="http://schemas.microsoft.com/office/drawing/2014/main" id="{C9C48324-FD90-4971-B4A9-A194480BA17E}"/>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5374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992B0-C5D2-4DFF-A61C-F46EBA02B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C5A1FA-C261-467A-BE4F-C72629A6D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2FFB3-21B9-4601-8EF2-27453CF1D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July 22, 2012</a:t>
            </a:r>
          </a:p>
        </p:txBody>
      </p:sp>
      <p:sp>
        <p:nvSpPr>
          <p:cNvPr id="5" name="Footer Placeholder 4">
            <a:extLst>
              <a:ext uri="{FF2B5EF4-FFF2-40B4-BE49-F238E27FC236}">
                <a16:creationId xmlns:a16="http://schemas.microsoft.com/office/drawing/2014/main" id="{71E5299D-8451-4289-91EC-1436E9FF7B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text here</a:t>
            </a:r>
          </a:p>
        </p:txBody>
      </p:sp>
      <p:sp>
        <p:nvSpPr>
          <p:cNvPr id="6" name="Slide Number Placeholder 5">
            <a:extLst>
              <a:ext uri="{FF2B5EF4-FFF2-40B4-BE49-F238E27FC236}">
                <a16:creationId xmlns:a16="http://schemas.microsoft.com/office/drawing/2014/main" id="{27162442-CA2D-484D-855E-349FC1CB3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n-US" smtClean="0"/>
              <a:pPr/>
              <a:t>‹#›</a:t>
            </a:fld>
            <a:endParaRPr lang="en-US"/>
          </a:p>
        </p:txBody>
      </p:sp>
    </p:spTree>
    <p:extLst>
      <p:ext uri="{BB962C8B-B14F-4D97-AF65-F5344CB8AC3E}">
        <p14:creationId xmlns:p14="http://schemas.microsoft.com/office/powerpoint/2010/main" val="981654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hyperlink" Target="https://www.dallascollege.edu/contact/pages/default.aspx" TargetMode="External"/><Relationship Id="rId5" Type="http://schemas.openxmlformats.org/officeDocument/2006/relationships/hyperlink" Target="https://www.dallascollege.edu/admissions/registration/pages/ce-registration.aspx"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mailto:swells@dallascollege.edu" TargetMode="External"/><Relationship Id="rId5" Type="http://schemas.openxmlformats.org/officeDocument/2006/relationships/hyperlink" Target="mailto:kwelchhaynes@dallascollege.edu"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mailto:alliedhealthadmissions@dcccd.edu" TargetMode="External"/><Relationship Id="rId3" Type="http://schemas.openxmlformats.org/officeDocument/2006/relationships/slideLayout" Target="../slideLayouts/slideLayout6.xml"/><Relationship Id="rId7" Type="http://schemas.openxmlformats.org/officeDocument/2006/relationships/hyperlink" Target="mailto:lbuckner@dallascollege.edu" TargetMode="Externa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hyperlink" Target="mailto:kwelchhaynes@dallascollege.edu" TargetMode="External"/><Relationship Id="rId5" Type="http://schemas.openxmlformats.org/officeDocument/2006/relationships/hyperlink" Target="mailto:kkolby@dallascollege.edu" TargetMode="External"/><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xml"/><Relationship Id="rId7" Type="http://schemas.openxmlformats.org/officeDocument/2006/relationships/image" Target="../media/image31.svg"/><Relationship Id="rId12" Type="http://schemas.openxmlformats.org/officeDocument/2006/relationships/image" Target="../media/image5.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hyperlink" Target="mailto:bhcRadTech@dcccd.edu" TargetMode="External"/><Relationship Id="rId10" Type="http://schemas.openxmlformats.org/officeDocument/2006/relationships/image" Target="../media/image34.png"/><Relationship Id="rId4" Type="http://schemas.openxmlformats.org/officeDocument/2006/relationships/notesSlide" Target="../notesSlides/notesSlide25.xml"/><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diagramLayout" Target="../diagrams/layout3.xml"/><Relationship Id="rId11" Type="http://schemas.openxmlformats.org/officeDocument/2006/relationships/image" Target="../media/image5.png"/><Relationship Id="rId5" Type="http://schemas.openxmlformats.org/officeDocument/2006/relationships/diagramData" Target="../diagrams/data3.xml"/><Relationship Id="rId10" Type="http://schemas.openxmlformats.org/officeDocument/2006/relationships/image" Target="../media/image20.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descr="Radiologic Sciences Online Orientation" title="Title picture"/>
          <p:cNvSpPr/>
          <p:nvPr/>
        </p:nvSpPr>
        <p:spPr>
          <a:xfrm>
            <a:off x="2353270" y="0"/>
            <a:ext cx="4728755" cy="6191794"/>
          </a:xfrm>
          <a:prstGeom prst="rect">
            <a:avLst/>
          </a:prstGeom>
          <a:solidFill>
            <a:srgbClr val="0B44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3209440" y="4455853"/>
            <a:ext cx="3016414" cy="949907"/>
          </a:xfrm>
          <a:prstGeom prst="rect">
            <a:avLst/>
          </a:prstGeom>
        </p:spPr>
        <p:txBody>
          <a:bodyPr>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3200" b="1" dirty="0">
                <a:solidFill>
                  <a:schemeClr val="bg1"/>
                </a:solidFill>
              </a:rPr>
              <a:t>Brookhaven Campus</a:t>
            </a:r>
          </a:p>
        </p:txBody>
      </p:sp>
      <p:sp>
        <p:nvSpPr>
          <p:cNvPr id="5" name="Title 1"/>
          <p:cNvSpPr txBox="1">
            <a:spLocks/>
          </p:cNvSpPr>
          <p:nvPr/>
        </p:nvSpPr>
        <p:spPr>
          <a:xfrm>
            <a:off x="2388264" y="1830980"/>
            <a:ext cx="5536479" cy="10101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i="1" dirty="0">
                <a:latin typeface="Corbel" panose="020B0503020204020204" pitchFamily="34" charset="0"/>
              </a:rPr>
              <a:t>Online Orientation</a:t>
            </a:r>
          </a:p>
        </p:txBody>
      </p:sp>
      <p:pic>
        <p:nvPicPr>
          <p:cNvPr id="6" name="Picture 5" descr="Axial view of the brain" title="MR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3" y="1962953"/>
            <a:ext cx="2258377" cy="2654353"/>
          </a:xfrm>
          <a:prstGeom prst="rect">
            <a:avLst/>
          </a:prstGeom>
        </p:spPr>
      </p:pic>
      <p:pic>
        <p:nvPicPr>
          <p:cNvPr id="10" name="Picture 9" descr="hand x-ray" title="han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5783" y="1984839"/>
            <a:ext cx="2574915" cy="2658590"/>
          </a:xfrm>
          <a:prstGeom prst="rect">
            <a:avLst/>
          </a:prstGeom>
        </p:spPr>
      </p:pic>
      <p:pic>
        <p:nvPicPr>
          <p:cNvPr id="11" name="Picture 10" descr="abdomen x-ray" title="IV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8214" y="1989078"/>
            <a:ext cx="2315748" cy="2654353"/>
          </a:xfrm>
          <a:prstGeom prst="rect">
            <a:avLst/>
          </a:prstGeom>
        </p:spPr>
      </p:pic>
      <p:sp>
        <p:nvSpPr>
          <p:cNvPr id="7" name="TextBox 6"/>
          <p:cNvSpPr txBox="1"/>
          <p:nvPr/>
        </p:nvSpPr>
        <p:spPr>
          <a:xfrm>
            <a:off x="7125783" y="4715688"/>
            <a:ext cx="4978179" cy="1077218"/>
          </a:xfrm>
          <a:prstGeom prst="rect">
            <a:avLst/>
          </a:prstGeom>
          <a:noFill/>
        </p:spPr>
        <p:txBody>
          <a:bodyPr wrap="square" rtlCol="0">
            <a:spAutoFit/>
          </a:bodyPr>
          <a:lstStyle/>
          <a:p>
            <a:pPr algn="ctr"/>
            <a:r>
              <a:rPr lang="en-US" sz="3600" i="1" dirty="0"/>
              <a:t>Application Information</a:t>
            </a:r>
          </a:p>
          <a:p>
            <a:pPr algn="ctr"/>
            <a:r>
              <a:rPr lang="en-US" sz="2800" i="1" dirty="0"/>
              <a:t>Radiologic Technology Program</a:t>
            </a:r>
          </a:p>
        </p:txBody>
      </p:sp>
      <p:sp>
        <p:nvSpPr>
          <p:cNvPr id="9" name="Title 8"/>
          <p:cNvSpPr>
            <a:spLocks noGrp="1"/>
          </p:cNvSpPr>
          <p:nvPr>
            <p:ph type="title" idx="4294967295"/>
          </p:nvPr>
        </p:nvSpPr>
        <p:spPr>
          <a:xfrm>
            <a:off x="2456050" y="156755"/>
            <a:ext cx="4625975" cy="1441762"/>
          </a:xfrm>
        </p:spPr>
        <p:txBody>
          <a:bodyPr>
            <a:noAutofit/>
          </a:bodyPr>
          <a:lstStyle/>
          <a:p>
            <a:pPr algn="ctr"/>
            <a:r>
              <a:rPr lang="en-US" sz="4000" b="1" dirty="0">
                <a:solidFill>
                  <a:schemeClr val="bg1"/>
                </a:solidFill>
                <a:effectLst>
                  <a:outerShdw blurRad="38100" dist="38100" dir="2700000" algn="tl">
                    <a:srgbClr val="000000">
                      <a:alpha val="43137"/>
                    </a:srgbClr>
                  </a:outerShdw>
                </a:effectLst>
              </a:rPr>
              <a:t>Radiologic Sciences</a:t>
            </a: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Program</a:t>
            </a:r>
            <a:endParaRPr lang="en-US" sz="3600" dirty="0">
              <a:solidFill>
                <a:schemeClr val="bg1"/>
              </a:solidFill>
            </a:endParaRPr>
          </a:p>
        </p:txBody>
      </p:sp>
      <p:pic>
        <p:nvPicPr>
          <p:cNvPr id="12" name="Picture 11" descr="Dallas College Logo&#10;&#10;">
            <a:extLst>
              <a:ext uri="{FF2B5EF4-FFF2-40B4-BE49-F238E27FC236}">
                <a16:creationId xmlns:a16="http://schemas.microsoft.com/office/drawing/2014/main" id="{0FCC6951-181F-4764-91B8-EAB8B1E80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8607" y="3314134"/>
            <a:ext cx="3626639" cy="1141719"/>
          </a:xfrm>
          <a:prstGeom prst="rect">
            <a:avLst/>
          </a:prstGeom>
        </p:spPr>
      </p:pic>
      <p:pic>
        <p:nvPicPr>
          <p:cNvPr id="27" name="Video 26">
            <a:hlinkClick r:id="" action="ppaction://media"/>
            <a:extLst>
              <a:ext uri="{FF2B5EF4-FFF2-40B4-BE49-F238E27FC236}">
                <a16:creationId xmlns:a16="http://schemas.microsoft.com/office/drawing/2014/main" id="{D927232A-F616-2FFF-364F-301716D505D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946088" y="369606"/>
            <a:ext cx="1016060" cy="1016060"/>
          </a:xfrm>
          <a:prstGeom prst="ellipse">
            <a:avLst/>
          </a:prstGeom>
        </p:spPr>
      </p:pic>
    </p:spTree>
    <p:extLst>
      <p:ext uri="{BB962C8B-B14F-4D97-AF65-F5344CB8AC3E}">
        <p14:creationId xmlns:p14="http://schemas.microsoft.com/office/powerpoint/2010/main" val="2625579866"/>
      </p:ext>
    </p:extLst>
  </p:cSld>
  <p:clrMapOvr>
    <a:masterClrMapping/>
  </p:clrMapOvr>
  <mc:AlternateContent xmlns:mc="http://schemas.openxmlformats.org/markup-compatibility/2006" xmlns:p14="http://schemas.microsoft.com/office/powerpoint/2010/main">
    <mc:Choice Requires="p14">
      <p:transition spd="med" p14:dur="700" advTm="82649">
        <p:fade/>
      </p:transition>
    </mc:Choice>
    <mc:Fallback xmlns="">
      <p:transition spd="med" advTm="82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5249" y="349112"/>
            <a:ext cx="10101368" cy="877729"/>
          </a:xfrm>
        </p:spPr>
        <p:txBody>
          <a:bodyPr vert="horz" lIns="91440" tIns="45720" rIns="91440" bIns="45720" rtlCol="0" anchor="ctr">
            <a:normAutofit/>
          </a:bodyPr>
          <a:lstStyle/>
          <a:p>
            <a:r>
              <a:rPr lang="en-US" sz="3600" b="1" kern="1200">
                <a:solidFill>
                  <a:srgbClr val="FFFFFF"/>
                </a:solidFill>
                <a:effectLst>
                  <a:outerShdw blurRad="38100" dist="38100" dir="2700000" algn="tl">
                    <a:srgbClr val="000000">
                      <a:alpha val="43137"/>
                    </a:srgbClr>
                  </a:outerShdw>
                </a:effectLst>
                <a:latin typeface="+mj-lt"/>
                <a:ea typeface="+mj-ea"/>
                <a:cs typeface="+mj-cs"/>
              </a:rPr>
              <a:t>As a Radiologic Technologist, you will be expected to:</a:t>
            </a:r>
            <a:endParaRPr lang="en-US" sz="3600" kern="1200">
              <a:solidFill>
                <a:srgbClr val="FFFFFF"/>
              </a:solidFill>
              <a:effectLst>
                <a:outerShdw blurRad="38100" dist="38100" dir="2700000" algn="tl">
                  <a:srgbClr val="000000">
                    <a:alpha val="43137"/>
                  </a:srgbClr>
                </a:outerShdw>
              </a:effectLst>
              <a:latin typeface="+mj-lt"/>
              <a:ea typeface="+mj-ea"/>
              <a:cs typeface="+mj-cs"/>
            </a:endParaRPr>
          </a:p>
        </p:txBody>
      </p:sp>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5971" y="2112579"/>
            <a:ext cx="8443998" cy="5101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descr="List of duties that are typically performed by a Radiologic Technologist" title="Duties of a Radiologic Technologist"/>
          <p:cNvGraphicFramePr>
            <a:graphicFrameLocks noGrp="1"/>
          </p:cNvGraphicFramePr>
          <p:nvPr>
            <p:extLst>
              <p:ext uri="{D42A27DB-BD31-4B8C-83A1-F6EECF244321}">
                <p14:modId xmlns:p14="http://schemas.microsoft.com/office/powerpoint/2010/main" val="2507951152"/>
              </p:ext>
            </p:extLst>
          </p:nvPr>
        </p:nvGraphicFramePr>
        <p:xfrm>
          <a:off x="915249" y="2788381"/>
          <a:ext cx="10739555" cy="4007491"/>
        </p:xfrm>
        <a:graphic>
          <a:graphicData uri="http://schemas.openxmlformats.org/drawingml/2006/table">
            <a:tbl>
              <a:tblPr firstRow="1" bandRow="1">
                <a:tableStyleId>{5940675A-B579-460E-94D1-54222C63F5DA}</a:tableStyleId>
              </a:tblPr>
              <a:tblGrid>
                <a:gridCol w="5844098">
                  <a:extLst>
                    <a:ext uri="{9D8B030D-6E8A-4147-A177-3AD203B41FA5}">
                      <a16:colId xmlns:a16="http://schemas.microsoft.com/office/drawing/2014/main" val="20000"/>
                    </a:ext>
                  </a:extLst>
                </a:gridCol>
                <a:gridCol w="4895457">
                  <a:extLst>
                    <a:ext uri="{9D8B030D-6E8A-4147-A177-3AD203B41FA5}">
                      <a16:colId xmlns:a16="http://schemas.microsoft.com/office/drawing/2014/main" val="20001"/>
                    </a:ext>
                  </a:extLst>
                </a:gridCol>
              </a:tblGrid>
              <a:tr h="37245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Adjust technical factors on imaging equipment</a:t>
                      </a:r>
                      <a:br>
                        <a:rPr lang="en-US" sz="2200" dirty="0"/>
                      </a:br>
                      <a:endParaRPr lang="en-US" sz="2200"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Precisely following physician’s orders.</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1726">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Protect the patient from excess exposure</a:t>
                      </a:r>
                      <a:endParaRPr lang="en-US" sz="2200" b="1"/>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 Prepare patients for exams.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1726">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Position the patient and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 Work with radiologists.</a:t>
                      </a:r>
                    </a:p>
                    <a:p>
                      <a:pPr marL="285750" indent="-285750">
                        <a:buFont typeface="Wingdings" panose="05000000000000000000" pitchFamily="2" charset="2"/>
                        <a:buChar char="ü"/>
                      </a:pPr>
                      <a:endParaRPr lang="en-US" sz="2200" b="1"/>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49865">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Operate equipment and computer systems.</a:t>
                      </a:r>
                      <a:br>
                        <a:rPr lang="en-US" sz="2200"/>
                      </a:br>
                      <a:endParaRPr lang="en-US" sz="220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Evaluate images to ensure</a:t>
                      </a:r>
                      <a:r>
                        <a:rPr lang="en-US" sz="2200" baseline="0"/>
                        <a:t> optimal quality.</a:t>
                      </a:r>
                      <a:endParaRPr lang="en-US" sz="2200" b="1"/>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Maintain detailed patient records</a:t>
                      </a:r>
                      <a:br>
                        <a:rPr lang="en-US" sz="2200" dirty="0"/>
                      </a:br>
                      <a:endParaRPr lang="en-US" sz="22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Work well with members of a team</a:t>
                      </a:r>
                    </a:p>
                    <a:p>
                      <a:pPr marL="285750" indent="-285750">
                        <a:buFont typeface="Wingdings" panose="05000000000000000000" pitchFamily="2" charset="2"/>
                        <a:buChar char="ü"/>
                      </a:pP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24" name="Video 23">
            <a:hlinkClick r:id="" action="ppaction://media"/>
            <a:extLst>
              <a:ext uri="{FF2B5EF4-FFF2-40B4-BE49-F238E27FC236}">
                <a16:creationId xmlns:a16="http://schemas.microsoft.com/office/drawing/2014/main" id="{41F064B5-25AC-0A93-DD4B-7FBA506CAF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76751" y="461275"/>
            <a:ext cx="499256" cy="499256"/>
          </a:xfrm>
          <a:prstGeom prst="ellipse">
            <a:avLst/>
          </a:prstGeom>
        </p:spPr>
      </p:pic>
    </p:spTree>
    <p:extLst>
      <p:ext uri="{BB962C8B-B14F-4D97-AF65-F5344CB8AC3E}">
        <p14:creationId xmlns:p14="http://schemas.microsoft.com/office/powerpoint/2010/main" val="93142579"/>
      </p:ext>
    </p:extLst>
  </p:cSld>
  <p:clrMapOvr>
    <a:masterClrMapping/>
  </p:clrMapOvr>
  <mc:AlternateContent xmlns:mc="http://schemas.openxmlformats.org/markup-compatibility/2006" xmlns:p14="http://schemas.microsoft.com/office/powerpoint/2010/main">
    <mc:Choice Requires="p14">
      <p:transition spd="med" p14:dur="700" advTm="66900">
        <p:fade/>
      </p:transition>
    </mc:Choice>
    <mc:Fallback xmlns="">
      <p:transition spd="med" advTm="66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1" kern="1200">
                <a:solidFill>
                  <a:schemeClr val="tx1"/>
                </a:solidFill>
                <a:effectLst>
                  <a:outerShdw blurRad="38100" dist="38100" dir="2700000" algn="tl">
                    <a:srgbClr val="000000">
                      <a:alpha val="43137"/>
                    </a:srgbClr>
                  </a:outerShdw>
                </a:effectLst>
                <a:latin typeface="+mj-lt"/>
                <a:ea typeface="+mj-ea"/>
                <a:cs typeface="+mj-cs"/>
              </a:rPr>
              <a:t>Physical Requirements</a:t>
            </a:r>
            <a:endParaRPr lang="en-US" sz="4000" kern="120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p:cNvSpPr>
            <a:spLocks/>
          </p:cNvSpPr>
          <p:nvPr/>
        </p:nvSpPr>
        <p:spPr>
          <a:xfrm>
            <a:off x="845475" y="1770527"/>
            <a:ext cx="3917374" cy="531340"/>
          </a:xfrm>
          <a:prstGeom prst="rect">
            <a:avLst/>
          </a:prstGeom>
        </p:spPr>
        <p:txBody>
          <a:bodyPr>
            <a:normAutofit/>
          </a:bodyPr>
          <a:lstStyle/>
          <a:p>
            <a:pPr defTabSz="777240">
              <a:spcAft>
                <a:spcPts val="600"/>
              </a:spcAft>
            </a:pPr>
            <a:r>
              <a:rPr lang="en-US" sz="2400" b="1" kern="1200">
                <a:solidFill>
                  <a:schemeClr val="tx1"/>
                </a:solidFill>
                <a:latin typeface="+mn-lt"/>
                <a:ea typeface="+mn-ea"/>
                <a:cs typeface="+mn-cs"/>
              </a:rPr>
              <a:t>Manual dexterity to</a:t>
            </a:r>
            <a:r>
              <a:rPr lang="en-US" sz="2400" kern="1200">
                <a:solidFill>
                  <a:schemeClr val="tx1"/>
                </a:solidFill>
                <a:latin typeface="+mn-lt"/>
                <a:ea typeface="+mn-ea"/>
                <a:cs typeface="+mn-cs"/>
              </a:rPr>
              <a:t>:</a:t>
            </a:r>
            <a:endParaRPr lang="en-US" sz="3200"/>
          </a:p>
        </p:txBody>
      </p:sp>
      <p:sp>
        <p:nvSpPr>
          <p:cNvPr id="10" name="Content Placeholder 9"/>
          <p:cNvSpPr>
            <a:spLocks/>
          </p:cNvSpPr>
          <p:nvPr/>
        </p:nvSpPr>
        <p:spPr>
          <a:xfrm>
            <a:off x="839805" y="2235135"/>
            <a:ext cx="4993711" cy="1267801"/>
          </a:xfrm>
          <a:prstGeom prst="rect">
            <a:avLst/>
          </a:prstGeom>
        </p:spPr>
        <p:txBody>
          <a:bodyPr lIns="91440" tIns="45720" rIns="91440" bIns="45720" anchor="t">
            <a:noAutofit/>
          </a:bodyPr>
          <a:lstStyle/>
          <a:p>
            <a:pPr marL="342900" indent="-342900" defTabSz="777240">
              <a:spcAft>
                <a:spcPts val="600"/>
              </a:spcAft>
              <a:buFont typeface="Arial"/>
              <a:buChar char="•"/>
            </a:pPr>
            <a:r>
              <a:rPr lang="en-US" sz="1900" kern="1200">
                <a:latin typeface="+mn-lt"/>
                <a:ea typeface="+mn-ea"/>
                <a:cs typeface="+mn-cs"/>
              </a:rPr>
              <a:t>Use sterile technique</a:t>
            </a:r>
            <a:endParaRPr lang="en-US" sz="1900" kern="1200">
              <a:latin typeface="+mn-lt"/>
              <a:cs typeface="Calibri"/>
            </a:endParaRPr>
          </a:p>
          <a:p>
            <a:pPr marL="388620" lvl="1" defTabSz="777240">
              <a:spcAft>
                <a:spcPts val="600"/>
              </a:spcAft>
            </a:pPr>
            <a:r>
              <a:rPr lang="en-US" sz="1900" kern="1200">
                <a:latin typeface="+mn-lt"/>
                <a:ea typeface="+mn-ea"/>
                <a:cs typeface="+mn-cs"/>
              </a:rPr>
              <a:t>Examples: to insert catheters or prepare and administer medications</a:t>
            </a:r>
            <a:endParaRPr lang="en-US" sz="1900" kern="1200">
              <a:latin typeface="+mn-lt"/>
              <a:cs typeface="Calibri"/>
            </a:endParaRPr>
          </a:p>
          <a:p>
            <a:pPr marL="342900" indent="-342900" defTabSz="777240">
              <a:spcAft>
                <a:spcPts val="600"/>
              </a:spcAft>
              <a:buFont typeface="Arial"/>
              <a:buChar char="•"/>
            </a:pPr>
            <a:r>
              <a:rPr lang="en-US" sz="1900" kern="1200">
                <a:latin typeface="+mn-lt"/>
                <a:ea typeface="+mn-ea"/>
                <a:cs typeface="+mn-cs"/>
              </a:rPr>
              <a:t>Manipulate and assemble equipment for use.</a:t>
            </a:r>
            <a:endParaRPr lang="en-US" sz="1900">
              <a:cs typeface="Calibri" panose="020F0502020204030204"/>
            </a:endParaRPr>
          </a:p>
        </p:txBody>
      </p:sp>
      <p:sp>
        <p:nvSpPr>
          <p:cNvPr id="12" name="Text Placeholder 11"/>
          <p:cNvSpPr>
            <a:spLocks/>
          </p:cNvSpPr>
          <p:nvPr/>
        </p:nvSpPr>
        <p:spPr>
          <a:xfrm>
            <a:off x="6207297" y="1770333"/>
            <a:ext cx="3918669" cy="700340"/>
          </a:xfrm>
          <a:prstGeom prst="rect">
            <a:avLst/>
          </a:prstGeom>
        </p:spPr>
        <p:txBody>
          <a:bodyPr>
            <a:normAutofit/>
          </a:bodyPr>
          <a:lstStyle/>
          <a:p>
            <a:pPr defTabSz="777240">
              <a:spcAft>
                <a:spcPts val="600"/>
              </a:spcAft>
            </a:pPr>
            <a:r>
              <a:rPr lang="en-US" sz="2400" b="1" kern="1200">
                <a:solidFill>
                  <a:schemeClr val="tx1"/>
                </a:solidFill>
                <a:latin typeface="+mn-lt"/>
                <a:ea typeface="+mn-ea"/>
                <a:cs typeface="+mn-cs"/>
              </a:rPr>
              <a:t>Physical ability to</a:t>
            </a:r>
            <a:r>
              <a:rPr lang="en-US" sz="2400" kern="1200">
                <a:solidFill>
                  <a:schemeClr val="tx1"/>
                </a:solidFill>
                <a:latin typeface="+mn-lt"/>
                <a:ea typeface="+mn-ea"/>
                <a:cs typeface="+mn-cs"/>
              </a:rPr>
              <a:t>:</a:t>
            </a:r>
            <a:endParaRPr lang="en-US" sz="3200"/>
          </a:p>
        </p:txBody>
      </p:sp>
      <p:sp>
        <p:nvSpPr>
          <p:cNvPr id="11" name="Content Placeholder 10"/>
          <p:cNvSpPr>
            <a:spLocks/>
          </p:cNvSpPr>
          <p:nvPr/>
        </p:nvSpPr>
        <p:spPr>
          <a:xfrm>
            <a:off x="6207297" y="2474142"/>
            <a:ext cx="5733993" cy="2826695"/>
          </a:xfrm>
          <a:prstGeom prst="rect">
            <a:avLst/>
          </a:prstGeom>
        </p:spPr>
        <p:txBody>
          <a:bodyPr lIns="91440" tIns="45720" rIns="91440" bIns="45720" anchor="t">
            <a:normAutofit/>
          </a:bodyPr>
          <a:lstStyle/>
          <a:p>
            <a:pPr marL="342900" indent="-342900" defTabSz="777240">
              <a:spcAft>
                <a:spcPts val="600"/>
              </a:spcAft>
              <a:buFont typeface="Arial" panose="020B0604020202020204" pitchFamily="34" charset="0"/>
              <a:buChar char="•"/>
            </a:pPr>
            <a:r>
              <a:rPr lang="en-US" sz="1900" kern="1200">
                <a:latin typeface="+mn-lt"/>
                <a:ea typeface="+mn-ea"/>
                <a:cs typeface="+mn-cs"/>
              </a:rPr>
              <a:t>Stoop, bend, and stand for prolonged periods of time</a:t>
            </a:r>
            <a:endParaRPr lang="en-US" sz="1900" kern="1200">
              <a:latin typeface="+mn-lt"/>
              <a:cs typeface="Calibri"/>
            </a:endParaRPr>
          </a:p>
          <a:p>
            <a:pPr marL="342900" indent="-342900" defTabSz="777240">
              <a:spcAft>
                <a:spcPts val="600"/>
              </a:spcAft>
              <a:buFont typeface="Arial" panose="020B0604020202020204" pitchFamily="34" charset="0"/>
              <a:buChar char="•"/>
            </a:pPr>
            <a:r>
              <a:rPr lang="en-US" sz="1900" kern="1200">
                <a:latin typeface="+mn-lt"/>
                <a:ea typeface="+mn-ea"/>
                <a:cs typeface="+mn-cs"/>
              </a:rPr>
              <a:t>Perform cardiopulmonary resuscitation (CPR)</a:t>
            </a:r>
            <a:endParaRPr lang="en-US" sz="1900" kern="1200">
              <a:latin typeface="+mn-lt"/>
              <a:cs typeface="Calibri"/>
            </a:endParaRPr>
          </a:p>
          <a:p>
            <a:pPr marL="342900" indent="-342900" defTabSz="777240">
              <a:spcAft>
                <a:spcPts val="600"/>
              </a:spcAft>
              <a:buFont typeface="Arial" panose="020B0604020202020204" pitchFamily="34" charset="0"/>
              <a:buChar char="•"/>
            </a:pPr>
            <a:r>
              <a:rPr lang="en-US" sz="1900" kern="1200">
                <a:latin typeface="+mn-lt"/>
                <a:ea typeface="+mn-ea"/>
                <a:cs typeface="+mn-cs"/>
              </a:rPr>
              <a:t>Lift patients and equipment</a:t>
            </a:r>
            <a:endParaRPr lang="en-US" sz="1900" kern="1200">
              <a:latin typeface="+mn-lt"/>
              <a:cs typeface="Calibri"/>
            </a:endParaRPr>
          </a:p>
          <a:p>
            <a:pPr marL="342900" indent="-342900" defTabSz="777240">
              <a:spcAft>
                <a:spcPts val="600"/>
              </a:spcAft>
              <a:buFont typeface="Arial" panose="020B0604020202020204" pitchFamily="34" charset="0"/>
              <a:buChar char="•"/>
            </a:pPr>
            <a:r>
              <a:rPr lang="en-US" sz="1900" kern="1200">
                <a:latin typeface="+mn-lt"/>
                <a:ea typeface="+mn-ea"/>
                <a:cs typeface="+mn-cs"/>
              </a:rPr>
              <a:t>Push equipment from room to room</a:t>
            </a:r>
            <a:endParaRPr lang="en-US" sz="1900" kern="1200">
              <a:latin typeface="+mn-lt"/>
              <a:cs typeface="Calibri"/>
            </a:endParaRPr>
          </a:p>
          <a:p>
            <a:pPr marL="342900" indent="-342900" defTabSz="777240">
              <a:spcAft>
                <a:spcPts val="600"/>
              </a:spcAft>
              <a:buFont typeface="Arial" panose="020B0604020202020204" pitchFamily="34" charset="0"/>
              <a:buChar char="•"/>
            </a:pPr>
            <a:r>
              <a:rPr lang="en-US" sz="1900" kern="1200">
                <a:latin typeface="+mn-lt"/>
                <a:ea typeface="+mn-ea"/>
                <a:cs typeface="+mn-cs"/>
              </a:rPr>
              <a:t>Maneuver in limited spaces</a:t>
            </a:r>
            <a:endParaRPr lang="en-US" sz="1900" kern="1200">
              <a:latin typeface="+mn-lt"/>
              <a:cs typeface="Calibri"/>
            </a:endParaRPr>
          </a:p>
          <a:p>
            <a:pPr marL="342900" indent="-342900" defTabSz="777240">
              <a:spcAft>
                <a:spcPts val="600"/>
              </a:spcAft>
              <a:buFont typeface="Arial" panose="020B0604020202020204" pitchFamily="34" charset="0"/>
              <a:buChar char="•"/>
            </a:pPr>
            <a:r>
              <a:rPr lang="en-US" sz="1900" kern="1200">
                <a:latin typeface="+mn-lt"/>
                <a:ea typeface="+mn-ea"/>
                <a:cs typeface="+mn-cs"/>
              </a:rPr>
              <a:t>Move quickly in emergency situations</a:t>
            </a:r>
            <a:endParaRPr lang="en-US" sz="1900">
              <a:cs typeface="Calibri" panose="020F0502020204030204"/>
            </a:endParaRPr>
          </a:p>
        </p:txBody>
      </p:sp>
      <p:sp>
        <p:nvSpPr>
          <p:cNvPr id="7" name="Text Placeholder 8"/>
          <p:cNvSpPr txBox="1">
            <a:spLocks/>
          </p:cNvSpPr>
          <p:nvPr/>
        </p:nvSpPr>
        <p:spPr>
          <a:xfrm>
            <a:off x="839805" y="3901724"/>
            <a:ext cx="3917374" cy="65603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4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buFont typeface="Arial" panose="020B0604020202020204" pitchFamily="34" charset="0"/>
              <a:buNone/>
              <a:defRPr sz="1600" b="1" kern="1200">
                <a:solidFill>
                  <a:schemeClr val="tx1"/>
                </a:solidFill>
                <a:latin typeface="+mn-lt"/>
                <a:ea typeface="+mn-ea"/>
                <a:cs typeface="+mn-cs"/>
              </a:defRPr>
            </a:lvl9pPr>
          </a:lstStyle>
          <a:p>
            <a:pPr defTabSz="777240">
              <a:lnSpc>
                <a:spcPct val="50000"/>
              </a:lnSpc>
              <a:spcAft>
                <a:spcPts val="600"/>
              </a:spcAft>
            </a:pPr>
            <a:r>
              <a:rPr lang="en-US" sz="2400" b="1" kern="1200">
                <a:solidFill>
                  <a:schemeClr val="tx1"/>
                </a:solidFill>
                <a:latin typeface="+mn-lt"/>
                <a:ea typeface="+mn-ea"/>
                <a:cs typeface="+mn-cs"/>
              </a:rPr>
              <a:t>Visual acuity to:</a:t>
            </a:r>
            <a:br>
              <a:rPr lang="en-US" sz="2800" b="1" kern="1200">
                <a:solidFill>
                  <a:schemeClr val="tx1"/>
                </a:solidFill>
                <a:latin typeface="+mn-lt"/>
                <a:ea typeface="+mn-ea"/>
                <a:cs typeface="+mn-cs"/>
              </a:rPr>
            </a:br>
            <a:r>
              <a:rPr lang="en-US" sz="2800" b="1" kern="1200">
                <a:solidFill>
                  <a:schemeClr val="tx1"/>
                </a:solidFill>
                <a:latin typeface="+mn-lt"/>
                <a:ea typeface="+mn-ea"/>
                <a:cs typeface="+mn-cs"/>
              </a:rPr>
              <a:t> </a:t>
            </a:r>
            <a:r>
              <a:rPr lang="en-US" sz="1100" b="0" kern="1200">
                <a:solidFill>
                  <a:schemeClr val="tx1"/>
                </a:solidFill>
                <a:latin typeface="+mn-lt"/>
                <a:ea typeface="+mn-ea"/>
                <a:cs typeface="+mn-cs"/>
              </a:rPr>
              <a:t>(with corrective lenses if needed)</a:t>
            </a:r>
            <a:endParaRPr lang="en-US" sz="1600" b="0"/>
          </a:p>
        </p:txBody>
      </p:sp>
      <p:sp>
        <p:nvSpPr>
          <p:cNvPr id="8" name="Content Placeholder 9"/>
          <p:cNvSpPr txBox="1">
            <a:spLocks/>
          </p:cNvSpPr>
          <p:nvPr/>
        </p:nvSpPr>
        <p:spPr>
          <a:xfrm>
            <a:off x="845730" y="4673108"/>
            <a:ext cx="4761246" cy="1597314"/>
          </a:xfrm>
          <a:prstGeom prst="rect">
            <a:avLst/>
          </a:prstGeom>
        </p:spPr>
        <p:txBody>
          <a:bodyPr vert="horz" lIns="91440" tIns="45720" rIns="91440" bIns="45720" rtlCol="0">
            <a:normAutofit fontScale="925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178765" indent="-178765" defTabSz="777240">
              <a:spcBef>
                <a:spcPts val="935"/>
              </a:spcBef>
            </a:pPr>
            <a:r>
              <a:rPr lang="en-US" sz="2000" kern="1200" dirty="0">
                <a:solidFill>
                  <a:schemeClr val="tx1"/>
                </a:solidFill>
                <a:latin typeface="+mn-lt"/>
                <a:ea typeface="+mn-ea"/>
                <a:cs typeface="+mn-cs"/>
              </a:rPr>
              <a:t>View </a:t>
            </a:r>
            <a:r>
              <a:rPr lang="en-US" sz="2000" dirty="0"/>
              <a:t>images (x-rays)</a:t>
            </a:r>
            <a:r>
              <a:rPr lang="en-US" sz="2000" kern="1200" dirty="0">
                <a:solidFill>
                  <a:schemeClr val="tx1"/>
                </a:solidFill>
                <a:latin typeface="+mn-lt"/>
                <a:ea typeface="+mn-ea"/>
                <a:cs typeface="+mn-cs"/>
              </a:rPr>
              <a:t> to determine quality and identify anatomy in low light environments</a:t>
            </a:r>
          </a:p>
          <a:p>
            <a:pPr marL="178765" indent="-178765" defTabSz="777240">
              <a:spcBef>
                <a:spcPts val="935"/>
              </a:spcBef>
            </a:pPr>
            <a:r>
              <a:rPr lang="en-US" sz="2000" kern="1200" dirty="0">
                <a:solidFill>
                  <a:schemeClr val="tx1"/>
                </a:solidFill>
                <a:latin typeface="+mn-lt"/>
                <a:ea typeface="+mn-ea"/>
                <a:cs typeface="+mn-cs"/>
              </a:rPr>
              <a:t>Observe absence of respiratory movements</a:t>
            </a:r>
            <a:br>
              <a:rPr lang="en-US" sz="2000" kern="1200" dirty="0">
                <a:solidFill>
                  <a:schemeClr val="tx1"/>
                </a:solidFill>
                <a:latin typeface="+mn-lt"/>
                <a:ea typeface="+mn-ea"/>
                <a:cs typeface="+mn-cs"/>
              </a:rPr>
            </a:br>
            <a:r>
              <a:rPr lang="en-US" sz="2000" kern="1200" dirty="0">
                <a:solidFill>
                  <a:schemeClr val="tx1"/>
                </a:solidFill>
                <a:latin typeface="+mn-lt"/>
                <a:ea typeface="+mn-ea"/>
                <a:cs typeface="+mn-cs"/>
              </a:rPr>
              <a:t> in patients</a:t>
            </a:r>
            <a:endParaRPr lang="en-US" sz="2400" dirty="0"/>
          </a:p>
        </p:txBody>
      </p:sp>
      <p:pic>
        <p:nvPicPr>
          <p:cNvPr id="22" name="Video 21">
            <a:hlinkClick r:id="" action="ppaction://media"/>
            <a:extLst>
              <a:ext uri="{FF2B5EF4-FFF2-40B4-BE49-F238E27FC236}">
                <a16:creationId xmlns:a16="http://schemas.microsoft.com/office/drawing/2014/main" id="{C9D596E7-3FF2-38DA-B8C6-DB037A4673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409283" y="6004418"/>
            <a:ext cx="532007" cy="532007"/>
          </a:xfrm>
          <a:prstGeom prst="ellipse">
            <a:avLst/>
          </a:prstGeom>
        </p:spPr>
      </p:pic>
    </p:spTree>
    <p:extLst>
      <p:ext uri="{BB962C8B-B14F-4D97-AF65-F5344CB8AC3E}">
        <p14:creationId xmlns:p14="http://schemas.microsoft.com/office/powerpoint/2010/main" val="3253934422"/>
      </p:ext>
    </p:extLst>
  </p:cSld>
  <p:clrMapOvr>
    <a:masterClrMapping/>
  </p:clrMapOvr>
  <mc:AlternateContent xmlns:mc="http://schemas.openxmlformats.org/markup-compatibility/2006" xmlns:p14="http://schemas.microsoft.com/office/powerpoint/2010/main">
    <mc:Choice Requires="p14">
      <p:transition spd="med" p14:dur="700" advTm="45155">
        <p:fade/>
      </p:transition>
    </mc:Choice>
    <mc:Fallback xmlns="">
      <p:transition spd="med" advTm="45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solidFill>
                  <a:srgbClr val="FFFFFF"/>
                </a:solidFill>
                <a:effectLst>
                  <a:outerShdw blurRad="38100" dist="38100" dir="2700000" algn="tl">
                    <a:srgbClr val="000000">
                      <a:alpha val="43137"/>
                    </a:srgbClr>
                  </a:outerShdw>
                </a:effectLst>
                <a:latin typeface="+mj-lt"/>
                <a:ea typeface="+mj-ea"/>
                <a:cs typeface="+mj-cs"/>
              </a:rPr>
              <a:t>Communication Requirements</a:t>
            </a:r>
            <a:endParaRPr lang="en-US" sz="4000" kern="1200">
              <a:solidFill>
                <a:srgbClr val="FFFFFF"/>
              </a:solidFill>
              <a:latin typeface="+mj-lt"/>
              <a:ea typeface="+mj-ea"/>
              <a:cs typeface="+mj-cs"/>
            </a:endParaRPr>
          </a:p>
        </p:txBody>
      </p:sp>
      <p:sp>
        <p:nvSpPr>
          <p:cNvPr id="9" name="Text Placeholder 8"/>
          <p:cNvSpPr>
            <a:spLocks/>
          </p:cNvSpPr>
          <p:nvPr/>
        </p:nvSpPr>
        <p:spPr>
          <a:xfrm>
            <a:off x="782902" y="1690396"/>
            <a:ext cx="8183459" cy="656753"/>
          </a:xfrm>
          <a:prstGeom prst="rect">
            <a:avLst/>
          </a:prstGeom>
        </p:spPr>
        <p:txBody>
          <a:bodyPr>
            <a:noAutofit/>
          </a:bodyPr>
          <a:lstStyle/>
          <a:p>
            <a:pPr defTabSz="722376">
              <a:spcAft>
                <a:spcPts val="600"/>
              </a:spcAft>
            </a:pPr>
            <a:r>
              <a:rPr lang="en-US" sz="2400" b="1" kern="1200">
                <a:solidFill>
                  <a:schemeClr val="tx1"/>
                </a:solidFill>
                <a:latin typeface="+mn-lt"/>
                <a:ea typeface="+mn-ea"/>
                <a:cs typeface="+mn-cs"/>
              </a:rPr>
              <a:t>Communicate effectively in written and verbal form by:</a:t>
            </a:r>
            <a:endParaRPr lang="en-US" sz="3200" b="1"/>
          </a:p>
        </p:txBody>
      </p:sp>
      <p:sp>
        <p:nvSpPr>
          <p:cNvPr id="10" name="Content Placeholder 9"/>
          <p:cNvSpPr>
            <a:spLocks/>
          </p:cNvSpPr>
          <p:nvPr/>
        </p:nvSpPr>
        <p:spPr>
          <a:xfrm>
            <a:off x="1017433" y="2461099"/>
            <a:ext cx="6306393" cy="3496765"/>
          </a:xfrm>
          <a:prstGeom prst="rect">
            <a:avLst/>
          </a:prstGeom>
        </p:spPr>
        <p:txBody>
          <a:bodyPr lIns="91440" tIns="45720" rIns="91440" bIns="45720" anchor="t">
            <a:normAutofit fontScale="92500" lnSpcReduction="20000"/>
          </a:bodyPr>
          <a:lstStyle/>
          <a:p>
            <a:pPr defTabSz="722376">
              <a:lnSpc>
                <a:spcPct val="110000"/>
              </a:lnSpc>
              <a:spcAft>
                <a:spcPts val="600"/>
              </a:spcAft>
            </a:pPr>
            <a:r>
              <a:rPr lang="en-US" b="1" i="1" kern="1200">
                <a:latin typeface="+mn-lt"/>
                <a:ea typeface="+mn-ea"/>
                <a:cs typeface="+mn-cs"/>
              </a:rPr>
              <a:t>Speaking clearly and succinctly when:</a:t>
            </a:r>
          </a:p>
          <a:p>
            <a:pPr marL="360680" lvl="1" defTabSz="722376">
              <a:lnSpc>
                <a:spcPct val="110000"/>
              </a:lnSpc>
              <a:spcAft>
                <a:spcPts val="600"/>
              </a:spcAft>
            </a:pPr>
            <a:r>
              <a:rPr lang="en-US" kern="1200">
                <a:solidFill>
                  <a:schemeClr val="tx1"/>
                </a:solidFill>
                <a:latin typeface="+mn-lt"/>
                <a:ea typeface="+mn-ea"/>
                <a:cs typeface="+mn-cs"/>
              </a:rPr>
              <a:t>Explaining treatment procedures</a:t>
            </a:r>
            <a:endParaRPr lang="en-US" kern="1200">
              <a:solidFill>
                <a:schemeClr val="tx1"/>
              </a:solidFill>
              <a:latin typeface="+mn-lt"/>
              <a:cs typeface="Calibri" panose="020F0502020204030204"/>
            </a:endParaRPr>
          </a:p>
          <a:p>
            <a:pPr marL="360680" lvl="1" defTabSz="722376">
              <a:lnSpc>
                <a:spcPct val="110000"/>
              </a:lnSpc>
              <a:spcAft>
                <a:spcPts val="600"/>
              </a:spcAft>
            </a:pPr>
            <a:r>
              <a:rPr lang="en-US" kern="1200">
                <a:solidFill>
                  <a:schemeClr val="tx1"/>
                </a:solidFill>
                <a:latin typeface="+mn-lt"/>
                <a:ea typeface="+mn-ea"/>
                <a:cs typeface="+mn-cs"/>
              </a:rPr>
              <a:t>Describing patient conditions</a:t>
            </a:r>
            <a:endParaRPr lang="en-US" kern="1200">
              <a:solidFill>
                <a:schemeClr val="tx1"/>
              </a:solidFill>
              <a:latin typeface="+mn-lt"/>
              <a:cs typeface="Calibri" panose="020F0502020204030204"/>
            </a:endParaRPr>
          </a:p>
          <a:p>
            <a:pPr marL="360680" lvl="1" defTabSz="722376">
              <a:lnSpc>
                <a:spcPct val="110000"/>
              </a:lnSpc>
              <a:spcAft>
                <a:spcPts val="600"/>
              </a:spcAft>
            </a:pPr>
            <a:r>
              <a:rPr lang="en-US" kern="1200">
                <a:solidFill>
                  <a:schemeClr val="tx1"/>
                </a:solidFill>
                <a:latin typeface="+mn-lt"/>
                <a:ea typeface="+mn-ea"/>
                <a:cs typeface="+mn-cs"/>
              </a:rPr>
              <a:t>Implementing health techniques</a:t>
            </a:r>
            <a:br>
              <a:rPr lang="en-US" kern="1200">
                <a:solidFill>
                  <a:schemeClr val="tx1"/>
                </a:solidFill>
                <a:latin typeface="+mn-lt"/>
                <a:ea typeface="+mn-ea"/>
                <a:cs typeface="+mn-cs"/>
              </a:rPr>
            </a:br>
            <a:endParaRPr lang="en-US" kern="1200">
              <a:solidFill>
                <a:schemeClr val="tx1"/>
              </a:solidFill>
              <a:latin typeface="+mn-lt"/>
              <a:cs typeface="Calibri" panose="020F0502020204030204"/>
            </a:endParaRPr>
          </a:p>
          <a:p>
            <a:pPr defTabSz="722376">
              <a:lnSpc>
                <a:spcPct val="110000"/>
              </a:lnSpc>
              <a:spcAft>
                <a:spcPts val="600"/>
              </a:spcAft>
            </a:pPr>
            <a:r>
              <a:rPr lang="en-US" b="1" i="1" kern="1200">
                <a:latin typeface="+mn-lt"/>
                <a:ea typeface="+mn-ea"/>
                <a:cs typeface="+mn-cs"/>
              </a:rPr>
              <a:t>Functioning safely under stressful conditions with the ability to:</a:t>
            </a:r>
            <a:endParaRPr lang="en-US" b="1" i="1" kern="1200">
              <a:latin typeface="+mn-lt"/>
              <a:cs typeface="Calibri"/>
            </a:endParaRPr>
          </a:p>
          <a:p>
            <a:pPr marL="360680" lvl="1" defTabSz="722376">
              <a:lnSpc>
                <a:spcPct val="110000"/>
              </a:lnSpc>
              <a:spcAft>
                <a:spcPts val="600"/>
              </a:spcAft>
            </a:pPr>
            <a:r>
              <a:rPr lang="en-US" kern="1200">
                <a:solidFill>
                  <a:schemeClr val="tx1"/>
                </a:solidFill>
                <a:latin typeface="+mn-lt"/>
                <a:ea typeface="+mn-ea"/>
                <a:cs typeface="+mn-cs"/>
              </a:rPr>
              <a:t>Adapting to the ever-changing environment inherent in clinical situations involving patient care</a:t>
            </a:r>
            <a:br>
              <a:rPr lang="en-US" kern="1200">
                <a:solidFill>
                  <a:schemeClr val="tx1"/>
                </a:solidFill>
                <a:latin typeface="+mn-lt"/>
                <a:ea typeface="+mn-ea"/>
                <a:cs typeface="+mn-cs"/>
              </a:rPr>
            </a:br>
            <a:endParaRPr lang="en-US" kern="1200">
              <a:solidFill>
                <a:schemeClr val="tx1"/>
              </a:solidFill>
              <a:latin typeface="+mn-lt"/>
              <a:cs typeface="Calibri" panose="020F0502020204030204"/>
            </a:endParaRPr>
          </a:p>
          <a:p>
            <a:pPr defTabSz="722376">
              <a:lnSpc>
                <a:spcPct val="110000"/>
              </a:lnSpc>
              <a:spcAft>
                <a:spcPts val="600"/>
              </a:spcAft>
            </a:pPr>
            <a:r>
              <a:rPr lang="en-US" b="1" i="1" kern="1200">
                <a:latin typeface="+mn-lt"/>
                <a:ea typeface="+mn-ea"/>
                <a:cs typeface="+mn-cs"/>
              </a:rPr>
              <a:t>Utilizing computer skills to:</a:t>
            </a:r>
            <a:endParaRPr lang="en-US" b="1" i="1" kern="1200">
              <a:latin typeface="+mn-lt"/>
              <a:cs typeface="Calibri"/>
            </a:endParaRPr>
          </a:p>
          <a:p>
            <a:pPr marL="360680" lvl="1" defTabSz="722376">
              <a:lnSpc>
                <a:spcPct val="110000"/>
              </a:lnSpc>
              <a:spcAft>
                <a:spcPts val="600"/>
              </a:spcAft>
            </a:pPr>
            <a:r>
              <a:rPr lang="en-US" kern="1200">
                <a:solidFill>
                  <a:schemeClr val="tx1"/>
                </a:solidFill>
                <a:latin typeface="+mn-lt"/>
                <a:ea typeface="+mn-ea"/>
                <a:cs typeface="+mn-cs"/>
              </a:rPr>
              <a:t>Use a variety of software programs and the internet for research and course projects.</a:t>
            </a:r>
            <a:endParaRPr lang="en-US" sz="2400">
              <a:cs typeface="Calibri" panose="020F0502020204030204"/>
            </a:endParaRPr>
          </a:p>
        </p:txBody>
      </p:sp>
      <p:pic>
        <p:nvPicPr>
          <p:cNvPr id="5" name="Graphic 4" descr="Meeting outline">
            <a:extLst>
              <a:ext uri="{FF2B5EF4-FFF2-40B4-BE49-F238E27FC236}">
                <a16:creationId xmlns:a16="http://schemas.microsoft.com/office/drawing/2014/main" id="{3F546909-8A19-07A3-17FD-0B6A58372A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843513" y="2112661"/>
            <a:ext cx="1564208" cy="1564208"/>
          </a:xfrm>
          <a:prstGeom prst="rect">
            <a:avLst/>
          </a:prstGeom>
        </p:spPr>
      </p:pic>
      <p:pic>
        <p:nvPicPr>
          <p:cNvPr id="7" name="Graphic 6" descr="Cloud Computing outline">
            <a:extLst>
              <a:ext uri="{FF2B5EF4-FFF2-40B4-BE49-F238E27FC236}">
                <a16:creationId xmlns:a16="http://schemas.microsoft.com/office/drawing/2014/main" id="{0F4D3D5B-6D54-0A09-841F-BB6F3C55B9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93678" y="4681473"/>
            <a:ext cx="1701720" cy="1701720"/>
          </a:xfrm>
          <a:prstGeom prst="rect">
            <a:avLst/>
          </a:prstGeom>
        </p:spPr>
      </p:pic>
      <p:pic>
        <p:nvPicPr>
          <p:cNvPr id="16" name="Video 15">
            <a:hlinkClick r:id="" action="ppaction://media"/>
            <a:extLst>
              <a:ext uri="{FF2B5EF4-FFF2-40B4-BE49-F238E27FC236}">
                <a16:creationId xmlns:a16="http://schemas.microsoft.com/office/drawing/2014/main" id="{E2517485-5B09-AA18-BFFF-C41BDF6A1E1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1213284" y="348374"/>
            <a:ext cx="715013" cy="715013"/>
          </a:xfrm>
          <a:prstGeom prst="ellipse">
            <a:avLst/>
          </a:prstGeom>
        </p:spPr>
      </p:pic>
    </p:spTree>
    <p:extLst>
      <p:ext uri="{BB962C8B-B14F-4D97-AF65-F5344CB8AC3E}">
        <p14:creationId xmlns:p14="http://schemas.microsoft.com/office/powerpoint/2010/main" val="3428036045"/>
      </p:ext>
    </p:extLst>
  </p:cSld>
  <p:clrMapOvr>
    <a:masterClrMapping/>
  </p:clrMapOvr>
  <mc:AlternateContent xmlns:mc="http://schemas.openxmlformats.org/markup-compatibility/2006" xmlns:p14="http://schemas.microsoft.com/office/powerpoint/2010/main">
    <mc:Choice Requires="p14">
      <p:transition spd="med" p14:dur="700" advTm="37018">
        <p:fade/>
      </p:transition>
    </mc:Choice>
    <mc:Fallback xmlns="">
      <p:transition spd="med" advTm="37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21050B-D85A-4CC6-94EC-450D24F19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720EDA-E218-43A9-8817-08F09F4DB6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D87C4F29-0DC4-4901-A2FD-7C88889E6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F81162-7738-4BC8-BA5D-ADEFD7F2D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083" y="-1044"/>
            <a:ext cx="6432966" cy="6859043"/>
          </a:xfrm>
          <a:prstGeom prst="rect">
            <a:avLst/>
          </a:prstGeom>
          <a:solidFill>
            <a:schemeClr val="bg1"/>
          </a:solidFill>
          <a:ln w="1206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itle 2"/>
          <p:cNvSpPr>
            <a:spLocks noGrp="1"/>
          </p:cNvSpPr>
          <p:nvPr>
            <p:ph type="title"/>
          </p:nvPr>
        </p:nvSpPr>
        <p:spPr>
          <a:xfrm>
            <a:off x="1512439" y="552810"/>
            <a:ext cx="5448255" cy="2228759"/>
          </a:xfrm>
        </p:spPr>
        <p:txBody>
          <a:bodyPr vert="horz" lIns="91440" tIns="45720" rIns="91440" bIns="45720" rtlCol="0" anchor="b">
            <a:normAutofit/>
          </a:bodyPr>
          <a:lstStyle/>
          <a:p>
            <a:r>
              <a:rPr lang="en-US" sz="4800" i="1" kern="1200">
                <a:effectLst>
                  <a:outerShdw blurRad="38100" dist="38100" dir="2700000" algn="tl">
                    <a:srgbClr val="000000">
                      <a:alpha val="43137"/>
                    </a:srgbClr>
                  </a:outerShdw>
                </a:effectLst>
                <a:latin typeface="+mj-lt"/>
                <a:ea typeface="+mj-ea"/>
                <a:cs typeface="+mj-cs"/>
              </a:rPr>
              <a:t>The Job Outlook for Radiologic Technologists</a:t>
            </a:r>
          </a:p>
        </p:txBody>
      </p:sp>
      <p:sp>
        <p:nvSpPr>
          <p:cNvPr id="5" name="Rectangle 3"/>
          <p:cNvSpPr txBox="1">
            <a:spLocks noRot="1" noChangeArrowheads="1"/>
          </p:cNvSpPr>
          <p:nvPr/>
        </p:nvSpPr>
        <p:spPr>
          <a:xfrm>
            <a:off x="1214846" y="2959729"/>
            <a:ext cx="6021977" cy="3341075"/>
          </a:xfrm>
          <a:prstGeom prst="rect">
            <a:avLst/>
          </a:prstGeom>
        </p:spPr>
        <p:txBody>
          <a:bodyPr vert="horz" lIns="91440" tIns="45720" rIns="91440" bIns="45720" rtlCol="0" anchor="t">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210185" indent="-228600"/>
            <a:r>
              <a:rPr lang="en-US" sz="1700"/>
              <a:t>Employment of radiologic technologists is expected to grow </a:t>
            </a:r>
            <a:r>
              <a:rPr lang="en-US" sz="1700" b="1"/>
              <a:t>faster than average </a:t>
            </a:r>
            <a:r>
              <a:rPr lang="en-US" sz="1700"/>
              <a:t>for all occupations, </a:t>
            </a:r>
            <a:r>
              <a:rPr lang="en-US" sz="1700" b="1"/>
              <a:t>increasing 6% </a:t>
            </a:r>
            <a:r>
              <a:rPr lang="en-US" sz="1700"/>
              <a:t>from 2022-2032.</a:t>
            </a:r>
            <a:endParaRPr lang="en-US" sz="1700">
              <a:cs typeface="Calibri"/>
            </a:endParaRPr>
          </a:p>
          <a:p>
            <a:pPr marL="210185" indent="-228600"/>
            <a:r>
              <a:rPr lang="en-US" sz="1700"/>
              <a:t>The median pay in 2023 for R.T.’s in the U.S was $73,410/year ($35.30/</a:t>
            </a:r>
            <a:r>
              <a:rPr lang="en-US" sz="1700" err="1"/>
              <a:t>hr</a:t>
            </a:r>
            <a:r>
              <a:rPr lang="en-US" sz="1700"/>
              <a:t>)</a:t>
            </a:r>
            <a:endParaRPr lang="en-US" sz="1700">
              <a:cs typeface="Calibri"/>
            </a:endParaRPr>
          </a:p>
          <a:p>
            <a:pPr marL="210185" indent="-228600"/>
            <a:r>
              <a:rPr lang="en-US" sz="1700"/>
              <a:t>Requires an </a:t>
            </a:r>
            <a:r>
              <a:rPr lang="en-US" sz="1700" b="1"/>
              <a:t>Associate’s Degree</a:t>
            </a:r>
            <a:endParaRPr lang="en-US" sz="1700">
              <a:cs typeface="Calibri" panose="020F0502020204030204"/>
            </a:endParaRPr>
          </a:p>
          <a:p>
            <a:pPr marL="438785" lvl="1" indent="-228600"/>
            <a:r>
              <a:rPr lang="en-US" sz="1700"/>
              <a:t>More education = more opportunities for growth!</a:t>
            </a:r>
            <a:endParaRPr lang="en-US" sz="1700">
              <a:cs typeface="Calibri" panose="020F0502020204030204"/>
            </a:endParaRPr>
          </a:p>
          <a:p>
            <a:pPr marL="210185" indent="-228600"/>
            <a:r>
              <a:rPr lang="en-US" sz="1700"/>
              <a:t>Those with </a:t>
            </a:r>
            <a:r>
              <a:rPr lang="en-US" sz="1700" b="1"/>
              <a:t>multi-modality training </a:t>
            </a:r>
            <a:r>
              <a:rPr lang="en-US" sz="1700"/>
              <a:t>may have greater employment opportunities.</a:t>
            </a:r>
            <a:endParaRPr lang="en-US" sz="1700">
              <a:cs typeface="Calibri"/>
            </a:endParaRPr>
          </a:p>
          <a:p>
            <a:pPr marL="210185" indent="-228600"/>
            <a:r>
              <a:rPr lang="en-US" sz="1700"/>
              <a:t>A healthcare career provides opportunities to work a </a:t>
            </a:r>
            <a:r>
              <a:rPr lang="en-US" sz="1700" b="1"/>
              <a:t>variety of shifts</a:t>
            </a:r>
            <a:r>
              <a:rPr lang="en-US" sz="1700"/>
              <a:t>, some of which pay a shift differential. </a:t>
            </a:r>
            <a:endParaRPr lang="en-US" sz="1700">
              <a:cs typeface="Calibri" panose="020F0502020204030204"/>
            </a:endParaRPr>
          </a:p>
          <a:p>
            <a:pPr marL="210185" indent="-228600"/>
            <a:endParaRPr lang="en-US" sz="1700">
              <a:cs typeface="Calibri" panose="020F0502020204030204"/>
            </a:endParaRPr>
          </a:p>
        </p:txBody>
      </p:sp>
      <p:sp>
        <p:nvSpPr>
          <p:cNvPr id="4" name="TextBox 3"/>
          <p:cNvSpPr txBox="1"/>
          <p:nvPr/>
        </p:nvSpPr>
        <p:spPr>
          <a:xfrm>
            <a:off x="1020083" y="6478965"/>
            <a:ext cx="6334306" cy="307777"/>
          </a:xfrm>
          <a:prstGeom prst="rect">
            <a:avLst/>
          </a:prstGeom>
          <a:noFill/>
        </p:spPr>
        <p:txBody>
          <a:bodyPr wrap="square" rtlCol="0">
            <a:spAutoFit/>
          </a:bodyPr>
          <a:lstStyle/>
          <a:p>
            <a:pPr>
              <a:spcAft>
                <a:spcPts val="600"/>
              </a:spcAft>
            </a:pPr>
            <a:r>
              <a:rPr lang="en-US" sz="1400"/>
              <a:t>According to the U.S. Bureau of Labor Statistics Information: Radiologic Technologist</a:t>
            </a:r>
          </a:p>
        </p:txBody>
      </p:sp>
      <p:pic>
        <p:nvPicPr>
          <p:cNvPr id="11" name="Video 10">
            <a:hlinkClick r:id="" action="ppaction://media"/>
            <a:extLst>
              <a:ext uri="{FF2B5EF4-FFF2-40B4-BE49-F238E27FC236}">
                <a16:creationId xmlns:a16="http://schemas.microsoft.com/office/drawing/2014/main" id="{3C08C227-0C72-B82C-6756-F5BC250AF8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1171917" y="6000872"/>
            <a:ext cx="785870" cy="785870"/>
          </a:xfrm>
          <a:prstGeom prst="ellipse">
            <a:avLst/>
          </a:prstGeom>
        </p:spPr>
      </p:pic>
    </p:spTree>
    <p:extLst>
      <p:ext uri="{BB962C8B-B14F-4D97-AF65-F5344CB8AC3E}">
        <p14:creationId xmlns:p14="http://schemas.microsoft.com/office/powerpoint/2010/main" val="302451204"/>
      </p:ext>
    </p:extLst>
  </p:cSld>
  <p:clrMapOvr>
    <a:masterClrMapping/>
  </p:clrMapOvr>
  <mc:AlternateContent xmlns:mc="http://schemas.openxmlformats.org/markup-compatibility/2006" xmlns:p14="http://schemas.microsoft.com/office/powerpoint/2010/main">
    <mc:Choice Requires="p14">
      <p:transition spd="med" p14:dur="700" advTm="54149">
        <p:fade/>
      </p:transition>
    </mc:Choice>
    <mc:Fallback xmlns="">
      <p:transition spd="med" advTm="54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bwMode="auto">
          <a:xfrm>
            <a:off x="3302479" y="5678526"/>
            <a:ext cx="8146469" cy="732608"/>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Apply to Dallas College</a:t>
            </a:r>
          </a:p>
        </p:txBody>
      </p:sp>
      <p:sp>
        <p:nvSpPr>
          <p:cNvPr id="8" name="Rectangle 7"/>
          <p:cNvSpPr/>
          <p:nvPr/>
        </p:nvSpPr>
        <p:spPr bwMode="auto">
          <a:xfrm>
            <a:off x="5008114" y="3516385"/>
            <a:ext cx="6440834" cy="722025"/>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kumimoji="0" lang="en-US" sz="1800" b="1" i="0" u="none" strike="noStrike" cap="none" normalizeH="0" baseline="0">
                <a:ln>
                  <a:noFill/>
                </a:ln>
                <a:effectLst/>
                <a:latin typeface="Arial"/>
                <a:cs typeface="Arial"/>
              </a:rPr>
              <a:t>Take and pass the HESI A2 exam at Brookhaven </a:t>
            </a:r>
            <a:r>
              <a:rPr lang="en-US" b="1">
                <a:latin typeface="Arial"/>
                <a:cs typeface="Arial"/>
              </a:rPr>
              <a:t>Campus </a:t>
            </a:r>
            <a:endParaRPr kumimoji="0" lang="en-US" sz="1800" b="1" i="0" u="none" strike="noStrike" cap="none" normalizeH="0" baseline="0">
              <a:ln>
                <a:noFill/>
              </a:ln>
              <a:effectLst/>
              <a:latin typeface="Arial" charset="0"/>
            </a:endParaRPr>
          </a:p>
        </p:txBody>
      </p:sp>
      <p:sp>
        <p:nvSpPr>
          <p:cNvPr id="9" name="Rectangle 8"/>
          <p:cNvSpPr/>
          <p:nvPr/>
        </p:nvSpPr>
        <p:spPr bwMode="auto">
          <a:xfrm>
            <a:off x="6423023" y="2055744"/>
            <a:ext cx="5025925" cy="732608"/>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Complete Radiography</a:t>
            </a:r>
            <a:r>
              <a:rPr kumimoji="0" lang="en-US" sz="1800" b="1" i="0" u="none" strike="noStrike" cap="none" normalizeH="0">
                <a:ln>
                  <a:noFill/>
                </a:ln>
                <a:solidFill>
                  <a:schemeClr val="tx1"/>
                </a:solidFill>
                <a:effectLst/>
                <a:latin typeface="Arial" charset="0"/>
              </a:rPr>
              <a:t> </a:t>
            </a:r>
            <a:r>
              <a:rPr kumimoji="0" lang="en-US" sz="1800" b="1" i="0" u="none" strike="noStrike" cap="none" normalizeH="0" baseline="0">
                <a:ln>
                  <a:noFill/>
                </a:ln>
                <a:solidFill>
                  <a:schemeClr val="tx1"/>
                </a:solidFill>
                <a:effectLst/>
                <a:latin typeface="Arial" charset="0"/>
              </a:rPr>
              <a:t>Program Application</a:t>
            </a:r>
          </a:p>
        </p:txBody>
      </p:sp>
      <p:sp>
        <p:nvSpPr>
          <p:cNvPr id="10" name="Rectangle 9"/>
          <p:cNvSpPr/>
          <p:nvPr/>
        </p:nvSpPr>
        <p:spPr bwMode="auto">
          <a:xfrm>
            <a:off x="7256565" y="1335612"/>
            <a:ext cx="4192383" cy="732608"/>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Upload Supporting Documents</a:t>
            </a:r>
          </a:p>
        </p:txBody>
      </p:sp>
      <p:sp>
        <p:nvSpPr>
          <p:cNvPr id="12" name="Rectangle 11"/>
          <p:cNvSpPr/>
          <p:nvPr/>
        </p:nvSpPr>
        <p:spPr bwMode="auto">
          <a:xfrm>
            <a:off x="8006143" y="604126"/>
            <a:ext cx="3442805" cy="732608"/>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Program Acceptance</a:t>
            </a:r>
          </a:p>
        </p:txBody>
      </p:sp>
      <p:sp>
        <p:nvSpPr>
          <p:cNvPr id="14" name="Title 5">
            <a:extLst>
              <a:ext uri="{FF2B5EF4-FFF2-40B4-BE49-F238E27FC236}">
                <a16:creationId xmlns:a16="http://schemas.microsoft.com/office/drawing/2014/main" id="{0EC58956-AFDA-4C55-986C-D79F6F938AB6}"/>
              </a:ext>
            </a:extLst>
          </p:cNvPr>
          <p:cNvSpPr txBox="1">
            <a:spLocks/>
          </p:cNvSpPr>
          <p:nvPr/>
        </p:nvSpPr>
        <p:spPr>
          <a:xfrm>
            <a:off x="428044" y="2245434"/>
            <a:ext cx="5136810" cy="1183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1"/>
              <a:t>The Application Process</a:t>
            </a:r>
          </a:p>
        </p:txBody>
      </p:sp>
      <p:pic>
        <p:nvPicPr>
          <p:cNvPr id="11" name="Picture 10" descr="A picture containing logo&#10;&#10;Description automatically generated">
            <a:extLst>
              <a:ext uri="{FF2B5EF4-FFF2-40B4-BE49-F238E27FC236}">
                <a16:creationId xmlns:a16="http://schemas.microsoft.com/office/drawing/2014/main" id="{F7B53C1B-741A-4348-A69B-E8988029A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01" y="241369"/>
            <a:ext cx="5930199" cy="1419686"/>
          </a:xfrm>
          <a:prstGeom prst="rect">
            <a:avLst/>
          </a:prstGeom>
        </p:spPr>
      </p:pic>
      <p:sp>
        <p:nvSpPr>
          <p:cNvPr id="2" name="Rectangle 1">
            <a:extLst>
              <a:ext uri="{FF2B5EF4-FFF2-40B4-BE49-F238E27FC236}">
                <a16:creationId xmlns:a16="http://schemas.microsoft.com/office/drawing/2014/main" id="{0295DB52-F07D-5208-F7B0-32CF53EF6569}"/>
              </a:ext>
            </a:extLst>
          </p:cNvPr>
          <p:cNvSpPr/>
          <p:nvPr/>
        </p:nvSpPr>
        <p:spPr bwMode="auto">
          <a:xfrm>
            <a:off x="4431742" y="4232172"/>
            <a:ext cx="7017206" cy="732608"/>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Watch online orientation video</a:t>
            </a:r>
          </a:p>
        </p:txBody>
      </p:sp>
      <p:sp>
        <p:nvSpPr>
          <p:cNvPr id="6" name="Rectangle 5">
            <a:extLst>
              <a:ext uri="{FF2B5EF4-FFF2-40B4-BE49-F238E27FC236}">
                <a16:creationId xmlns:a16="http://schemas.microsoft.com/office/drawing/2014/main" id="{2C770643-E913-ED78-BA80-68D6673579DD}"/>
              </a:ext>
            </a:extLst>
          </p:cNvPr>
          <p:cNvSpPr/>
          <p:nvPr/>
        </p:nvSpPr>
        <p:spPr bwMode="auto">
          <a:xfrm>
            <a:off x="3886321" y="4964780"/>
            <a:ext cx="7562628" cy="711442"/>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Review Program Information Packet</a:t>
            </a:r>
          </a:p>
        </p:txBody>
      </p:sp>
      <p:sp>
        <p:nvSpPr>
          <p:cNvPr id="3" name="Rectangle 2">
            <a:extLst>
              <a:ext uri="{FF2B5EF4-FFF2-40B4-BE49-F238E27FC236}">
                <a16:creationId xmlns:a16="http://schemas.microsoft.com/office/drawing/2014/main" id="{FC0A61A0-E598-C6BD-B6C3-595CBB68E615}"/>
              </a:ext>
            </a:extLst>
          </p:cNvPr>
          <p:cNvSpPr/>
          <p:nvPr/>
        </p:nvSpPr>
        <p:spPr bwMode="auto">
          <a:xfrm>
            <a:off x="5768978" y="2785818"/>
            <a:ext cx="5679970" cy="732608"/>
          </a:xfrm>
          <a:prstGeom prst="rect">
            <a:avLst/>
          </a:prstGeom>
          <a:solidFill>
            <a:schemeClr val="bg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Complete Prerequisite Courses</a:t>
            </a:r>
          </a:p>
        </p:txBody>
      </p:sp>
      <p:pic>
        <p:nvPicPr>
          <p:cNvPr id="19" name="Video 18">
            <a:hlinkClick r:id="" action="ppaction://media"/>
            <a:extLst>
              <a:ext uri="{FF2B5EF4-FFF2-40B4-BE49-F238E27FC236}">
                <a16:creationId xmlns:a16="http://schemas.microsoft.com/office/drawing/2014/main" id="{4B1A10B3-C60A-DA6B-04B0-1707468A42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65801" y="5906579"/>
            <a:ext cx="797206" cy="797206"/>
          </a:xfrm>
          <a:prstGeom prst="ellipse">
            <a:avLst/>
          </a:prstGeom>
        </p:spPr>
      </p:pic>
    </p:spTree>
    <p:extLst>
      <p:ext uri="{BB962C8B-B14F-4D97-AF65-F5344CB8AC3E}">
        <p14:creationId xmlns:p14="http://schemas.microsoft.com/office/powerpoint/2010/main" val="997807914"/>
      </p:ext>
    </p:extLst>
  </p:cSld>
  <p:clrMapOvr>
    <a:masterClrMapping/>
  </p:clrMapOvr>
  <mc:AlternateContent xmlns:mc="http://schemas.openxmlformats.org/markup-compatibility/2006" xmlns:p14="http://schemas.microsoft.com/office/powerpoint/2010/main">
    <mc:Choice Requires="p14">
      <p:transition spd="med" p14:dur="700" advTm="31714">
        <p:fade/>
      </p:transition>
    </mc:Choice>
    <mc:Fallback xmlns="">
      <p:transition spd="med" advTm="31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Rot="1" noChangeArrowheads="1"/>
          </p:cNvSpPr>
          <p:nvPr/>
        </p:nvSpPr>
        <p:spPr>
          <a:xfrm>
            <a:off x="136404" y="897147"/>
            <a:ext cx="11699038" cy="3424687"/>
          </a:xfrm>
          <a:prstGeom prst="rect">
            <a:avLst/>
          </a:prstGeom>
        </p:spPr>
        <p:txBody>
          <a:bodyPr lIns="91440" tIns="45720" rIns="91440" bIns="45720" anchor="t"/>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1600" b="1">
                <a:effectLst/>
                <a:latin typeface="Calibri" panose="020F0502020204030204" pitchFamily="34" charset="0"/>
                <a:ea typeface="Calibri" panose="020F0502020204030204" pitchFamily="34" charset="0"/>
              </a:rPr>
              <a:t>Dallas College Course</a:t>
            </a:r>
          </a:p>
          <a:p>
            <a:pPr marL="0" indent="-210185">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rPr>
              <a:t>ENGL 1301	Composition I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indent="-210185">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rPr>
              <a:t>MATH 1314	College Algebra</a:t>
            </a:r>
            <a:endParaRPr lang="en-US" sz="1600" b="1">
              <a:latin typeface="Arial" panose="020B0604020202020204" pitchFamily="34" charset="0"/>
              <a:ea typeface="Calibri" panose="020F0502020204030204" pitchFamily="34" charset="0"/>
              <a:cs typeface="Arial" panose="020B0604020202020204" pitchFamily="34" charset="0"/>
            </a:endParaRPr>
          </a:p>
          <a:p>
            <a:pPr marL="0" indent="-210185">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rPr>
              <a:t>BIOL 2401	Anatomy &amp; Physiology I*</a:t>
            </a:r>
            <a:r>
              <a:rPr lang="en-US" sz="1600" b="1" baseline="30000">
                <a:effectLst/>
                <a:latin typeface="Calibri" panose="020F0502020204030204" pitchFamily="34" charset="0"/>
                <a:ea typeface="Calibri" panose="020F0502020204030204" pitchFamily="34" charset="0"/>
              </a:rPr>
              <a:t>#</a:t>
            </a:r>
            <a:r>
              <a:rPr lang="en-US" sz="1600" b="1">
                <a:effectLst/>
                <a:latin typeface="Calibri" panose="020F0502020204030204" pitchFamily="34" charset="0"/>
                <a:ea typeface="Calibri" panose="020F050202020403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indent="-210185">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rPr>
              <a:t>RADR 1201	Introduction to Radiography*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indent="-210185">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rPr>
              <a:t>RADR 2209	Radiographic Imaging Equipment*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285750" indent="-171450">
              <a:lnSpc>
                <a:spcPct val="107000"/>
              </a:lnSpc>
              <a:spcBef>
                <a:spcPts val="0"/>
              </a:spcBef>
              <a:spcAft>
                <a:spcPts val="800"/>
              </a:spcAft>
              <a:buNone/>
            </a:pPr>
            <a:r>
              <a:rPr lang="en-US" sz="1600" b="1">
                <a:effectLst/>
                <a:latin typeface="Calibri"/>
                <a:ea typeface="Calibri" panose="020F0502020204030204" pitchFamily="34" charset="0"/>
                <a:cs typeface="Calibri"/>
              </a:rPr>
              <a:t>* </a:t>
            </a:r>
            <a:r>
              <a:rPr lang="en-US" sz="1400">
                <a:effectLst/>
                <a:latin typeface="Calibri"/>
                <a:ea typeface="Calibri" panose="020F0502020204030204" pitchFamily="34" charset="0"/>
                <a:cs typeface="Calibri"/>
              </a:rPr>
              <a:t>These courses must be completed within 5 years of the application semester.</a:t>
            </a:r>
            <a:r>
              <a:rPr lang="en-US" sz="1400">
                <a:latin typeface="Calibri"/>
                <a:ea typeface="Calibri" panose="020F0502020204030204" pitchFamily="34" charset="0"/>
                <a:cs typeface="Calibri"/>
              </a:rPr>
              <a:t> </a:t>
            </a:r>
            <a:r>
              <a:rPr lang="en-US" sz="1400">
                <a:latin typeface="Calibri"/>
                <a:ea typeface="Tahoma"/>
                <a:cs typeface="Tahoma"/>
              </a:rPr>
              <a:t>Points for RADR 1201 and RADR 2209 will be assessed on first or second attempts only. The grade on the most recent of the </a:t>
            </a:r>
            <a:r>
              <a:rPr lang="en-US" sz="1400" b="1">
                <a:latin typeface="Calibri"/>
                <a:ea typeface="Tahoma"/>
                <a:cs typeface="Tahoma"/>
              </a:rPr>
              <a:t>two </a:t>
            </a:r>
            <a:r>
              <a:rPr lang="en-US" sz="1400">
                <a:latin typeface="Calibri"/>
                <a:ea typeface="Tahoma"/>
                <a:cs typeface="Tahoma"/>
              </a:rPr>
              <a:t>attempts will be used to assign application points. </a:t>
            </a:r>
            <a:r>
              <a:rPr lang="en-US" sz="1400" i="1">
                <a:latin typeface="Calibri"/>
                <a:ea typeface="Tahoma"/>
                <a:cs typeface="Tahoma"/>
              </a:rPr>
              <a:t>For example: RADR 1201 was taken in the Summer of 2023, the Fall of 2023, and the Spring of 2024. The Fall 2023 grade will be used for application points.</a:t>
            </a:r>
            <a:endParaRPr lang="en-US" sz="1600" i="1">
              <a:latin typeface="Calibri" panose="020F0502020204030204" pitchFamily="34" charset="0"/>
              <a:ea typeface="Tahoma"/>
            </a:endParaRPr>
          </a:p>
          <a:p>
            <a:pPr marL="342900" indent="-171450">
              <a:lnSpc>
                <a:spcPct val="107000"/>
              </a:lnSpc>
              <a:spcBef>
                <a:spcPts val="0"/>
              </a:spcBef>
              <a:spcAft>
                <a:spcPts val="800"/>
              </a:spcAft>
              <a:buNone/>
            </a:pPr>
            <a:r>
              <a:rPr lang="en-US" sz="1400">
                <a:latin typeface="Calibri"/>
                <a:ea typeface="Calibri" panose="020F0502020204030204" pitchFamily="34" charset="0"/>
                <a:cs typeface="Calibri"/>
              </a:rPr>
              <a:t># </a:t>
            </a:r>
            <a:r>
              <a:rPr lang="en-US" sz="1400">
                <a:effectLst/>
                <a:latin typeface="Calibri"/>
                <a:ea typeface="Calibri" panose="020F0502020204030204" pitchFamily="34" charset="0"/>
                <a:cs typeface="Calibri"/>
              </a:rPr>
              <a:t>You must earn a B or higher in this </a:t>
            </a:r>
            <a:r>
              <a:rPr lang="en-US" sz="1400">
                <a:latin typeface="Calibri"/>
                <a:ea typeface="Calibri" panose="020F0502020204030204" pitchFamily="34" charset="0"/>
                <a:cs typeface="Calibri"/>
              </a:rPr>
              <a:t>BIOL 2401</a:t>
            </a:r>
            <a:r>
              <a:rPr lang="en-US" sz="1400">
                <a:effectLst/>
                <a:latin typeface="Calibri"/>
                <a:ea typeface="Calibri" panose="020F0502020204030204" pitchFamily="34" charset="0"/>
                <a:cs typeface="Calibri"/>
              </a:rPr>
              <a:t>. </a:t>
            </a:r>
          </a:p>
          <a:p>
            <a:pPr marL="342900" indent="-171450">
              <a:lnSpc>
                <a:spcPct val="107000"/>
              </a:lnSpc>
              <a:spcBef>
                <a:spcPts val="0"/>
              </a:spcBef>
              <a:spcAft>
                <a:spcPts val="800"/>
              </a:spcAft>
              <a:buNone/>
            </a:pPr>
            <a:endParaRPr lang="en-US" sz="1400">
              <a:effectLst/>
              <a:latin typeface="Calibri"/>
              <a:ea typeface="Calibri" panose="020F0502020204030204" pitchFamily="34" charset="0"/>
              <a:cs typeface="Calibri"/>
            </a:endParaRPr>
          </a:p>
          <a:p>
            <a:pPr marL="0" indent="0">
              <a:buNone/>
            </a:pPr>
            <a:endParaRPr lang="en-US" sz="2800"/>
          </a:p>
          <a:p>
            <a:pPr marL="0" indent="0">
              <a:buNone/>
            </a:pPr>
            <a:endParaRPr lang="en-US" sz="2800"/>
          </a:p>
          <a:p>
            <a:pPr marL="0" indent="0">
              <a:buNone/>
            </a:pPr>
            <a:endParaRPr lang="en-US" sz="2800"/>
          </a:p>
          <a:p>
            <a:pPr marL="0" indent="0">
              <a:buFont typeface="Arial" panose="020B0604020202020204" pitchFamily="34" charset="0"/>
              <a:buNone/>
            </a:pPr>
            <a:endParaRPr lang="en-US" sz="2000"/>
          </a:p>
          <a:p>
            <a:pPr marL="0" indent="0">
              <a:buFont typeface="Arial" panose="020B0604020202020204" pitchFamily="34" charset="0"/>
              <a:buNone/>
            </a:pPr>
            <a:endParaRPr lang="en-US" sz="2000"/>
          </a:p>
          <a:p>
            <a:pPr marL="0" indent="0">
              <a:buFont typeface="Arial" panose="020B0604020202020204" pitchFamily="34" charset="0"/>
              <a:buNone/>
            </a:pPr>
            <a:endParaRPr lang="en-US" sz="2000"/>
          </a:p>
          <a:p>
            <a:pPr marL="0" indent="0">
              <a:buFont typeface="Arial" panose="020B0604020202020204" pitchFamily="34" charset="0"/>
              <a:buNone/>
            </a:pPr>
            <a:endParaRPr lang="en-US" sz="2000"/>
          </a:p>
          <a:p>
            <a:pPr marL="0" indent="0">
              <a:buFont typeface="Arial" panose="020B0604020202020204" pitchFamily="34" charset="0"/>
              <a:buNone/>
            </a:pPr>
            <a:r>
              <a:rPr lang="en-US" sz="2000"/>
              <a:t>*Science and RADR courses must be completed </a:t>
            </a:r>
            <a:r>
              <a:rPr lang="en-US" sz="2000" b="1"/>
              <a:t>less than 5 years prior </a:t>
            </a:r>
            <a:r>
              <a:rPr lang="en-US" sz="2000"/>
              <a:t>to program application. </a:t>
            </a:r>
            <a:endParaRPr lang="en-US" sz="2000" b="1"/>
          </a:p>
        </p:txBody>
      </p:sp>
      <p:sp>
        <p:nvSpPr>
          <p:cNvPr id="3" name="Title 2"/>
          <p:cNvSpPr>
            <a:spLocks noGrp="1"/>
          </p:cNvSpPr>
          <p:nvPr>
            <p:ph type="title"/>
          </p:nvPr>
        </p:nvSpPr>
        <p:spPr>
          <a:xfrm>
            <a:off x="2573419" y="76315"/>
            <a:ext cx="5233488" cy="700391"/>
          </a:xfrm>
        </p:spPr>
        <p:txBody>
          <a:bodyPr>
            <a:normAutofit fontScale="90000"/>
          </a:bodyPr>
          <a:lstStyle/>
          <a:p>
            <a:pPr eaLnBrk="0" fontAlgn="base" hangingPunct="0">
              <a:spcAft>
                <a:spcPct val="0"/>
              </a:spcAft>
            </a:pPr>
            <a:r>
              <a:rPr lang="en-US" b="1">
                <a:effectLst>
                  <a:outerShdw blurRad="38100" dist="38100" dir="2700000" algn="tl">
                    <a:srgbClr val="000000">
                      <a:alpha val="43137"/>
                    </a:srgbClr>
                  </a:outerShdw>
                </a:effectLst>
              </a:rPr>
              <a:t>       Prerequisite Courses</a:t>
            </a:r>
            <a:endParaRPr lang="en-US" b="1">
              <a:effectLst>
                <a:outerShdw blurRad="38100" dist="38100" dir="2700000" algn="tl">
                  <a:srgbClr val="000000">
                    <a:alpha val="43137"/>
                  </a:srgbClr>
                </a:outerShdw>
              </a:effectLst>
              <a:cs typeface="Calibri Light"/>
            </a:endParaRPr>
          </a:p>
        </p:txBody>
      </p:sp>
      <p:sp>
        <p:nvSpPr>
          <p:cNvPr id="2" name="Explosion: 14 Points 1">
            <a:extLst>
              <a:ext uri="{FF2B5EF4-FFF2-40B4-BE49-F238E27FC236}">
                <a16:creationId xmlns:a16="http://schemas.microsoft.com/office/drawing/2014/main" id="{2083E905-B699-E7AB-79DD-A6DA980EF4D1}"/>
              </a:ext>
            </a:extLst>
          </p:cNvPr>
          <p:cNvSpPr/>
          <p:nvPr/>
        </p:nvSpPr>
        <p:spPr>
          <a:xfrm>
            <a:off x="7806907" y="3908606"/>
            <a:ext cx="3120726" cy="187369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Major Change</a:t>
            </a:r>
          </a:p>
        </p:txBody>
      </p:sp>
      <p:sp>
        <p:nvSpPr>
          <p:cNvPr id="9" name="TextBox 8">
            <a:extLst>
              <a:ext uri="{FF2B5EF4-FFF2-40B4-BE49-F238E27FC236}">
                <a16:creationId xmlns:a16="http://schemas.microsoft.com/office/drawing/2014/main" id="{A0C93CD2-FC5C-B808-CB3E-D69F5DA8B052}"/>
              </a:ext>
            </a:extLst>
          </p:cNvPr>
          <p:cNvSpPr txBox="1"/>
          <p:nvPr/>
        </p:nvSpPr>
        <p:spPr>
          <a:xfrm>
            <a:off x="1437091" y="4807305"/>
            <a:ext cx="5667555" cy="1566776"/>
          </a:xfrm>
          <a:prstGeom prst="rect">
            <a:avLst/>
          </a:prstGeom>
          <a:noFill/>
        </p:spPr>
        <p:txBody>
          <a:bodyPr wrap="square" lIns="91440" tIns="45720" rIns="91440" bIns="45720" rtlCol="0" anchor="t">
            <a:spAutoFit/>
          </a:bodyPr>
          <a:lstStyle/>
          <a:p>
            <a:r>
              <a:rPr lang="en-US" sz="1800"/>
              <a:t>Program applicants </a:t>
            </a:r>
            <a:r>
              <a:rPr lang="en-US" sz="1800" b="1"/>
              <a:t>must complete </a:t>
            </a:r>
            <a:r>
              <a:rPr lang="en-US" sz="1800"/>
              <a:t>the five program prerequisite courses </a:t>
            </a:r>
            <a:r>
              <a:rPr lang="en-US" sz="1800" b="1" u="sng"/>
              <a:t>by the application deadline </a:t>
            </a:r>
            <a:br>
              <a:rPr lang="en-US" sz="1800" b="1"/>
            </a:br>
            <a:r>
              <a:rPr lang="en-US" sz="1800" b="1"/>
              <a:t>(April 1 for summer cohort or November 1 for spring </a:t>
            </a:r>
            <a:r>
              <a:rPr lang="en-US" b="1"/>
              <a:t>and weekend/evening cohorts</a:t>
            </a:r>
            <a:r>
              <a:rPr lang="en-US" sz="1800" b="1"/>
              <a:t>)</a:t>
            </a:r>
            <a:r>
              <a:rPr lang="en-US" sz="1800"/>
              <a:t> </a:t>
            </a:r>
          </a:p>
          <a:p>
            <a:pPr marL="0" marR="0" indent="0">
              <a:lnSpc>
                <a:spcPct val="107000"/>
              </a:lnSpc>
              <a:spcBef>
                <a:spcPts val="0"/>
              </a:spcBef>
              <a:spcAft>
                <a:spcPts val="800"/>
              </a:spcAft>
              <a:buNone/>
            </a:pPr>
            <a:endParaRPr lang="en-US" sz="2400">
              <a:effectLst/>
              <a:latin typeface="Arial" panose="020B060402020202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0B18F26A-D6CA-F2FA-30CD-7E9F640B649F}"/>
              </a:ext>
            </a:extLst>
          </p:cNvPr>
          <p:cNvSpPr txBox="1"/>
          <p:nvPr/>
        </p:nvSpPr>
        <p:spPr>
          <a:xfrm>
            <a:off x="5637362" y="1267307"/>
            <a:ext cx="5663242" cy="923330"/>
          </a:xfrm>
          <a:prstGeom prst="rect">
            <a:avLst/>
          </a:prstGeom>
          <a:noFill/>
        </p:spPr>
        <p:txBody>
          <a:bodyPr wrap="square" rtlCol="0">
            <a:spAutoFit/>
          </a:bodyPr>
          <a:lstStyle/>
          <a:p>
            <a:pPr marL="210185" indent="-210185"/>
            <a:r>
              <a:rPr lang="en-US" sz="1800"/>
              <a:t>Applicants must earn a minimum cumulative grade point average of </a:t>
            </a:r>
            <a:r>
              <a:rPr lang="en-US" sz="1800" b="1">
                <a:solidFill>
                  <a:schemeClr val="tx1">
                    <a:lumMod val="95000"/>
                    <a:lumOff val="5000"/>
                  </a:schemeClr>
                </a:solidFill>
              </a:rPr>
              <a:t>3.0 or higher</a:t>
            </a:r>
            <a:r>
              <a:rPr lang="en-US" sz="1800">
                <a:solidFill>
                  <a:schemeClr val="tx1">
                    <a:lumMod val="95000"/>
                    <a:lumOff val="5000"/>
                  </a:schemeClr>
                </a:solidFill>
              </a:rPr>
              <a:t> </a:t>
            </a:r>
            <a:r>
              <a:rPr lang="en-US" sz="1800"/>
              <a:t>for these prerequisite courses (#you must have a “B” or higher in BIOL 2401)</a:t>
            </a:r>
            <a:endParaRPr lang="en-US" sz="1800">
              <a:effectLst/>
              <a:latin typeface="Calibri" panose="020F0502020204030204" pitchFamily="34" charset="0"/>
              <a:ea typeface="Tahoma"/>
              <a:cs typeface="Calibri"/>
            </a:endParaRPr>
          </a:p>
        </p:txBody>
      </p:sp>
      <p:sp>
        <p:nvSpPr>
          <p:cNvPr id="12" name="Arrow: Notched Right 11">
            <a:extLst>
              <a:ext uri="{FF2B5EF4-FFF2-40B4-BE49-F238E27FC236}">
                <a16:creationId xmlns:a16="http://schemas.microsoft.com/office/drawing/2014/main" id="{200E9ED2-AA59-A194-30B2-6E4D98F8BCF6}"/>
              </a:ext>
            </a:extLst>
          </p:cNvPr>
          <p:cNvSpPr/>
          <p:nvPr/>
        </p:nvSpPr>
        <p:spPr>
          <a:xfrm rot="9780824">
            <a:off x="6310881" y="4957057"/>
            <a:ext cx="1339845" cy="329806"/>
          </a:xfrm>
          <a:prstGeom prst="notch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hlinkClick r:id="" action="ppaction://media"/>
            <a:extLst>
              <a:ext uri="{FF2B5EF4-FFF2-40B4-BE49-F238E27FC236}">
                <a16:creationId xmlns:a16="http://schemas.microsoft.com/office/drawing/2014/main" id="{5F65BAFB-285F-44FA-32B7-140C11EDFB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064864" y="5782298"/>
            <a:ext cx="1012560" cy="1012560"/>
          </a:xfrm>
          <a:prstGeom prst="ellipse">
            <a:avLst/>
          </a:prstGeom>
        </p:spPr>
      </p:pic>
    </p:spTree>
    <p:extLst>
      <p:ext uri="{BB962C8B-B14F-4D97-AF65-F5344CB8AC3E}">
        <p14:creationId xmlns:p14="http://schemas.microsoft.com/office/powerpoint/2010/main" val="3481461049"/>
      </p:ext>
    </p:extLst>
  </p:cSld>
  <p:clrMapOvr>
    <a:masterClrMapping/>
  </p:clrMapOvr>
  <mc:AlternateContent xmlns:mc="http://schemas.openxmlformats.org/markup-compatibility/2006" xmlns:p14="http://schemas.microsoft.com/office/powerpoint/2010/main">
    <mc:Choice Requires="p14">
      <p:transition spd="med" p14:dur="700" advTm="49655">
        <p:fade/>
      </p:transition>
    </mc:Choice>
    <mc:Fallback xmlns="">
      <p:transition spd="med" advTm="49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3FF84-05F4-6C39-7A44-A0DAB778655B}"/>
              </a:ext>
            </a:extLst>
          </p:cNvPr>
          <p:cNvSpPr>
            <a:spLocks noGrp="1"/>
          </p:cNvSpPr>
          <p:nvPr>
            <p:ph type="title"/>
          </p:nvPr>
        </p:nvSpPr>
        <p:spPr>
          <a:xfrm>
            <a:off x="583847" y="2011699"/>
            <a:ext cx="4166011" cy="1417301"/>
          </a:xfrm>
        </p:spPr>
        <p:txBody>
          <a:bodyPr vert="horz" lIns="91440" tIns="45720" rIns="91440" bIns="45720" rtlCol="0" anchor="ctr">
            <a:normAutofit/>
          </a:bodyPr>
          <a:lstStyle/>
          <a:p>
            <a:r>
              <a:rPr lang="en-US" sz="3200" b="1" dirty="0"/>
              <a:t>THE HESI A2 Exam is  required for the application</a:t>
            </a:r>
          </a:p>
        </p:txBody>
      </p:sp>
      <p:sp>
        <p:nvSpPr>
          <p:cNvPr id="103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EC3BF4-06FD-563D-2A50-F9744DC45598}"/>
              </a:ext>
            </a:extLst>
          </p:cNvPr>
          <p:cNvSpPr txBox="1"/>
          <p:nvPr/>
        </p:nvSpPr>
        <p:spPr>
          <a:xfrm>
            <a:off x="5541263" y="151473"/>
            <a:ext cx="6408660" cy="2938992"/>
          </a:xfrm>
          <a:prstGeom prst="rect">
            <a:avLst/>
          </a:prstGeom>
        </p:spPr>
        <p:txBody>
          <a:bodyPr vert="horz" lIns="91440" tIns="45720" rIns="91440" bIns="45720" rtlCol="0" anchor="ctr">
            <a:normAutofit fontScale="92500" lnSpcReduction="10000"/>
          </a:bodyPr>
          <a:lstStyle/>
          <a:p>
            <a:pPr marL="285750" indent="-285750">
              <a:lnSpc>
                <a:spcPct val="90000"/>
              </a:lnSpc>
              <a:spcAft>
                <a:spcPts val="600"/>
              </a:spcAft>
              <a:buFont typeface="Arial" panose="020B0604020202020204" pitchFamily="34" charset="0"/>
              <a:buChar char="•"/>
            </a:pPr>
            <a:r>
              <a:rPr lang="en-US" dirty="0"/>
              <a:t>A scaled score of </a:t>
            </a:r>
            <a:r>
              <a:rPr lang="en-US" b="1" dirty="0"/>
              <a:t>75 or above </a:t>
            </a:r>
            <a:r>
              <a:rPr lang="en-US" dirty="0"/>
              <a:t>on the HESI exam is required. </a:t>
            </a:r>
            <a:br>
              <a:rPr lang="en-US" dirty="0"/>
            </a:br>
            <a:endParaRPr lang="en-US" dirty="0"/>
          </a:p>
          <a:p>
            <a:pPr marL="285750" indent="-285750">
              <a:lnSpc>
                <a:spcPct val="90000"/>
              </a:lnSpc>
              <a:spcAft>
                <a:spcPts val="600"/>
              </a:spcAft>
              <a:buFont typeface="Arial" panose="020B0604020202020204" pitchFamily="34" charset="0"/>
              <a:buChar char="•"/>
            </a:pPr>
            <a:r>
              <a:rPr lang="en-US" dirty="0"/>
              <a:t>A minimum grade of 70 must be earned in each category.</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The HESI test </a:t>
            </a:r>
            <a:r>
              <a:rPr lang="en-US" b="1" u="sng" dirty="0"/>
              <a:t>MUST</a:t>
            </a:r>
            <a:r>
              <a:rPr lang="en-US" dirty="0"/>
              <a:t> be taken with the Radiologic Technology Faculty       </a:t>
            </a:r>
          </a:p>
          <a:p>
            <a:pPr>
              <a:lnSpc>
                <a:spcPct val="90000"/>
              </a:lnSpc>
              <a:spcAft>
                <a:spcPts val="600"/>
              </a:spcAft>
            </a:pPr>
            <a:r>
              <a:rPr lang="en-US" dirty="0"/>
              <a:t>     on the assigned testing day at the Brookhaven Campus. </a:t>
            </a:r>
          </a:p>
          <a:p>
            <a:pPr>
              <a:lnSpc>
                <a:spcPct val="90000"/>
              </a:lnSpc>
              <a:spcAft>
                <a:spcPts val="600"/>
              </a:spcAft>
            </a:pPr>
            <a:endParaRPr lang="en-US" dirty="0"/>
          </a:p>
          <a:p>
            <a:pPr indent="-228600">
              <a:lnSpc>
                <a:spcPct val="90000"/>
              </a:lnSpc>
              <a:spcAft>
                <a:spcPts val="600"/>
              </a:spcAft>
              <a:buFont typeface="Arial" panose="020B0604020202020204" pitchFamily="34" charset="0"/>
              <a:buChar char="•"/>
            </a:pPr>
            <a:r>
              <a:rPr lang="en-US" dirty="0"/>
              <a:t>Testing dates will be listed in the Applicant Portal in TEAMS.</a:t>
            </a:r>
            <a:br>
              <a:rPr lang="en-US" dirty="0"/>
            </a:br>
            <a:endParaRPr lang="en-US" dirty="0">
              <a:ea typeface="Calibri" panose="020F0502020204030204"/>
              <a:cs typeface="Calibri" panose="020F0502020204030204"/>
            </a:endParaRPr>
          </a:p>
          <a:p>
            <a:pPr indent="-228600">
              <a:lnSpc>
                <a:spcPct val="90000"/>
              </a:lnSpc>
              <a:spcAft>
                <a:spcPts val="600"/>
              </a:spcAft>
              <a:buFont typeface="Arial" panose="020B0604020202020204" pitchFamily="34" charset="0"/>
              <a:buChar char="•"/>
            </a:pPr>
            <a:r>
              <a:rPr lang="en-US" b="1" u="sng" dirty="0"/>
              <a:t>No</a:t>
            </a:r>
            <a:r>
              <a:rPr lang="en-US" dirty="0"/>
              <a:t> other scores will be accepted. </a:t>
            </a:r>
            <a:br>
              <a:rPr lang="en-US" dirty="0"/>
            </a:br>
            <a:endParaRPr lang="en-US" dirty="0"/>
          </a:p>
        </p:txBody>
      </p:sp>
      <p:graphicFrame>
        <p:nvGraphicFramePr>
          <p:cNvPr id="8" name="Table 7">
            <a:extLst>
              <a:ext uri="{FF2B5EF4-FFF2-40B4-BE49-F238E27FC236}">
                <a16:creationId xmlns:a16="http://schemas.microsoft.com/office/drawing/2014/main" id="{AA6E2C52-5433-6567-64B4-CFBE053766FD}"/>
              </a:ext>
            </a:extLst>
          </p:cNvPr>
          <p:cNvGraphicFramePr>
            <a:graphicFrameLocks noGrp="1"/>
          </p:cNvGraphicFramePr>
          <p:nvPr>
            <p:extLst>
              <p:ext uri="{D42A27DB-BD31-4B8C-83A1-F6EECF244321}">
                <p14:modId xmlns:p14="http://schemas.microsoft.com/office/powerpoint/2010/main" val="3803835565"/>
              </p:ext>
            </p:extLst>
          </p:nvPr>
        </p:nvGraphicFramePr>
        <p:xfrm>
          <a:off x="5437484" y="3600208"/>
          <a:ext cx="5518061" cy="2839215"/>
        </p:xfrm>
        <a:graphic>
          <a:graphicData uri="http://schemas.openxmlformats.org/drawingml/2006/table">
            <a:tbl>
              <a:tblPr firstRow="1" bandRow="1">
                <a:tableStyleId>{7E9639D4-E3E2-4D34-9284-5A2195B3D0D7}</a:tableStyleId>
              </a:tblPr>
              <a:tblGrid>
                <a:gridCol w="2825749">
                  <a:extLst>
                    <a:ext uri="{9D8B030D-6E8A-4147-A177-3AD203B41FA5}">
                      <a16:colId xmlns:a16="http://schemas.microsoft.com/office/drawing/2014/main" val="20000"/>
                    </a:ext>
                  </a:extLst>
                </a:gridCol>
                <a:gridCol w="2692312">
                  <a:extLst>
                    <a:ext uri="{9D8B030D-6E8A-4147-A177-3AD203B41FA5}">
                      <a16:colId xmlns:a16="http://schemas.microsoft.com/office/drawing/2014/main" val="20001"/>
                    </a:ext>
                  </a:extLst>
                </a:gridCol>
              </a:tblGrid>
              <a:tr h="771869">
                <a:tc gridSpan="2">
                  <a:txBody>
                    <a:bodyPr/>
                    <a:lstStyle/>
                    <a:p>
                      <a:pPr algn="ctr"/>
                      <a:r>
                        <a:rPr lang="en-US" sz="1800"/>
                        <a:t>You must take</a:t>
                      </a:r>
                      <a:r>
                        <a:rPr lang="en-US" sz="1800" baseline="0"/>
                        <a:t> the following sections of the HESI Test. You will be given 4 hours to complete </a:t>
                      </a:r>
                      <a:r>
                        <a:rPr lang="en-US" sz="1800" u="sng" baseline="0"/>
                        <a:t>all sections</a:t>
                      </a:r>
                      <a:r>
                        <a:rPr lang="en-US" sz="1800" baseline="0"/>
                        <a:t>.</a:t>
                      </a:r>
                      <a:endParaRPr lang="en-US" sz="1800"/>
                    </a:p>
                  </a:txBody>
                  <a:tcPr marL="87733" marR="87733" marT="43866" marB="43866" anchor="ct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501038">
                <a:tc>
                  <a:txBody>
                    <a:bodyPr/>
                    <a:lstStyle/>
                    <a:p>
                      <a:pPr marL="285750" indent="-285750">
                        <a:buFont typeface="Arial" panose="020B0604020202020204" pitchFamily="34" charset="0"/>
                        <a:buChar char="•"/>
                      </a:pPr>
                      <a:r>
                        <a:rPr lang="en-US" sz="1600" b="1"/>
                        <a:t>Reading Comprehension</a:t>
                      </a:r>
                    </a:p>
                  </a:txBody>
                  <a:tcPr marL="87733" marR="87733" marT="43866" marB="43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1"/>
                        <a:t>Grammar</a:t>
                      </a:r>
                    </a:p>
                  </a:txBody>
                  <a:tcPr marL="87733" marR="87733" marT="43866" marB="43866"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4161">
                <a:tc>
                  <a:txBody>
                    <a:bodyPr/>
                    <a:lstStyle/>
                    <a:p>
                      <a:pPr marL="285750" indent="-285750">
                        <a:buFont typeface="Arial" panose="020B0604020202020204" pitchFamily="34" charset="0"/>
                        <a:buChar char="•"/>
                      </a:pPr>
                      <a:r>
                        <a:rPr lang="en-US" sz="1600" b="1"/>
                        <a:t>Vocabulary and General Knowledge</a:t>
                      </a:r>
                    </a:p>
                  </a:txBody>
                  <a:tcPr marL="87733" marR="87733" marT="43866" marB="4386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1"/>
                        <a:t>Math </a:t>
                      </a:r>
                    </a:p>
                  </a:txBody>
                  <a:tcPr marL="87733" marR="87733" marT="43866" marB="43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62147">
                <a:tc>
                  <a:txBody>
                    <a:bodyPr/>
                    <a:lstStyle/>
                    <a:p>
                      <a:pPr marL="285750" indent="-285750">
                        <a:buFont typeface="Arial" panose="020B0604020202020204" pitchFamily="34" charset="0"/>
                        <a:buChar char="•"/>
                      </a:pPr>
                      <a:r>
                        <a:rPr lang="en-US" sz="1600" b="1"/>
                        <a:t>Anatomy &amp; Physiology</a:t>
                      </a:r>
                    </a:p>
                  </a:txBody>
                  <a:tcPr marL="87733" marR="87733" marT="43866" marB="43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t>Personality/Learning Style</a:t>
                      </a:r>
                      <a:br>
                        <a:rPr lang="en-US" sz="1600" b="1"/>
                      </a:br>
                      <a:r>
                        <a:rPr lang="en-US" sz="1400" b="1"/>
                        <a:t>(not scored or used for admission)</a:t>
                      </a:r>
                      <a:endParaRPr lang="en-US" sz="1600" b="1"/>
                    </a:p>
                  </a:txBody>
                  <a:tcPr marL="87733" marR="87733" marT="43866" marB="4386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3" name="Explosion: 14 Points 2">
            <a:extLst>
              <a:ext uri="{FF2B5EF4-FFF2-40B4-BE49-F238E27FC236}">
                <a16:creationId xmlns:a16="http://schemas.microsoft.com/office/drawing/2014/main" id="{D723A6D3-6EBE-0D7E-2E7B-BDF0F69C6273}"/>
              </a:ext>
            </a:extLst>
          </p:cNvPr>
          <p:cNvSpPr/>
          <p:nvPr/>
        </p:nvSpPr>
        <p:spPr>
          <a:xfrm>
            <a:off x="123733" y="151625"/>
            <a:ext cx="2898476" cy="1566776"/>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HESI</a:t>
            </a:r>
          </a:p>
        </p:txBody>
      </p:sp>
      <p:pic>
        <p:nvPicPr>
          <p:cNvPr id="5" name="Picture 4">
            <a:extLst>
              <a:ext uri="{FF2B5EF4-FFF2-40B4-BE49-F238E27FC236}">
                <a16:creationId xmlns:a16="http://schemas.microsoft.com/office/drawing/2014/main" id="{CBA1B65A-02F5-2E14-7D02-B543D424E23B}"/>
              </a:ext>
            </a:extLst>
          </p:cNvPr>
          <p:cNvPicPr>
            <a:picLocks noChangeAspect="1"/>
          </p:cNvPicPr>
          <p:nvPr/>
        </p:nvPicPr>
        <p:blipFill>
          <a:blip r:embed="rId5"/>
          <a:stretch>
            <a:fillRect/>
          </a:stretch>
        </p:blipFill>
        <p:spPr>
          <a:xfrm>
            <a:off x="1151888" y="3600208"/>
            <a:ext cx="2084627" cy="2671650"/>
          </a:xfrm>
          <a:prstGeom prst="rect">
            <a:avLst/>
          </a:prstGeom>
        </p:spPr>
      </p:pic>
      <p:pic>
        <p:nvPicPr>
          <p:cNvPr id="23" name="Video 22">
            <a:hlinkClick r:id="" action="ppaction://media"/>
            <a:extLst>
              <a:ext uri="{FF2B5EF4-FFF2-40B4-BE49-F238E27FC236}">
                <a16:creationId xmlns:a16="http://schemas.microsoft.com/office/drawing/2014/main" id="{1122E0E8-A495-9722-8925-CDBDD73D88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1104004" y="5708140"/>
            <a:ext cx="936488" cy="936488"/>
          </a:xfrm>
          <a:prstGeom prst="ellipse">
            <a:avLst/>
          </a:prstGeom>
        </p:spPr>
      </p:pic>
    </p:spTree>
    <p:extLst>
      <p:ext uri="{BB962C8B-B14F-4D97-AF65-F5344CB8AC3E}">
        <p14:creationId xmlns:p14="http://schemas.microsoft.com/office/powerpoint/2010/main" val="279751659"/>
      </p:ext>
    </p:extLst>
  </p:cSld>
  <p:clrMapOvr>
    <a:masterClrMapping/>
  </p:clrMapOvr>
  <mc:AlternateContent xmlns:mc="http://schemas.openxmlformats.org/markup-compatibility/2006" xmlns:p14="http://schemas.microsoft.com/office/powerpoint/2010/main">
    <mc:Choice Requires="p14">
      <p:transition spd="med" p14:dur="700" advTm="62189">
        <p:fade/>
      </p:transition>
    </mc:Choice>
    <mc:Fallback xmlns="">
      <p:transition spd="med" advTm="62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48712-D0F7-1B89-350B-38D3426446F6}"/>
              </a:ext>
            </a:extLst>
          </p:cNvPr>
          <p:cNvSpPr>
            <a:spLocks noGrp="1"/>
          </p:cNvSpPr>
          <p:nvPr>
            <p:ph type="title"/>
          </p:nvPr>
        </p:nvSpPr>
        <p:spPr>
          <a:xfrm>
            <a:off x="820988" y="843295"/>
            <a:ext cx="6155988" cy="769646"/>
          </a:xfrm>
        </p:spPr>
        <p:txBody>
          <a:bodyPr vert="horz" lIns="91440" tIns="45720" rIns="91440" bIns="45720" rtlCol="0" anchor="b">
            <a:normAutofit/>
          </a:bodyPr>
          <a:lstStyle/>
          <a:p>
            <a:r>
              <a:rPr lang="en-US" sz="3900" kern="1200" dirty="0">
                <a:solidFill>
                  <a:schemeClr val="tx1"/>
                </a:solidFill>
                <a:latin typeface="+mj-lt"/>
                <a:ea typeface="+mj-ea"/>
                <a:cs typeface="+mj-cs"/>
              </a:rPr>
              <a:t>Preparing for the HESI Exam</a:t>
            </a:r>
          </a:p>
        </p:txBody>
      </p:sp>
      <p:cxnSp>
        <p:nvCxnSpPr>
          <p:cNvPr id="2057" name="Straight Connector 2056">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0AAE6F8-B510-2C6E-7AE0-76550004DBC6}"/>
              </a:ext>
            </a:extLst>
          </p:cNvPr>
          <p:cNvSpPr txBox="1"/>
          <p:nvPr/>
        </p:nvSpPr>
        <p:spPr>
          <a:xfrm>
            <a:off x="321685" y="1918518"/>
            <a:ext cx="7360559" cy="3983423"/>
          </a:xfrm>
          <a:prstGeom prst="rect">
            <a:avLst/>
          </a:prstGeom>
        </p:spPr>
        <p:txBody>
          <a:bodyPr vert="horz" lIns="91440" tIns="45720" rIns="91440" bIns="45720" rtlCol="0" anchor="t">
            <a:normAutofit fontScale="92500" lnSpcReduction="20000"/>
          </a:bodyPr>
          <a:lstStyle/>
          <a:p>
            <a:pPr>
              <a:lnSpc>
                <a:spcPct val="90000"/>
              </a:lnSpc>
            </a:pPr>
            <a:r>
              <a:rPr lang="en-US" sz="2000" dirty="0">
                <a:solidFill>
                  <a:schemeClr val="tx1">
                    <a:alpha val="80000"/>
                  </a:schemeClr>
                </a:solidFill>
              </a:rPr>
              <a:t>A HESI Admission Assessment Exam Review is available at the circulation desk in the library. It is for reference use only and cannot be removed from the library.</a:t>
            </a:r>
            <a:br>
              <a:rPr lang="en-US" sz="2000" dirty="0">
                <a:solidFill>
                  <a:schemeClr val="tx1">
                    <a:alpha val="80000"/>
                  </a:schemeClr>
                </a:solidFill>
              </a:rPr>
            </a:br>
            <a:endParaRPr lang="en-US" sz="2000" dirty="0">
              <a:solidFill>
                <a:schemeClr val="tx1">
                  <a:alpha val="80000"/>
                </a:schemeClr>
              </a:solidFill>
            </a:endParaRPr>
          </a:p>
          <a:p>
            <a:pPr>
              <a:lnSpc>
                <a:spcPct val="90000"/>
              </a:lnSpc>
            </a:pPr>
            <a:r>
              <a:rPr lang="en-US" sz="2000" dirty="0">
                <a:solidFill>
                  <a:schemeClr val="tx1">
                    <a:alpha val="80000"/>
                  </a:schemeClr>
                </a:solidFill>
              </a:rPr>
              <a:t>You can purchase a HESI Admission Assessment Exam Review </a:t>
            </a:r>
            <a:br>
              <a:rPr lang="en-US" sz="2000" dirty="0">
                <a:solidFill>
                  <a:schemeClr val="tx1">
                    <a:alpha val="80000"/>
                  </a:schemeClr>
                </a:solidFill>
              </a:rPr>
            </a:br>
            <a:r>
              <a:rPr lang="en-US" sz="2000" dirty="0">
                <a:solidFill>
                  <a:schemeClr val="tx1">
                    <a:alpha val="80000"/>
                  </a:schemeClr>
                </a:solidFill>
              </a:rPr>
              <a:t>for personal use from any bookseller.</a:t>
            </a:r>
          </a:p>
          <a:p>
            <a:pPr>
              <a:lnSpc>
                <a:spcPct val="90000"/>
              </a:lnSpc>
            </a:pPr>
            <a:endParaRPr lang="en-US" sz="2000" dirty="0">
              <a:solidFill>
                <a:schemeClr val="tx1">
                  <a:alpha val="80000"/>
                </a:schemeClr>
              </a:solidFill>
            </a:endParaRPr>
          </a:p>
          <a:p>
            <a:pPr>
              <a:lnSpc>
                <a:spcPct val="90000"/>
              </a:lnSpc>
            </a:pPr>
            <a:r>
              <a:rPr lang="en-US" sz="2000" dirty="0">
                <a:solidFill>
                  <a:schemeClr val="tx1">
                    <a:alpha val="80000"/>
                  </a:schemeClr>
                </a:solidFill>
              </a:rPr>
              <a:t> </a:t>
            </a:r>
            <a:r>
              <a:rPr lang="en-US" sz="2000" b="0" i="0" dirty="0">
                <a:solidFill>
                  <a:schemeClr val="tx1">
                    <a:alpha val="80000"/>
                  </a:schemeClr>
                </a:solidFill>
                <a:effectLst/>
              </a:rPr>
              <a:t>	</a:t>
            </a:r>
            <a:endParaRPr lang="en-US" sz="2000" dirty="0">
              <a:solidFill>
                <a:schemeClr val="tx1">
                  <a:alpha val="80000"/>
                </a:schemeClr>
              </a:solidFill>
            </a:endParaRPr>
          </a:p>
          <a:p>
            <a:pPr>
              <a:lnSpc>
                <a:spcPct val="90000"/>
              </a:lnSpc>
            </a:pPr>
            <a:r>
              <a:rPr lang="en-US" sz="2000" dirty="0">
                <a:solidFill>
                  <a:schemeClr val="tx1">
                    <a:alpha val="80000"/>
                  </a:schemeClr>
                </a:solidFill>
              </a:rPr>
              <a:t>If you’re interested, the College also offers a HESI prep-class (NURZ-1004) through the Continuing Education Department. </a:t>
            </a:r>
          </a:p>
          <a:p>
            <a:pPr>
              <a:lnSpc>
                <a:spcPct val="90000"/>
              </a:lnSpc>
            </a:pPr>
            <a:endParaRPr lang="en-US" sz="2000" dirty="0">
              <a:solidFill>
                <a:schemeClr val="tx1">
                  <a:alpha val="80000"/>
                </a:schemeClr>
              </a:solidFill>
              <a:ea typeface="Calibri"/>
              <a:cs typeface="Calibri"/>
            </a:endParaRPr>
          </a:p>
          <a:p>
            <a:pPr marR="0">
              <a:lnSpc>
                <a:spcPct val="90000"/>
              </a:lnSpc>
              <a:spcBef>
                <a:spcPts val="600"/>
              </a:spcBef>
              <a:spcAft>
                <a:spcPts val="300"/>
              </a:spcAft>
            </a:pPr>
            <a:r>
              <a:rPr lang="en-US" sz="2000" b="1" dirty="0">
                <a:solidFill>
                  <a:schemeClr val="tx1">
                    <a:alpha val="80000"/>
                  </a:schemeClr>
                </a:solidFill>
                <a:effectLst/>
              </a:rPr>
              <a:t>How to Register for the Course:</a:t>
            </a:r>
          </a:p>
          <a:p>
            <a:pPr marR="0">
              <a:lnSpc>
                <a:spcPct val="90000"/>
              </a:lnSpc>
              <a:spcBef>
                <a:spcPts val="0"/>
              </a:spcBef>
              <a:spcAft>
                <a:spcPts val="0"/>
              </a:spcAft>
            </a:pPr>
            <a:r>
              <a:rPr lang="en-US" sz="2000" dirty="0">
                <a:solidFill>
                  <a:schemeClr val="tx1">
                    <a:alpha val="80000"/>
                  </a:schemeClr>
                </a:solidFill>
                <a:effectLst/>
              </a:rPr>
              <a:t>Online: </a:t>
            </a:r>
            <a:r>
              <a:rPr lang="en-US" sz="2000" u="sng" dirty="0">
                <a:solidFill>
                  <a:schemeClr val="tx1">
                    <a:alpha val="80000"/>
                  </a:schemeClr>
                </a:solidFill>
                <a:effectLst/>
                <a:hlinkClick r:id="rId5"/>
              </a:rPr>
              <a:t>https://www.dallascollege.edu/admissions/registration/pages/ce-registration.aspx</a:t>
            </a:r>
            <a:br>
              <a:rPr lang="en-US" sz="2000" u="sng" dirty="0">
                <a:solidFill>
                  <a:schemeClr val="tx1">
                    <a:alpha val="80000"/>
                  </a:schemeClr>
                </a:solidFill>
                <a:effectLst/>
              </a:rPr>
            </a:br>
            <a:endParaRPr lang="en-US" sz="2000" dirty="0">
              <a:solidFill>
                <a:schemeClr val="tx1">
                  <a:alpha val="80000"/>
                </a:schemeClr>
              </a:solidFill>
              <a:effectLst/>
            </a:endParaRPr>
          </a:p>
          <a:p>
            <a:pPr marR="0">
              <a:lnSpc>
                <a:spcPct val="90000"/>
              </a:lnSpc>
              <a:spcBef>
                <a:spcPts val="0"/>
              </a:spcBef>
              <a:spcAft>
                <a:spcPts val="0"/>
              </a:spcAft>
            </a:pPr>
            <a:r>
              <a:rPr lang="en-US" sz="2000" dirty="0">
                <a:solidFill>
                  <a:schemeClr val="tx1">
                    <a:alpha val="80000"/>
                  </a:schemeClr>
                </a:solidFill>
                <a:effectLst/>
              </a:rPr>
              <a:t>Additional Help: </a:t>
            </a:r>
            <a:r>
              <a:rPr lang="en-US" sz="2000" u="sng" dirty="0">
                <a:solidFill>
                  <a:schemeClr val="tx1">
                    <a:alpha val="80000"/>
                  </a:schemeClr>
                </a:solidFill>
                <a:effectLst/>
                <a:hlinkClick r:id="rId6"/>
              </a:rPr>
              <a:t>https://www.dallascollege.edu/contact/pages/default.aspx</a:t>
            </a:r>
            <a:endParaRPr lang="en-US" sz="2000" dirty="0">
              <a:solidFill>
                <a:schemeClr val="tx1">
                  <a:alpha val="80000"/>
                </a:schemeClr>
              </a:solidFill>
              <a:effectLst/>
            </a:endParaRPr>
          </a:p>
          <a:p>
            <a:pPr indent="-228600">
              <a:lnSpc>
                <a:spcPct val="90000"/>
              </a:lnSpc>
              <a:buFont typeface="Arial" panose="020B0604020202020204" pitchFamily="34" charset="0"/>
              <a:buChar char="•"/>
            </a:pPr>
            <a:endParaRPr lang="en-US" sz="2000" dirty="0">
              <a:solidFill>
                <a:schemeClr val="tx1">
                  <a:alpha val="80000"/>
                </a:schemeClr>
              </a:solidFill>
            </a:endParaRPr>
          </a:p>
        </p:txBody>
      </p:sp>
      <p:sp>
        <p:nvSpPr>
          <p:cNvPr id="205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205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55B13CAA-F4BB-641D-7D02-B36AD9DFD2B6}"/>
              </a:ext>
            </a:extLst>
          </p:cNvPr>
          <p:cNvSpPr txBox="1"/>
          <p:nvPr/>
        </p:nvSpPr>
        <p:spPr>
          <a:xfrm>
            <a:off x="8622244" y="4932754"/>
            <a:ext cx="3205579" cy="1551194"/>
          </a:xfrm>
          <a:prstGeom prst="rect">
            <a:avLst/>
          </a:prstGeom>
          <a:noFill/>
        </p:spPr>
        <p:txBody>
          <a:bodyPr wrap="square" rtlCol="0">
            <a:spAutoFit/>
          </a:bodyPr>
          <a:lstStyle/>
          <a:p>
            <a:r>
              <a:rPr lang="en-US" sz="1400" dirty="0"/>
              <a:t>ISBN: 9780443114090</a:t>
            </a:r>
          </a:p>
          <a:p>
            <a:r>
              <a:rPr lang="en-US" sz="1400" dirty="0"/>
              <a:t>Copyright: 2025</a:t>
            </a:r>
          </a:p>
          <a:p>
            <a:r>
              <a:rPr lang="en-US" sz="1400" dirty="0"/>
              <a:t>Publication Date: 06-18-2024</a:t>
            </a:r>
          </a:p>
          <a:p>
            <a:r>
              <a:rPr lang="en-US" sz="1400" dirty="0"/>
              <a:t>Page Count: 192</a:t>
            </a:r>
          </a:p>
          <a:p>
            <a:r>
              <a:rPr lang="en-US" sz="1400" dirty="0"/>
              <a:t>Imprint: Elsevier</a:t>
            </a:r>
          </a:p>
          <a:p>
            <a:r>
              <a:rPr lang="en-US" sz="1400" dirty="0"/>
              <a:t>List Price: $45.99</a:t>
            </a:r>
          </a:p>
          <a:p>
            <a:pPr>
              <a:lnSpc>
                <a:spcPct val="90000"/>
              </a:lnSpc>
            </a:pPr>
            <a:endParaRPr lang="en-US" sz="1200" dirty="0"/>
          </a:p>
        </p:txBody>
      </p:sp>
      <p:pic>
        <p:nvPicPr>
          <p:cNvPr id="6" name="Picture 5">
            <a:extLst>
              <a:ext uri="{FF2B5EF4-FFF2-40B4-BE49-F238E27FC236}">
                <a16:creationId xmlns:a16="http://schemas.microsoft.com/office/drawing/2014/main" id="{B5136AFA-6771-C181-DEBE-1B8D808BA05B}"/>
              </a:ext>
            </a:extLst>
          </p:cNvPr>
          <p:cNvPicPr>
            <a:picLocks noChangeAspect="1"/>
          </p:cNvPicPr>
          <p:nvPr/>
        </p:nvPicPr>
        <p:blipFill>
          <a:blip r:embed="rId7"/>
          <a:stretch>
            <a:fillRect/>
          </a:stretch>
        </p:blipFill>
        <p:spPr>
          <a:xfrm>
            <a:off x="8579232" y="1228118"/>
            <a:ext cx="2748768" cy="3518423"/>
          </a:xfrm>
          <a:prstGeom prst="rect">
            <a:avLst/>
          </a:prstGeom>
        </p:spPr>
      </p:pic>
      <p:pic>
        <p:nvPicPr>
          <p:cNvPr id="22" name="Video 21">
            <a:hlinkClick r:id="" action="ppaction://media"/>
            <a:extLst>
              <a:ext uri="{FF2B5EF4-FFF2-40B4-BE49-F238E27FC236}">
                <a16:creationId xmlns:a16="http://schemas.microsoft.com/office/drawing/2014/main" id="{8CCD19F0-45B7-4F2B-5B7B-5F46DB139E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1112810" y="256553"/>
            <a:ext cx="715013" cy="715013"/>
          </a:xfrm>
          <a:prstGeom prst="ellipse">
            <a:avLst/>
          </a:prstGeom>
        </p:spPr>
      </p:pic>
    </p:spTree>
    <p:extLst>
      <p:ext uri="{BB962C8B-B14F-4D97-AF65-F5344CB8AC3E}">
        <p14:creationId xmlns:p14="http://schemas.microsoft.com/office/powerpoint/2010/main" val="3691824504"/>
      </p:ext>
    </p:extLst>
  </p:cSld>
  <p:clrMapOvr>
    <a:masterClrMapping/>
  </p:clrMapOvr>
  <mc:AlternateContent xmlns:mc="http://schemas.openxmlformats.org/markup-compatibility/2006" xmlns:p14="http://schemas.microsoft.com/office/powerpoint/2010/main">
    <mc:Choice Requires="p14">
      <p:transition spd="med" p14:dur="700" advTm="36542">
        <p:fade/>
      </p:transition>
    </mc:Choice>
    <mc:Fallback xmlns="">
      <p:transition spd="med" advTm="36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0EFF9ED-7388-9E5D-E29E-2C1212238416}"/>
              </a:ext>
            </a:extLst>
          </p:cNvPr>
          <p:cNvSpPr>
            <a:spLocks noGrp="1"/>
          </p:cNvSpPr>
          <p:nvPr>
            <p:ph type="title"/>
          </p:nvPr>
        </p:nvSpPr>
        <p:spPr>
          <a:xfrm>
            <a:off x="1188069" y="381935"/>
            <a:ext cx="4008583" cy="5974414"/>
          </a:xfrm>
        </p:spPr>
        <p:txBody>
          <a:bodyPr vert="horz" lIns="91440" tIns="45720" rIns="91440" bIns="45720" rtlCol="0" anchor="ctr">
            <a:normAutofit/>
          </a:bodyPr>
          <a:lstStyle/>
          <a:p>
            <a:r>
              <a:rPr lang="en-US" sz="6200" kern="1200">
                <a:solidFill>
                  <a:srgbClr val="FFFFFF"/>
                </a:solidFill>
                <a:latin typeface="+mj-lt"/>
                <a:ea typeface="+mj-ea"/>
                <a:cs typeface="+mj-cs"/>
              </a:rPr>
              <a:t>Complete the Online Application Form</a:t>
            </a:r>
          </a:p>
        </p:txBody>
      </p:sp>
      <p:grpSp>
        <p:nvGrpSpPr>
          <p:cNvPr id="28" name="Group 27">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3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DD189DC3-2155-938F-78A5-433D6C7D49D4}"/>
              </a:ext>
            </a:extLst>
          </p:cNvPr>
          <p:cNvSpPr txBox="1"/>
          <p:nvPr/>
        </p:nvSpPr>
        <p:spPr>
          <a:xfrm>
            <a:off x="6297233" y="518400"/>
            <a:ext cx="4771607" cy="583794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b="1">
                <a:solidFill>
                  <a:schemeClr val="tx1">
                    <a:alpha val="80000"/>
                  </a:schemeClr>
                </a:solidFill>
              </a:rPr>
              <a:t>The online application will be available on the first day of the semester in which you are applying.</a:t>
            </a:r>
            <a:br>
              <a:rPr lang="en-US" sz="1700"/>
            </a:br>
            <a:endParaRPr lang="en-US" sz="1700" b="1">
              <a:solidFill>
                <a:schemeClr val="tx1">
                  <a:alpha val="80000"/>
                </a:schemeClr>
              </a:solidFill>
            </a:endParaRPr>
          </a:p>
          <a:p>
            <a:pPr marL="285750" indent="-228600">
              <a:lnSpc>
                <a:spcPct val="90000"/>
              </a:lnSpc>
              <a:spcAft>
                <a:spcPts val="600"/>
              </a:spcAft>
              <a:buFont typeface="Arial" panose="020B0604020202020204" pitchFamily="34" charset="0"/>
              <a:buChar char="•"/>
            </a:pPr>
            <a:r>
              <a:rPr lang="en-US" sz="1700" b="1">
                <a:solidFill>
                  <a:schemeClr val="tx1">
                    <a:alpha val="80000"/>
                  </a:schemeClr>
                </a:solidFill>
              </a:rPr>
              <a:t>To complete the online application form, you will need the following:</a:t>
            </a:r>
            <a:br>
              <a:rPr lang="en-US" sz="1700" b="1"/>
            </a:br>
            <a:endParaRPr lang="en-US" sz="1700" b="1">
              <a:solidFill>
                <a:schemeClr val="tx1">
                  <a:alpha val="80000"/>
                </a:schemeClr>
              </a:solidFill>
            </a:endParaRPr>
          </a:p>
          <a:p>
            <a:pPr marL="742950" lvl="1" indent="-228600">
              <a:lnSpc>
                <a:spcPct val="90000"/>
              </a:lnSpc>
              <a:spcAft>
                <a:spcPts val="600"/>
              </a:spcAft>
              <a:buFont typeface="Arial" panose="020B0604020202020204" pitchFamily="34" charset="0"/>
              <a:buChar char="•"/>
            </a:pPr>
            <a:r>
              <a:rPr lang="en-US" sz="1700">
                <a:solidFill>
                  <a:schemeClr val="tx1">
                    <a:alpha val="80000"/>
                  </a:schemeClr>
                </a:solidFill>
              </a:rPr>
              <a:t>Demographic Information </a:t>
            </a:r>
            <a:endParaRPr lang="en-US" sz="1700">
              <a:solidFill>
                <a:schemeClr val="tx1">
                  <a:alpha val="80000"/>
                </a:schemeClr>
              </a:solidFill>
              <a:ea typeface="Calibri"/>
              <a:cs typeface="Calibri"/>
            </a:endParaRPr>
          </a:p>
          <a:p>
            <a:pPr marL="1200150" lvl="2" indent="-228600">
              <a:lnSpc>
                <a:spcPct val="90000"/>
              </a:lnSpc>
              <a:spcAft>
                <a:spcPts val="600"/>
              </a:spcAft>
              <a:buFont typeface="Arial" panose="020B0604020202020204" pitchFamily="34" charset="0"/>
              <a:buChar char="•"/>
            </a:pPr>
            <a:r>
              <a:rPr lang="en-US" sz="1700">
                <a:solidFill>
                  <a:schemeClr val="tx1">
                    <a:alpha val="80000"/>
                  </a:schemeClr>
                </a:solidFill>
              </a:rPr>
              <a:t>name, address, student ID, email, phone number, etc.</a:t>
            </a:r>
            <a:endParaRPr lang="en-US" sz="1700">
              <a:solidFill>
                <a:schemeClr val="tx1">
                  <a:alpha val="80000"/>
                </a:schemeClr>
              </a:solidFill>
              <a:ea typeface="Calibri"/>
              <a:cs typeface="Calibri"/>
            </a:endParaRPr>
          </a:p>
          <a:p>
            <a:pPr marL="742950" lvl="1" indent="-228600">
              <a:lnSpc>
                <a:spcPct val="90000"/>
              </a:lnSpc>
              <a:spcAft>
                <a:spcPts val="600"/>
              </a:spcAft>
              <a:buFont typeface="Arial" panose="020B0604020202020204" pitchFamily="34" charset="0"/>
              <a:buChar char="•"/>
            </a:pPr>
            <a:r>
              <a:rPr lang="en-US" sz="1700">
                <a:solidFill>
                  <a:schemeClr val="tx1">
                    <a:alpha val="80000"/>
                  </a:schemeClr>
                </a:solidFill>
              </a:rPr>
              <a:t>Names of all colleges attended.</a:t>
            </a:r>
            <a:endParaRPr lang="en-US" sz="1700">
              <a:solidFill>
                <a:schemeClr val="tx1">
                  <a:alpha val="80000"/>
                </a:schemeClr>
              </a:solidFill>
              <a:ea typeface="Calibri"/>
              <a:cs typeface="Calibri"/>
            </a:endParaRPr>
          </a:p>
          <a:p>
            <a:pPr marL="742950" lvl="1" indent="-228600">
              <a:lnSpc>
                <a:spcPct val="90000"/>
              </a:lnSpc>
              <a:spcAft>
                <a:spcPts val="600"/>
              </a:spcAft>
              <a:buFont typeface="Arial" panose="020B0604020202020204" pitchFamily="34" charset="0"/>
              <a:buChar char="•"/>
            </a:pPr>
            <a:r>
              <a:rPr lang="en-US" sz="1700">
                <a:solidFill>
                  <a:schemeClr val="tx1">
                    <a:alpha val="80000"/>
                  </a:schemeClr>
                </a:solidFill>
              </a:rPr>
              <a:t>Course grades, college, semester completed and course title if different – for all prerequisites and other general education courses required for the degree.</a:t>
            </a:r>
            <a:endParaRPr lang="en-US" sz="1700">
              <a:solidFill>
                <a:schemeClr val="tx1">
                  <a:alpha val="80000"/>
                </a:schemeClr>
              </a:solidFill>
              <a:ea typeface="Calibri"/>
              <a:cs typeface="Calibri"/>
            </a:endParaRPr>
          </a:p>
          <a:p>
            <a:pPr marL="742950" lvl="1" indent="-228600">
              <a:lnSpc>
                <a:spcPct val="90000"/>
              </a:lnSpc>
              <a:spcAft>
                <a:spcPts val="600"/>
              </a:spcAft>
              <a:buFont typeface="Arial" panose="020B0604020202020204" pitchFamily="34" charset="0"/>
              <a:buChar char="•"/>
            </a:pPr>
            <a:r>
              <a:rPr lang="en-US" sz="1700">
                <a:solidFill>
                  <a:schemeClr val="tx1">
                    <a:alpha val="80000"/>
                  </a:schemeClr>
                </a:solidFill>
              </a:rPr>
              <a:t>Degree(s) conferred</a:t>
            </a:r>
            <a:br>
              <a:rPr lang="en-US" sz="1700"/>
            </a:br>
            <a:endParaRPr lang="en-US" sz="1700">
              <a:solidFill>
                <a:schemeClr val="tx1">
                  <a:alpha val="80000"/>
                </a:schemeClr>
              </a:solidFill>
            </a:endParaRPr>
          </a:p>
          <a:p>
            <a:pPr marL="514350" lvl="1" indent="-228600">
              <a:lnSpc>
                <a:spcPct val="90000"/>
              </a:lnSpc>
              <a:spcAft>
                <a:spcPts val="1200"/>
              </a:spcAft>
              <a:buFont typeface="Arial" panose="020B0604020202020204" pitchFamily="34" charset="0"/>
              <a:buChar char="•"/>
            </a:pPr>
            <a:r>
              <a:rPr lang="en-US" sz="1700" b="1"/>
              <a:t>The online </a:t>
            </a:r>
            <a:r>
              <a:rPr lang="en-US" sz="1700" b="1" u="sng"/>
              <a:t>application form</a:t>
            </a:r>
            <a:r>
              <a:rPr lang="en-US" sz="1700" b="1"/>
              <a:t> must be filled out and submitted prior to April</a:t>
            </a:r>
            <a:r>
              <a:rPr lang="en-US" sz="1700" b="1" i="1"/>
              <a:t> 1 </a:t>
            </a:r>
            <a:r>
              <a:rPr lang="en-US" sz="1700" b="1"/>
              <a:t>for Summer cohorts and November</a:t>
            </a:r>
            <a:r>
              <a:rPr lang="en-US" sz="1700" b="1" i="1"/>
              <a:t> 1 </a:t>
            </a:r>
            <a:r>
              <a:rPr lang="en-US" sz="1700" b="1"/>
              <a:t>for Spring &amp; Weekend/Evening cohorts.</a:t>
            </a:r>
            <a:endParaRPr lang="en-US" sz="1700" b="1">
              <a:ea typeface="Calibri"/>
              <a:cs typeface="Calibri"/>
            </a:endParaRP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2" name="Video 11">
            <a:hlinkClick r:id="" action="ppaction://media"/>
            <a:extLst>
              <a:ext uri="{FF2B5EF4-FFF2-40B4-BE49-F238E27FC236}">
                <a16:creationId xmlns:a16="http://schemas.microsoft.com/office/drawing/2014/main" id="{D7742F7D-FAB2-CCA2-59B9-81B181496D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289924" y="6030929"/>
            <a:ext cx="576245" cy="576245"/>
          </a:xfrm>
          <a:prstGeom prst="ellipse">
            <a:avLst/>
          </a:prstGeom>
        </p:spPr>
      </p:pic>
    </p:spTree>
    <p:extLst>
      <p:ext uri="{BB962C8B-B14F-4D97-AF65-F5344CB8AC3E}">
        <p14:creationId xmlns:p14="http://schemas.microsoft.com/office/powerpoint/2010/main" val="998685152"/>
      </p:ext>
    </p:extLst>
  </p:cSld>
  <p:clrMapOvr>
    <a:masterClrMapping/>
  </p:clrMapOvr>
  <mc:AlternateContent xmlns:mc="http://schemas.openxmlformats.org/markup-compatibility/2006" xmlns:p14="http://schemas.microsoft.com/office/powerpoint/2010/main">
    <mc:Choice Requires="p14">
      <p:transition spd="med" p14:dur="700" advTm="50444">
        <p:fade/>
      </p:transition>
    </mc:Choice>
    <mc:Fallback xmlns="">
      <p:transition spd="med" advTm="504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1217C-178D-6811-188D-F6177DAE235B}"/>
              </a:ext>
            </a:extLst>
          </p:cNvPr>
          <p:cNvSpPr>
            <a:spLocks noGrp="1"/>
          </p:cNvSpPr>
          <p:nvPr>
            <p:ph type="title"/>
          </p:nvPr>
        </p:nvSpPr>
        <p:spPr>
          <a:xfrm>
            <a:off x="1245072" y="1289765"/>
            <a:ext cx="3651101" cy="4270963"/>
          </a:xfrm>
        </p:spPr>
        <p:txBody>
          <a:bodyPr vert="horz" lIns="91440" tIns="45720" rIns="91440" bIns="45720" rtlCol="0" anchor="ctr">
            <a:normAutofit/>
          </a:bodyPr>
          <a:lstStyle/>
          <a:p>
            <a:pPr algn="ctr"/>
            <a:r>
              <a:rPr lang="en-US" sz="5600" kern="1200">
                <a:solidFill>
                  <a:srgbClr val="FFFFFF"/>
                </a:solidFill>
                <a:latin typeface="+mj-lt"/>
                <a:ea typeface="+mj-ea"/>
                <a:cs typeface="+mj-cs"/>
              </a:rPr>
              <a:t>Upload Supporting Documents</a:t>
            </a:r>
          </a:p>
        </p:txBody>
      </p:sp>
      <p:sp>
        <p:nvSpPr>
          <p:cNvPr id="2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E47D9A1F-5831-8E97-CF27-9B48D6C6D8E5}"/>
              </a:ext>
            </a:extLst>
          </p:cNvPr>
          <p:cNvSpPr txBox="1"/>
          <p:nvPr/>
        </p:nvSpPr>
        <p:spPr>
          <a:xfrm>
            <a:off x="6249614" y="199573"/>
            <a:ext cx="5028651" cy="583794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b="1" dirty="0">
                <a:solidFill>
                  <a:schemeClr val="tx1">
                    <a:alpha val="80000"/>
                  </a:schemeClr>
                </a:solidFill>
              </a:rPr>
              <a:t>Review the information packet for the list of supporting documents.</a:t>
            </a:r>
          </a:p>
          <a:p>
            <a:pPr marL="285750" indent="-228600">
              <a:lnSpc>
                <a:spcPct val="90000"/>
              </a:lnSpc>
              <a:spcAft>
                <a:spcPts val="600"/>
              </a:spcAft>
              <a:buFont typeface="Arial" panose="020B0604020202020204" pitchFamily="34" charset="0"/>
              <a:buChar char="•"/>
            </a:pPr>
            <a:endParaRPr lang="en-US" dirty="0">
              <a:solidFill>
                <a:schemeClr val="tx1">
                  <a:alpha val="80000"/>
                </a:schemeClr>
              </a:solidFill>
            </a:endParaRPr>
          </a:p>
          <a:p>
            <a:pPr marL="285750" indent="-228600">
              <a:lnSpc>
                <a:spcPct val="90000"/>
              </a:lnSpc>
              <a:spcAft>
                <a:spcPts val="600"/>
              </a:spcAft>
              <a:buFont typeface="Arial" panose="020B0604020202020204" pitchFamily="34" charset="0"/>
              <a:buChar char="•"/>
            </a:pPr>
            <a:r>
              <a:rPr lang="en-US" b="1" dirty="0">
                <a:solidFill>
                  <a:schemeClr val="tx1">
                    <a:alpha val="80000"/>
                  </a:schemeClr>
                </a:solidFill>
              </a:rPr>
              <a:t>Descriptions of each document are outlined in the information packet and in the TEAMS applicant portal.</a:t>
            </a:r>
            <a:endParaRPr lang="en-US" b="1" dirty="0">
              <a:solidFill>
                <a:schemeClr val="tx1">
                  <a:alpha val="80000"/>
                </a:schemeClr>
              </a:solidFill>
              <a:cs typeface="Calibri"/>
            </a:endParaRPr>
          </a:p>
          <a:p>
            <a:pPr marL="285750" indent="-228600">
              <a:lnSpc>
                <a:spcPct val="90000"/>
              </a:lnSpc>
              <a:spcAft>
                <a:spcPts val="600"/>
              </a:spcAft>
              <a:buFont typeface="Arial" panose="020B0604020202020204" pitchFamily="34" charset="0"/>
              <a:buChar char="•"/>
            </a:pPr>
            <a:endParaRPr lang="en-US" b="1" dirty="0">
              <a:solidFill>
                <a:schemeClr val="tx1">
                  <a:alpha val="80000"/>
                </a:schemeClr>
              </a:solidFill>
            </a:endParaRPr>
          </a:p>
          <a:p>
            <a:pPr marL="285750" indent="-228600">
              <a:lnSpc>
                <a:spcPct val="90000"/>
              </a:lnSpc>
              <a:spcAft>
                <a:spcPts val="600"/>
              </a:spcAft>
              <a:buFont typeface="Arial" panose="020B0604020202020204" pitchFamily="34" charset="0"/>
              <a:buChar char="•"/>
            </a:pPr>
            <a:r>
              <a:rPr lang="en-US" b="1" dirty="0">
                <a:solidFill>
                  <a:schemeClr val="tx1">
                    <a:alpha val="80000"/>
                  </a:schemeClr>
                </a:solidFill>
              </a:rPr>
              <a:t>If you plan to substitute any courses toward the AAS in Radiologic Science degree plan, you should contact a SOHS Pathway Specialist at asksohs@dallascollege.edu</a:t>
            </a:r>
            <a:endParaRPr lang="en-US" b="1" dirty="0">
              <a:solidFill>
                <a:schemeClr val="tx1">
                  <a:alpha val="80000"/>
                </a:schemeClr>
              </a:solidFill>
              <a:ea typeface="Calibri"/>
              <a:cs typeface="Calibri"/>
            </a:endParaRPr>
          </a:p>
          <a:p>
            <a:pPr marL="285750" indent="-228600">
              <a:lnSpc>
                <a:spcPct val="90000"/>
              </a:lnSpc>
              <a:spcAft>
                <a:spcPts val="600"/>
              </a:spcAft>
              <a:buFont typeface="Arial" panose="020B0604020202020204" pitchFamily="34" charset="0"/>
              <a:buChar char="•"/>
            </a:pPr>
            <a:endParaRPr lang="en-US" b="1" dirty="0">
              <a:solidFill>
                <a:schemeClr val="tx1">
                  <a:alpha val="80000"/>
                </a:schemeClr>
              </a:solidFill>
            </a:endParaRPr>
          </a:p>
          <a:p>
            <a:pPr marL="285750" indent="-228600">
              <a:lnSpc>
                <a:spcPct val="90000"/>
              </a:lnSpc>
              <a:spcAft>
                <a:spcPts val="600"/>
              </a:spcAft>
              <a:buFont typeface="Arial" panose="020B0604020202020204" pitchFamily="34" charset="0"/>
              <a:buChar char="•"/>
            </a:pPr>
            <a:r>
              <a:rPr lang="en-US" b="1" dirty="0"/>
              <a:t>All supporting documents are due by April 1 for Summer cohort and </a:t>
            </a:r>
            <a:r>
              <a:rPr lang="en-US" sz="1700" b="1" dirty="0"/>
              <a:t>November</a:t>
            </a:r>
            <a:r>
              <a:rPr lang="en-US" sz="1700" b="1" i="1" dirty="0"/>
              <a:t> 1 </a:t>
            </a:r>
            <a:r>
              <a:rPr lang="en-US" sz="1700" b="1" dirty="0"/>
              <a:t>for Spring &amp; Weekend/Evening cohorts.</a:t>
            </a:r>
            <a:br>
              <a:rPr lang="en-US" b="1" dirty="0">
                <a:solidFill>
                  <a:srgbClr val="FF0000"/>
                </a:solidFill>
              </a:rPr>
            </a:br>
            <a:endParaRPr lang="en-US" b="1" dirty="0">
              <a:solidFill>
                <a:schemeClr val="tx1">
                  <a:alpha val="80000"/>
                </a:schemeClr>
              </a:solidFill>
            </a:endParaRPr>
          </a:p>
        </p:txBody>
      </p:sp>
      <p:sp>
        <p:nvSpPr>
          <p:cNvPr id="2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6" name="Straight Connector 2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1" name="Video 10">
            <a:hlinkClick r:id="" action="ppaction://media"/>
            <a:extLst>
              <a:ext uri="{FF2B5EF4-FFF2-40B4-BE49-F238E27FC236}">
                <a16:creationId xmlns:a16="http://schemas.microsoft.com/office/drawing/2014/main" id="{EE6D019A-FA54-EB81-3341-49B7D9F8C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644478"/>
      </p:ext>
    </p:extLst>
  </p:cSld>
  <p:clrMapOvr>
    <a:masterClrMapping/>
  </p:clrMapOvr>
  <mc:AlternateContent xmlns:mc="http://schemas.openxmlformats.org/markup-compatibility/2006" xmlns:p14="http://schemas.microsoft.com/office/powerpoint/2010/main">
    <mc:Choice Requires="p14">
      <p:transition spd="med" p14:dur="700" advTm="37921">
        <p:fade/>
      </p:transition>
    </mc:Choice>
    <mc:Fallback xmlns="">
      <p:transition spd="med" advTm="37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0976517-ADBB-E081-AB46-0A3DAEBF662D}"/>
              </a:ext>
            </a:extLst>
          </p:cNvPr>
          <p:cNvGraphicFramePr>
            <a:graphicFrameLocks noGrp="1"/>
          </p:cNvGraphicFramePr>
          <p:nvPr>
            <p:extLst>
              <p:ext uri="{D42A27DB-BD31-4B8C-83A1-F6EECF244321}">
                <p14:modId xmlns:p14="http://schemas.microsoft.com/office/powerpoint/2010/main" val="564182579"/>
              </p:ext>
            </p:extLst>
          </p:nvPr>
        </p:nvGraphicFramePr>
        <p:xfrm>
          <a:off x="2031998" y="1224391"/>
          <a:ext cx="8128000" cy="1320800"/>
        </p:xfrm>
        <a:graphic>
          <a:graphicData uri="http://schemas.openxmlformats.org/drawingml/2006/table">
            <a:tbl>
              <a:tblPr bandRow="1">
                <a:tableStyleId>{21E4AEA4-8DFA-4A89-87EB-49C32662AFE0}</a:tableStyleId>
              </a:tblPr>
              <a:tblGrid>
                <a:gridCol w="8128000">
                  <a:extLst>
                    <a:ext uri="{9D8B030D-6E8A-4147-A177-3AD203B41FA5}">
                      <a16:colId xmlns:a16="http://schemas.microsoft.com/office/drawing/2014/main" val="2879312044"/>
                    </a:ext>
                  </a:extLst>
                </a:gridCol>
              </a:tblGrid>
              <a:tr h="370840">
                <a:tc>
                  <a:txBody>
                    <a:bodyPr/>
                    <a:lstStyle/>
                    <a:p>
                      <a:pPr marL="0" lvl="0" indent="0" algn="ctr">
                        <a:lnSpc>
                          <a:spcPct val="100000"/>
                        </a:lnSpc>
                        <a:spcBef>
                          <a:spcPts val="0"/>
                        </a:spcBef>
                        <a:spcAft>
                          <a:spcPts val="0"/>
                        </a:spcAft>
                        <a:buNone/>
                      </a:pPr>
                      <a:r>
                        <a:rPr lang="en-US" sz="1600" b="1" i="0" u="none" strike="noStrike" noProof="0" dirty="0">
                          <a:solidFill>
                            <a:schemeClr val="bg2">
                              <a:lumMod val="25000"/>
                            </a:schemeClr>
                          </a:solidFill>
                          <a:latin typeface="Calibri"/>
                        </a:rPr>
                        <a:t>Radiologic Technology Program Director</a:t>
                      </a:r>
                    </a:p>
                  </a:txBody>
                  <a:tcPr anchor="ctr">
                    <a:solidFill>
                      <a:schemeClr val="tx2">
                        <a:lumMod val="20000"/>
                        <a:lumOff val="80000"/>
                      </a:schemeClr>
                    </a:solidFill>
                  </a:tcPr>
                </a:tc>
                <a:extLst>
                  <a:ext uri="{0D108BD9-81ED-4DB2-BD59-A6C34878D82A}">
                    <a16:rowId xmlns:a16="http://schemas.microsoft.com/office/drawing/2014/main" val="4079614570"/>
                  </a:ext>
                </a:extLst>
              </a:tr>
              <a:tr h="370840">
                <a:tc>
                  <a:txBody>
                    <a:bodyPr/>
                    <a:lstStyle/>
                    <a:p>
                      <a:pPr lvl="0" algn="ctr">
                        <a:buNone/>
                      </a:pPr>
                      <a:r>
                        <a:rPr lang="en-US" sz="1600" b="0" i="0" u="none" strike="noStrike" noProof="0" dirty="0">
                          <a:solidFill>
                            <a:srgbClr val="000000"/>
                          </a:solidFill>
                          <a:latin typeface="Calibri"/>
                        </a:rPr>
                        <a:t>Kelli Welch-Haynes, EdD, R.T.(R), (ARRT), FASRT, FAEIRS </a:t>
                      </a:r>
                      <a:endParaRPr lang="en-US" sz="1600" b="1" i="0" u="none" strike="noStrike" noProof="0" dirty="0">
                        <a:solidFill>
                          <a:srgbClr val="000000"/>
                        </a:solidFill>
                        <a:latin typeface="Calibri"/>
                      </a:endParaRPr>
                    </a:p>
                    <a:p>
                      <a:pPr lvl="0" algn="ctr">
                        <a:buNone/>
                      </a:pPr>
                      <a:r>
                        <a:rPr lang="en-US" sz="1600" b="0" i="0" u="none" strike="noStrike" noProof="0" dirty="0">
                          <a:solidFill>
                            <a:srgbClr val="000000"/>
                          </a:solidFill>
                          <a:latin typeface="Calibri"/>
                          <a:hlinkClick r:id="rId5"/>
                        </a:rPr>
                        <a:t>kwelchhaynes@dallascollege.edu</a:t>
                      </a:r>
                      <a:endParaRPr lang="en-US" sz="1600" dirty="0"/>
                    </a:p>
                  </a:txBody>
                  <a:tcPr>
                    <a:solidFill>
                      <a:schemeClr val="accent4">
                        <a:lumMod val="20000"/>
                        <a:lumOff val="80000"/>
                      </a:schemeClr>
                    </a:solidFill>
                  </a:tcPr>
                </a:tc>
                <a:extLst>
                  <a:ext uri="{0D108BD9-81ED-4DB2-BD59-A6C34878D82A}">
                    <a16:rowId xmlns:a16="http://schemas.microsoft.com/office/drawing/2014/main" val="303925039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2">
                              <a:lumMod val="25000"/>
                            </a:schemeClr>
                          </a:solidFill>
                        </a:rPr>
                        <a:t>Radiologic Technology Program Faculty</a:t>
                      </a:r>
                    </a:p>
                  </a:txBody>
                  <a:tcPr>
                    <a:solidFill>
                      <a:schemeClr val="tx2">
                        <a:lumMod val="20000"/>
                        <a:lumOff val="80000"/>
                      </a:schemeClr>
                    </a:solidFill>
                  </a:tcPr>
                </a:tc>
                <a:extLst>
                  <a:ext uri="{0D108BD9-81ED-4DB2-BD59-A6C34878D82A}">
                    <a16:rowId xmlns:a16="http://schemas.microsoft.com/office/drawing/2014/main" val="4163604815"/>
                  </a:ext>
                </a:extLst>
              </a:tr>
            </a:tbl>
          </a:graphicData>
        </a:graphic>
      </p:graphicFrame>
      <p:graphicFrame>
        <p:nvGraphicFramePr>
          <p:cNvPr id="4" name="Table 3">
            <a:extLst>
              <a:ext uri="{FF2B5EF4-FFF2-40B4-BE49-F238E27FC236}">
                <a16:creationId xmlns:a16="http://schemas.microsoft.com/office/drawing/2014/main" id="{EA0FD4EA-633D-CF38-29AC-265DBF76C2DE}"/>
              </a:ext>
            </a:extLst>
          </p:cNvPr>
          <p:cNvGraphicFramePr>
            <a:graphicFrameLocks noGrp="1"/>
          </p:cNvGraphicFramePr>
          <p:nvPr>
            <p:extLst>
              <p:ext uri="{D42A27DB-BD31-4B8C-83A1-F6EECF244321}">
                <p14:modId xmlns:p14="http://schemas.microsoft.com/office/powerpoint/2010/main" val="2122522827"/>
              </p:ext>
            </p:extLst>
          </p:nvPr>
        </p:nvGraphicFramePr>
        <p:xfrm>
          <a:off x="250370" y="2545191"/>
          <a:ext cx="11691255" cy="3632653"/>
        </p:xfrm>
        <a:graphic>
          <a:graphicData uri="http://schemas.openxmlformats.org/drawingml/2006/table">
            <a:tbl>
              <a:tblPr bandRow="1">
                <a:tableStyleId>{5C22544A-7EE6-4342-B048-85BDC9FD1C3A}</a:tableStyleId>
              </a:tblPr>
              <a:tblGrid>
                <a:gridCol w="3984170">
                  <a:extLst>
                    <a:ext uri="{9D8B030D-6E8A-4147-A177-3AD203B41FA5}">
                      <a16:colId xmlns:a16="http://schemas.microsoft.com/office/drawing/2014/main" val="2331710470"/>
                    </a:ext>
                  </a:extLst>
                </a:gridCol>
                <a:gridCol w="3823869">
                  <a:extLst>
                    <a:ext uri="{9D8B030D-6E8A-4147-A177-3AD203B41FA5}">
                      <a16:colId xmlns:a16="http://schemas.microsoft.com/office/drawing/2014/main" val="3510975831"/>
                    </a:ext>
                  </a:extLst>
                </a:gridCol>
                <a:gridCol w="3883216">
                  <a:extLst>
                    <a:ext uri="{9D8B030D-6E8A-4147-A177-3AD203B41FA5}">
                      <a16:colId xmlns:a16="http://schemas.microsoft.com/office/drawing/2014/main" val="2854410542"/>
                    </a:ext>
                  </a:extLst>
                </a:gridCol>
              </a:tblGrid>
              <a:tr h="626476">
                <a:tc>
                  <a:txBody>
                    <a:bodyPr/>
                    <a:lstStyle/>
                    <a:p>
                      <a:pPr lvl="0" algn="l">
                        <a:buNone/>
                      </a:pPr>
                      <a:r>
                        <a:rPr lang="en-US" sz="1400" dirty="0"/>
                        <a:t>Ashli Amos, BS, R.T.(R)(CT)(ARRT)</a:t>
                      </a:r>
                    </a:p>
                    <a:p>
                      <a:pPr lvl="0" algn="l">
                        <a:buNone/>
                      </a:pPr>
                      <a:r>
                        <a:rPr lang="en-US" sz="1400" dirty="0"/>
                        <a:t>aamos@dallascollege.edu</a:t>
                      </a:r>
                    </a:p>
                  </a:txBody>
                  <a:tcPr/>
                </a:tc>
                <a:tc>
                  <a:txBody>
                    <a:bodyPr/>
                    <a:lstStyle/>
                    <a:p>
                      <a:pPr lvl="0" algn="l">
                        <a:buNone/>
                      </a:pPr>
                      <a:r>
                        <a:rPr lang="en-US" sz="1400" dirty="0"/>
                        <a:t>Leena Buckner, BS, R.T.(R)(CT)(ARRT)</a:t>
                      </a:r>
                    </a:p>
                    <a:p>
                      <a:pPr lvl="0" algn="l">
                        <a:buNone/>
                      </a:pPr>
                      <a:r>
                        <a:rPr lang="en-US" sz="1400" dirty="0"/>
                        <a:t>lbuckner@dallascollege.edu</a:t>
                      </a:r>
                    </a:p>
                  </a:txBody>
                  <a:tcPr/>
                </a:tc>
                <a:tc>
                  <a:txBody>
                    <a:bodyPr/>
                    <a:lstStyle/>
                    <a:p>
                      <a:pPr algn="l"/>
                      <a:r>
                        <a:rPr lang="en-US" sz="1400" dirty="0"/>
                        <a:t>Regina Cobb, MEd, R.T.(R)(MR) (ARRT)</a:t>
                      </a:r>
                    </a:p>
                    <a:p>
                      <a:pPr algn="l"/>
                      <a:r>
                        <a:rPr lang="en-US" sz="1400" dirty="0" err="1"/>
                        <a:t>regina.cobb</a:t>
                      </a:r>
                      <a:r>
                        <a:rPr lang="en-US" sz="1400" dirty="0"/>
                        <a:t>@</a:t>
                      </a:r>
                      <a:r>
                        <a:rPr lang="en-US" sz="1400" b="0" i="0" u="none" strike="noStrike" noProof="0" dirty="0">
                          <a:solidFill>
                            <a:srgbClr val="000000"/>
                          </a:solidFill>
                          <a:latin typeface="+mn-lt"/>
                        </a:rPr>
                        <a:t>dallascollege.edu</a:t>
                      </a:r>
                      <a:endParaRPr lang="en-US" sz="1400" dirty="0"/>
                    </a:p>
                  </a:txBody>
                  <a:tcPr/>
                </a:tc>
                <a:extLst>
                  <a:ext uri="{0D108BD9-81ED-4DB2-BD59-A6C34878D82A}">
                    <a16:rowId xmlns:a16="http://schemas.microsoft.com/office/drawing/2014/main" val="2417688070"/>
                  </a:ext>
                </a:extLst>
              </a:tr>
              <a:tr h="545310">
                <a:tc>
                  <a:txBody>
                    <a:bodyPr/>
                    <a:lstStyle/>
                    <a:p>
                      <a:pPr algn="l"/>
                      <a:r>
                        <a:rPr lang="en-US" sz="1400" dirty="0"/>
                        <a:t>Shonna Cuffee, MSRS, R.T.(R) (ARRT)</a:t>
                      </a:r>
                    </a:p>
                    <a:p>
                      <a:pPr algn="l"/>
                      <a:r>
                        <a:rPr lang="en-US" sz="1400" dirty="0" err="1"/>
                        <a:t>scuffee</a:t>
                      </a:r>
                      <a:r>
                        <a:rPr lang="en-US" sz="1400" dirty="0"/>
                        <a:t>@</a:t>
                      </a:r>
                      <a:r>
                        <a:rPr lang="en-US" sz="1400" b="0" i="0" u="none" strike="noStrike" noProof="0" dirty="0">
                          <a:solidFill>
                            <a:srgbClr val="000000"/>
                          </a:solidFill>
                          <a:latin typeface="+mn-lt"/>
                        </a:rPr>
                        <a:t>dallascollege.edu</a:t>
                      </a:r>
                    </a:p>
                  </a:txBody>
                  <a:tcPr anchor="ctr"/>
                </a:tc>
                <a:tc>
                  <a:txBody>
                    <a:bodyPr/>
                    <a:lstStyle/>
                    <a:p>
                      <a:pPr lvl="0" algn="l">
                        <a:buNone/>
                      </a:pPr>
                      <a:r>
                        <a:rPr lang="en-US" sz="1400" dirty="0"/>
                        <a:t>Lydia Donaldson, MBA, MHSM,  R.T.(R)(CT)(ARRT) </a:t>
                      </a:r>
                    </a:p>
                    <a:p>
                      <a:pPr lvl="0" algn="l">
                        <a:buNone/>
                      </a:pPr>
                      <a:r>
                        <a:rPr lang="en-US" sz="1400" dirty="0" err="1"/>
                        <a:t>ldonaldson</a:t>
                      </a:r>
                      <a:r>
                        <a:rPr lang="en-US" sz="1400" dirty="0"/>
                        <a:t>@</a:t>
                      </a:r>
                      <a:r>
                        <a:rPr lang="en-US" sz="1400" b="0" i="0" u="none" strike="noStrike" noProof="0" dirty="0">
                          <a:solidFill>
                            <a:srgbClr val="000000"/>
                          </a:solidFill>
                          <a:latin typeface="+mn-lt"/>
                        </a:rPr>
                        <a:t>dallascollege.edu</a:t>
                      </a:r>
                      <a:endParaRPr lang="en-US" sz="1400" dirty="0"/>
                    </a:p>
                  </a:txBody>
                  <a:tcPr/>
                </a:tc>
                <a:tc>
                  <a:txBody>
                    <a:bodyPr/>
                    <a:lstStyle/>
                    <a:p>
                      <a:pPr algn="l"/>
                      <a:r>
                        <a:rPr lang="en-US" sz="1400" dirty="0"/>
                        <a:t>Julia Harryman, MEd, R.T.(R)(M) (ARRT)</a:t>
                      </a:r>
                    </a:p>
                    <a:p>
                      <a:pPr algn="l"/>
                      <a:r>
                        <a:rPr lang="en-US" sz="1400" dirty="0" err="1"/>
                        <a:t>jharryman</a:t>
                      </a:r>
                      <a:r>
                        <a:rPr lang="en-US" sz="1400" dirty="0"/>
                        <a:t>@</a:t>
                      </a:r>
                      <a:r>
                        <a:rPr lang="en-US" sz="1400" b="0" i="0" u="none" strike="noStrike" noProof="0" dirty="0">
                          <a:solidFill>
                            <a:srgbClr val="000000"/>
                          </a:solidFill>
                          <a:latin typeface="+mn-lt"/>
                        </a:rPr>
                        <a:t>dallascollege.edu</a:t>
                      </a:r>
                    </a:p>
                  </a:txBody>
                  <a:tcPr/>
                </a:tc>
                <a:extLst>
                  <a:ext uri="{0D108BD9-81ED-4DB2-BD59-A6C34878D82A}">
                    <a16:rowId xmlns:a16="http://schemas.microsoft.com/office/drawing/2014/main" val="930513983"/>
                  </a:ext>
                </a:extLst>
              </a:tr>
              <a:tr h="584711">
                <a:tc>
                  <a:txBody>
                    <a:bodyPr/>
                    <a:lstStyle/>
                    <a:p>
                      <a:pPr algn="l"/>
                      <a:r>
                        <a:rPr lang="en-US" sz="1400" dirty="0"/>
                        <a:t>Shanice Henderson, MSRS, R.T.(R) (ARRT)</a:t>
                      </a:r>
                    </a:p>
                    <a:p>
                      <a:pPr algn="l"/>
                      <a:r>
                        <a:rPr lang="en-US" sz="1400" dirty="0"/>
                        <a:t>shenderson@dallascollege.edu</a:t>
                      </a:r>
                    </a:p>
                  </a:txBody>
                  <a:tcPr anchor="ctr"/>
                </a:tc>
                <a:tc>
                  <a:txBody>
                    <a:bodyPr/>
                    <a:lstStyle/>
                    <a:p>
                      <a:pPr algn="l"/>
                      <a:r>
                        <a:rPr lang="en-US" sz="1400" dirty="0"/>
                        <a:t>Janeen Johnson, MS, R.T.(R) (ARRT)</a:t>
                      </a:r>
                    </a:p>
                    <a:p>
                      <a:pPr algn="l"/>
                      <a:r>
                        <a:rPr lang="en-US" sz="1400" dirty="0" err="1"/>
                        <a:t>janeenjohnson</a:t>
                      </a:r>
                      <a:r>
                        <a:rPr lang="en-US" sz="1400" dirty="0"/>
                        <a:t>@</a:t>
                      </a:r>
                      <a:r>
                        <a:rPr lang="en-US" sz="1400" b="0" i="0" u="none" strike="noStrike" noProof="0" dirty="0">
                          <a:solidFill>
                            <a:srgbClr val="000000"/>
                          </a:solidFill>
                          <a:latin typeface="+mn-lt"/>
                        </a:rPr>
                        <a:t>dallascollege.edu</a:t>
                      </a:r>
                      <a:endParaRPr lang="en-US" sz="1400" dirty="0"/>
                    </a:p>
                  </a:txBody>
                  <a:tcPr/>
                </a:tc>
                <a:tc>
                  <a:txBody>
                    <a:bodyPr/>
                    <a:lstStyle/>
                    <a:p>
                      <a:pPr lvl="0" algn="l">
                        <a:buNone/>
                      </a:pPr>
                      <a:r>
                        <a:rPr lang="en-US" sz="1400" dirty="0"/>
                        <a:t>Valerie Martin, MS, R.T.(R) (ARRT) </a:t>
                      </a:r>
                    </a:p>
                    <a:p>
                      <a:pPr lvl="0" algn="l">
                        <a:buNone/>
                      </a:pPr>
                      <a:r>
                        <a:rPr lang="en-US" sz="1400" dirty="0" err="1"/>
                        <a:t>vmartin</a:t>
                      </a:r>
                      <a:r>
                        <a:rPr lang="en-US" sz="1400" dirty="0"/>
                        <a:t>@</a:t>
                      </a:r>
                      <a:r>
                        <a:rPr lang="en-US" sz="1400" b="0" i="0" u="none" strike="noStrike" noProof="0" dirty="0">
                          <a:solidFill>
                            <a:srgbClr val="000000"/>
                          </a:solidFill>
                          <a:latin typeface="+mn-lt"/>
                        </a:rPr>
                        <a:t>dallascollege.edu</a:t>
                      </a:r>
                      <a:endParaRPr lang="en-US" sz="1400" dirty="0"/>
                    </a:p>
                  </a:txBody>
                  <a:tcPr/>
                </a:tc>
                <a:extLst>
                  <a:ext uri="{0D108BD9-81ED-4DB2-BD59-A6C34878D82A}">
                    <a16:rowId xmlns:a16="http://schemas.microsoft.com/office/drawing/2014/main" val="1119127441"/>
                  </a:ext>
                </a:extLst>
              </a:tr>
              <a:tr h="438533">
                <a:tc>
                  <a:txBody>
                    <a:bodyPr/>
                    <a:lstStyle/>
                    <a:p>
                      <a:r>
                        <a:rPr lang="en-US" sz="1400" kern="1200" dirty="0">
                          <a:solidFill>
                            <a:schemeClr val="tx1"/>
                          </a:solidFill>
                          <a:effectLst/>
                          <a:latin typeface="+mn-lt"/>
                          <a:ea typeface="+mn-ea"/>
                          <a:cs typeface="+mn-cs"/>
                        </a:rPr>
                        <a:t>Melissa Metzger, MSRS, R.T.(R) (ARRT)</a:t>
                      </a:r>
                    </a:p>
                    <a:p>
                      <a:r>
                        <a:rPr lang="en-US" sz="1400" kern="1200" dirty="0">
                          <a:solidFill>
                            <a:schemeClr val="tx1"/>
                          </a:solidFill>
                          <a:effectLst/>
                          <a:latin typeface="+mn-lt"/>
                          <a:ea typeface="+mn-ea"/>
                          <a:cs typeface="+mn-cs"/>
                        </a:rPr>
                        <a:t>mmetzger@dallascollege.edu</a:t>
                      </a:r>
                    </a:p>
                  </a:txBody>
                  <a:tcPr/>
                </a:tc>
                <a:tc>
                  <a:txBody>
                    <a:bodyPr/>
                    <a:lstStyle/>
                    <a:p>
                      <a:pPr lvl="0" algn="l">
                        <a:buNone/>
                      </a:pPr>
                      <a:r>
                        <a:rPr lang="en-US" sz="1400" dirty="0"/>
                        <a:t>Benjamin Plaster, MSRS, RT(R)(ARRT)</a:t>
                      </a:r>
                    </a:p>
                    <a:p>
                      <a:pPr lvl="0" algn="l">
                        <a:buNone/>
                      </a:pPr>
                      <a:r>
                        <a:rPr lang="en-US" sz="1400" dirty="0"/>
                        <a:t>Bplaster@dallascollege.edu</a:t>
                      </a:r>
                    </a:p>
                  </a:txBody>
                  <a:tcPr/>
                </a:tc>
                <a:tc>
                  <a:txBody>
                    <a:bodyPr/>
                    <a:lstStyle/>
                    <a:p>
                      <a:r>
                        <a:rPr lang="en-US" sz="1400" kern="1200" dirty="0">
                          <a:solidFill>
                            <a:schemeClr val="tx1"/>
                          </a:solidFill>
                          <a:effectLst/>
                          <a:latin typeface="+mn-lt"/>
                          <a:ea typeface="+mn-ea"/>
                          <a:cs typeface="+mn-cs"/>
                        </a:rPr>
                        <a:t>Melissa Metzger, MSRS, R.T.(R) (ARRT)</a:t>
                      </a:r>
                    </a:p>
                    <a:p>
                      <a:r>
                        <a:rPr lang="en-US" sz="1400" kern="1200" dirty="0">
                          <a:solidFill>
                            <a:schemeClr val="tx1"/>
                          </a:solidFill>
                          <a:effectLst/>
                          <a:latin typeface="+mn-lt"/>
                          <a:ea typeface="+mn-ea"/>
                          <a:cs typeface="+mn-cs"/>
                        </a:rPr>
                        <a:t>mmetzger@dallascollege.edu</a:t>
                      </a:r>
                    </a:p>
                  </a:txBody>
                  <a:tcPr/>
                </a:tc>
                <a:extLst>
                  <a:ext uri="{0D108BD9-81ED-4DB2-BD59-A6C34878D82A}">
                    <a16:rowId xmlns:a16="http://schemas.microsoft.com/office/drawing/2014/main" val="3102434501"/>
                  </a:ext>
                </a:extLst>
              </a:tr>
              <a:tr h="626476">
                <a:tc>
                  <a:txBody>
                    <a:bodyPr/>
                    <a:lstStyle/>
                    <a:p>
                      <a:r>
                        <a:rPr lang="en-US" sz="1400" kern="1200" dirty="0">
                          <a:solidFill>
                            <a:schemeClr val="tx1"/>
                          </a:solidFill>
                          <a:effectLst/>
                          <a:latin typeface="+mn-lt"/>
                          <a:ea typeface="+mn-ea"/>
                          <a:cs typeface="+mn-cs"/>
                        </a:rPr>
                        <a:t>Marilyn Anderson Stewart, </a:t>
                      </a:r>
                      <a:r>
                        <a:rPr lang="en-US" sz="1400" kern="1200" dirty="0" err="1">
                          <a:solidFill>
                            <a:schemeClr val="tx1"/>
                          </a:solidFill>
                          <a:effectLst/>
                          <a:latin typeface="+mn-lt"/>
                          <a:ea typeface="+mn-ea"/>
                          <a:cs typeface="+mn-cs"/>
                        </a:rPr>
                        <a:t>Med,R.T</a:t>
                      </a:r>
                      <a:r>
                        <a:rPr lang="en-US" sz="1400" kern="1200" dirty="0">
                          <a:solidFill>
                            <a:schemeClr val="tx1"/>
                          </a:solidFill>
                          <a:effectLst/>
                          <a:latin typeface="+mn-lt"/>
                          <a:ea typeface="+mn-ea"/>
                          <a:cs typeface="+mn-cs"/>
                        </a:rPr>
                        <a:t>.(R)(ARRT)</a:t>
                      </a:r>
                    </a:p>
                    <a:p>
                      <a:r>
                        <a:rPr lang="en-US" sz="1400" kern="1200" dirty="0">
                          <a:solidFill>
                            <a:schemeClr val="tx1"/>
                          </a:solidFill>
                          <a:effectLst/>
                          <a:latin typeface="+mn-lt"/>
                          <a:ea typeface="+mn-ea"/>
                          <a:cs typeface="+mn-cs"/>
                        </a:rPr>
                        <a:t>manderson1@dallascollege.edu</a:t>
                      </a:r>
                    </a:p>
                    <a:p>
                      <a:endParaRPr lang="en-US" sz="1400" dirty="0"/>
                    </a:p>
                  </a:txBody>
                  <a:tcPr/>
                </a:tc>
                <a:tc>
                  <a:txBody>
                    <a:bodyPr/>
                    <a:lstStyle/>
                    <a:p>
                      <a:r>
                        <a:rPr lang="en-US" sz="1400" kern="1200" dirty="0">
                          <a:solidFill>
                            <a:schemeClr val="tx1"/>
                          </a:solidFill>
                          <a:effectLst/>
                          <a:latin typeface="+mn-lt"/>
                          <a:ea typeface="+mn-ea"/>
                          <a:cs typeface="+mn-cs"/>
                        </a:rPr>
                        <a:t>Aeisha Taylor, DHA, R.T.(R)(CT)(M) (ARRT)</a:t>
                      </a:r>
                    </a:p>
                    <a:p>
                      <a:r>
                        <a:rPr lang="en-US" sz="1400" kern="1200" dirty="0">
                          <a:solidFill>
                            <a:schemeClr val="tx1"/>
                          </a:solidFill>
                          <a:effectLst/>
                          <a:latin typeface="+mn-lt"/>
                          <a:ea typeface="+mn-ea"/>
                          <a:cs typeface="+mn-cs"/>
                        </a:rPr>
                        <a:t>ataylor@dallascollege.edu</a:t>
                      </a:r>
                    </a:p>
                    <a:p>
                      <a:endParaRPr lang="en-US" sz="1400" dirty="0"/>
                    </a:p>
                  </a:txBody>
                  <a:tcPr/>
                </a:tc>
                <a:tc>
                  <a:txBody>
                    <a:bodyPr/>
                    <a:lstStyle/>
                    <a:p>
                      <a:pPr lvl="0">
                        <a:buNone/>
                      </a:pPr>
                      <a:r>
                        <a:rPr lang="en-US" sz="1400" b="0" i="0" u="none" strike="noStrike" noProof="0" dirty="0">
                          <a:solidFill>
                            <a:schemeClr val="tx1"/>
                          </a:solidFill>
                          <a:latin typeface="+mn-lt"/>
                          <a:ea typeface="Calibri"/>
                          <a:cs typeface="Calibri"/>
                        </a:rPr>
                        <a:t>Stephanie Wells, MEd, R.T.(R)(M) (ARRT)</a:t>
                      </a:r>
                      <a:endParaRPr lang="en-US" sz="1400" b="0" i="0" u="none" strike="noStrike" noProof="0" dirty="0">
                        <a:solidFill>
                          <a:srgbClr val="000000"/>
                        </a:solidFill>
                        <a:latin typeface="+mn-lt"/>
                        <a:ea typeface="Calibri"/>
                        <a:cs typeface="Calibri"/>
                      </a:endParaRPr>
                    </a:p>
                    <a:p>
                      <a:pPr lvl="0">
                        <a:buNone/>
                      </a:pPr>
                      <a:r>
                        <a:rPr lang="en-US" sz="1400" b="0" i="0" u="none" strike="noStrike" noProof="0" dirty="0">
                          <a:solidFill>
                            <a:schemeClr val="tx1"/>
                          </a:solidFill>
                          <a:latin typeface="+mn-lt"/>
                          <a:ea typeface="Calibri"/>
                          <a:cs typeface="Calibri"/>
                          <a:hlinkClick r:id="rId6"/>
                        </a:rPr>
                        <a:t>swells@dallascollege.edu</a:t>
                      </a:r>
                      <a:endParaRPr lang="en-US" sz="1400" b="0" i="0" u="none" strike="noStrike" noProof="0" dirty="0">
                        <a:solidFill>
                          <a:srgbClr val="000000"/>
                        </a:solidFill>
                        <a:latin typeface="+mn-lt"/>
                        <a:ea typeface="Calibri"/>
                        <a:cs typeface="Calibri"/>
                      </a:endParaRPr>
                    </a:p>
                    <a:p>
                      <a:endParaRPr lang="en-US" sz="1400" dirty="0"/>
                    </a:p>
                  </a:txBody>
                  <a:tcPr/>
                </a:tc>
                <a:extLst>
                  <a:ext uri="{0D108BD9-81ED-4DB2-BD59-A6C34878D82A}">
                    <a16:rowId xmlns:a16="http://schemas.microsoft.com/office/drawing/2014/main" val="2628859344"/>
                  </a:ext>
                </a:extLst>
              </a:tr>
              <a:tr h="626476">
                <a:tc>
                  <a:txBody>
                    <a:bodyPr/>
                    <a:lstStyle/>
                    <a:p>
                      <a:endParaRPr lang="en-US" sz="1400"/>
                    </a:p>
                  </a:txBody>
                  <a:tcPr/>
                </a:tc>
                <a:tc>
                  <a:txBody>
                    <a:bodyPr/>
                    <a:lstStyle/>
                    <a:p>
                      <a:pPr lvl="0">
                        <a:buNone/>
                      </a:pPr>
                      <a:endParaRPr lang="en-US" sz="1400" dirty="0"/>
                    </a:p>
                  </a:txBody>
                  <a:tcPr/>
                </a:tc>
                <a:tc>
                  <a:txBody>
                    <a:bodyPr/>
                    <a:lstStyle/>
                    <a:p>
                      <a:endParaRPr lang="en-US" sz="1400" dirty="0"/>
                    </a:p>
                  </a:txBody>
                  <a:tcPr/>
                </a:tc>
                <a:extLst>
                  <a:ext uri="{0D108BD9-81ED-4DB2-BD59-A6C34878D82A}">
                    <a16:rowId xmlns:a16="http://schemas.microsoft.com/office/drawing/2014/main" val="4063659324"/>
                  </a:ext>
                </a:extLst>
              </a:tr>
            </a:tbl>
          </a:graphicData>
        </a:graphic>
      </p:graphicFrame>
      <p:pic>
        <p:nvPicPr>
          <p:cNvPr id="5" name="Picture 4" descr="A picture containing logo&#10;&#10;Description automatically generated">
            <a:extLst>
              <a:ext uri="{FF2B5EF4-FFF2-40B4-BE49-F238E27FC236}">
                <a16:creationId xmlns:a16="http://schemas.microsoft.com/office/drawing/2014/main" id="{38EDAF67-076D-CBB2-221F-13E8C7046A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5717" y="35051"/>
            <a:ext cx="4429838" cy="1052291"/>
          </a:xfrm>
          <a:prstGeom prst="rect">
            <a:avLst/>
          </a:prstGeom>
        </p:spPr>
      </p:pic>
      <p:pic>
        <p:nvPicPr>
          <p:cNvPr id="28" name="Video 27">
            <a:hlinkClick r:id="" action="ppaction://media"/>
            <a:extLst>
              <a:ext uri="{FF2B5EF4-FFF2-40B4-BE49-F238E27FC236}">
                <a16:creationId xmlns:a16="http://schemas.microsoft.com/office/drawing/2014/main" id="{123BCAF7-CE06-6E47-83FC-6260065742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1346848" y="5988771"/>
            <a:ext cx="725287" cy="725287"/>
          </a:xfrm>
          <a:prstGeom prst="ellipse">
            <a:avLst/>
          </a:prstGeom>
        </p:spPr>
      </p:pic>
    </p:spTree>
    <p:extLst>
      <p:ext uri="{BB962C8B-B14F-4D97-AF65-F5344CB8AC3E}">
        <p14:creationId xmlns:p14="http://schemas.microsoft.com/office/powerpoint/2010/main" val="1808945600"/>
      </p:ext>
    </p:extLst>
  </p:cSld>
  <p:clrMapOvr>
    <a:masterClrMapping/>
  </p:clrMapOvr>
  <mc:AlternateContent xmlns:mc="http://schemas.openxmlformats.org/markup-compatibility/2006" xmlns:p14="http://schemas.microsoft.com/office/powerpoint/2010/main">
    <mc:Choice Requires="p14">
      <p:transition spd="med" p14:dur="700" advTm="58393">
        <p:fade/>
      </p:transition>
    </mc:Choice>
    <mc:Fallback xmlns="">
      <p:transition spd="med" advTm="58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Triangle 4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FF9ED-7388-9E5D-E29E-2C1212238416}"/>
              </a:ext>
            </a:extLst>
          </p:cNvPr>
          <p:cNvSpPr>
            <a:spLocks noGrp="1"/>
          </p:cNvSpPr>
          <p:nvPr>
            <p:ph type="title"/>
          </p:nvPr>
        </p:nvSpPr>
        <p:spPr>
          <a:xfrm>
            <a:off x="1026641" y="623275"/>
            <a:ext cx="9984615" cy="969093"/>
          </a:xfrm>
        </p:spPr>
        <p:txBody>
          <a:bodyPr vert="horz" lIns="91440" tIns="45720" rIns="91440" bIns="45720" rtlCol="0" anchor="ctr">
            <a:normAutofit/>
          </a:bodyPr>
          <a:lstStyle/>
          <a:p>
            <a:r>
              <a:rPr lang="en-US" sz="6000" kern="1200">
                <a:solidFill>
                  <a:schemeClr val="tx1"/>
                </a:solidFill>
                <a:latin typeface="+mj-lt"/>
                <a:ea typeface="+mj-ea"/>
                <a:cs typeface="+mj-cs"/>
              </a:rPr>
              <a:t>Application Filing Period</a:t>
            </a:r>
          </a:p>
        </p:txBody>
      </p:sp>
      <p:pic>
        <p:nvPicPr>
          <p:cNvPr id="37" name="Graphic 36" descr="Daily Calendar">
            <a:extLst>
              <a:ext uri="{FF2B5EF4-FFF2-40B4-BE49-F238E27FC236}">
                <a16:creationId xmlns:a16="http://schemas.microsoft.com/office/drawing/2014/main" id="{7A0512B7-BA46-8D78-8F27-792E3D6F3A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774" y="2053085"/>
            <a:ext cx="2270505" cy="2270505"/>
          </a:xfrm>
          <a:prstGeom prst="rect">
            <a:avLst/>
          </a:prstGeom>
        </p:spPr>
      </p:pic>
      <p:sp>
        <p:nvSpPr>
          <p:cNvPr id="4" name="TextBox 3">
            <a:extLst>
              <a:ext uri="{FF2B5EF4-FFF2-40B4-BE49-F238E27FC236}">
                <a16:creationId xmlns:a16="http://schemas.microsoft.com/office/drawing/2014/main" id="{DD189DC3-2155-938F-78A5-433D6C7D49D4}"/>
              </a:ext>
            </a:extLst>
          </p:cNvPr>
          <p:cNvSpPr txBox="1"/>
          <p:nvPr/>
        </p:nvSpPr>
        <p:spPr>
          <a:xfrm>
            <a:off x="2712479" y="1990909"/>
            <a:ext cx="7815519" cy="375897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dirty="0"/>
              <a:t>Official application filing period for the program admission </a:t>
            </a:r>
            <a:r>
              <a:rPr lang="en-US" b="1" dirty="0"/>
              <a:t>begins the FIRST day of the Fall Semester</a:t>
            </a:r>
            <a:r>
              <a:rPr lang="en-US" dirty="0"/>
              <a:t> and </a:t>
            </a:r>
            <a:r>
              <a:rPr lang="en-US" b="1" dirty="0"/>
              <a:t>the FIRST day of the Spring Semester. </a:t>
            </a:r>
            <a:br>
              <a:rPr lang="en-US" b="1" dirty="0"/>
            </a:br>
            <a:endParaRPr lang="en-US" dirty="0">
              <a:ea typeface="Calibri"/>
              <a:cs typeface="Calibri"/>
            </a:endParaRPr>
          </a:p>
          <a:p>
            <a:pPr marL="285750" indent="-228600">
              <a:lnSpc>
                <a:spcPct val="90000"/>
              </a:lnSpc>
              <a:spcAft>
                <a:spcPts val="600"/>
              </a:spcAft>
              <a:buFont typeface="Arial" panose="020B0604020202020204" pitchFamily="34" charset="0"/>
              <a:buChar char="•"/>
            </a:pPr>
            <a:r>
              <a:rPr lang="en-US" dirty="0"/>
              <a:t>Deadline to complete the online application form and all prerequisites is: </a:t>
            </a:r>
            <a:endParaRPr lang="en-US" dirty="0">
              <a:ea typeface="Calibri"/>
              <a:cs typeface="Calibri"/>
            </a:endParaRPr>
          </a:p>
          <a:p>
            <a:pPr marL="57150">
              <a:lnSpc>
                <a:spcPct val="90000"/>
              </a:lnSpc>
              <a:spcAft>
                <a:spcPts val="600"/>
              </a:spcAft>
            </a:pPr>
            <a:r>
              <a:rPr lang="en-US" dirty="0"/>
              <a:t> Nov. 1</a:t>
            </a:r>
            <a:r>
              <a:rPr lang="en-US" baseline="30000" dirty="0"/>
              <a:t>st</a:t>
            </a:r>
            <a:r>
              <a:rPr lang="en-US" dirty="0"/>
              <a:t> for the Fall application period (start date of January) and </a:t>
            </a:r>
            <a:endParaRPr lang="en-US" dirty="0">
              <a:ea typeface="Calibri"/>
              <a:cs typeface="Calibri"/>
            </a:endParaRPr>
          </a:p>
          <a:p>
            <a:pPr marL="57150">
              <a:lnSpc>
                <a:spcPct val="90000"/>
              </a:lnSpc>
              <a:spcAft>
                <a:spcPts val="600"/>
              </a:spcAft>
            </a:pPr>
            <a:r>
              <a:rPr lang="en-US" dirty="0"/>
              <a:t> April 1</a:t>
            </a:r>
            <a:r>
              <a:rPr lang="en-US" baseline="30000" dirty="0"/>
              <a:t>st</a:t>
            </a:r>
            <a:r>
              <a:rPr lang="en-US" dirty="0"/>
              <a:t>  for the Spring application period (start date of June).</a:t>
            </a:r>
            <a:br>
              <a:rPr lang="en-US" dirty="0"/>
            </a:br>
            <a:endParaRPr lang="en-US" dirty="0">
              <a:cs typeface="Calibri"/>
            </a:endParaRPr>
          </a:p>
          <a:p>
            <a:pPr marL="285750" indent="-228600">
              <a:lnSpc>
                <a:spcPct val="90000"/>
              </a:lnSpc>
              <a:spcAft>
                <a:spcPts val="600"/>
              </a:spcAft>
              <a:buFont typeface="Arial" panose="020B0604020202020204" pitchFamily="34" charset="0"/>
              <a:buChar char="•"/>
            </a:pPr>
            <a:r>
              <a:rPr lang="en-US" dirty="0"/>
              <a:t>Current semester grades from other colleges will need to be submitted directly to the program office if they impact your application.</a:t>
            </a:r>
            <a:br>
              <a:rPr lang="en-US" i="1" dirty="0"/>
            </a:br>
            <a:r>
              <a:rPr lang="en-US" i="1" dirty="0"/>
              <a:t> </a:t>
            </a:r>
            <a:br>
              <a:rPr lang="en-US" i="1" dirty="0"/>
            </a:br>
            <a:r>
              <a:rPr lang="en-US" i="1" dirty="0"/>
              <a:t>NOTE: If you are taking a course that ends after the application deadline, you will not be able to apply that course toward your application.</a:t>
            </a:r>
            <a:br>
              <a:rPr lang="en-US" dirty="0"/>
            </a:br>
            <a:endParaRPr lang="en-US" sz="1600" b="1" dirty="0">
              <a:cs typeface="Calibri"/>
            </a:endParaRPr>
          </a:p>
        </p:txBody>
      </p:sp>
      <p:pic>
        <p:nvPicPr>
          <p:cNvPr id="19" name="Video 18">
            <a:hlinkClick r:id="" action="ppaction://media"/>
            <a:extLst>
              <a:ext uri="{FF2B5EF4-FFF2-40B4-BE49-F238E27FC236}">
                <a16:creationId xmlns:a16="http://schemas.microsoft.com/office/drawing/2014/main" id="{D1EB34A1-9E67-90F3-56A3-29F818F52B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3058906"/>
      </p:ext>
    </p:extLst>
  </p:cSld>
  <p:clrMapOvr>
    <a:masterClrMapping/>
  </p:clrMapOvr>
  <mc:AlternateContent xmlns:mc="http://schemas.openxmlformats.org/markup-compatibility/2006" xmlns:p14="http://schemas.microsoft.com/office/powerpoint/2010/main">
    <mc:Choice Requires="p14">
      <p:transition spd="med" p14:dur="700" advTm="46678">
        <p:fade/>
      </p:transition>
    </mc:Choice>
    <mc:Fallback xmlns="">
      <p:transition spd="med" advTm="46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Shape 28">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i="1" kern="1200">
                <a:solidFill>
                  <a:srgbClr val="FFFFFF"/>
                </a:solidFill>
                <a:effectLst>
                  <a:outerShdw blurRad="38100" dist="38100" dir="2700000" algn="tl">
                    <a:srgbClr val="000000">
                      <a:alpha val="43137"/>
                    </a:srgbClr>
                  </a:outerShdw>
                </a:effectLst>
                <a:latin typeface="+mj-lt"/>
                <a:ea typeface="+mj-ea"/>
                <a:cs typeface="+mj-cs"/>
              </a:rPr>
              <a:t>Selection Process</a:t>
            </a:r>
          </a:p>
        </p:txBody>
      </p:sp>
      <p:sp>
        <p:nvSpPr>
          <p:cNvPr id="31"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3"/>
          <p:cNvSpPr txBox="1">
            <a:spLocks noRot="1" noChangeArrowheads="1"/>
          </p:cNvSpPr>
          <p:nvPr/>
        </p:nvSpPr>
        <p:spPr>
          <a:xfrm>
            <a:off x="5221862" y="1719618"/>
            <a:ext cx="5948831" cy="3636153"/>
          </a:xfrm>
          <a:prstGeom prst="rect">
            <a:avLst/>
          </a:prstGeom>
        </p:spPr>
        <p:txBody>
          <a:bodyPr vert="horz" lIns="91440" tIns="45720" rIns="91440" bIns="45720" rtlCol="0" anchor="ctr">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228600">
              <a:buClr>
                <a:schemeClr val="tx1"/>
              </a:buClr>
            </a:pPr>
            <a:endParaRPr lang="en-US" sz="2400" b="1" dirty="0">
              <a:solidFill>
                <a:srgbClr val="FEFFFF"/>
              </a:solidFill>
            </a:endParaRPr>
          </a:p>
          <a:p>
            <a:pPr marL="0" indent="0">
              <a:buClr>
                <a:schemeClr val="tx1"/>
              </a:buClr>
              <a:buNone/>
            </a:pPr>
            <a:r>
              <a:rPr lang="en-US" sz="2800" b="1" dirty="0">
                <a:solidFill>
                  <a:srgbClr val="FEFFFF"/>
                </a:solidFill>
              </a:rPr>
              <a:t>Please refer to the Dallas College</a:t>
            </a:r>
            <a:br>
              <a:rPr lang="en-US" sz="2800" b="1" dirty="0">
                <a:solidFill>
                  <a:srgbClr val="FEFFFF"/>
                </a:solidFill>
              </a:rPr>
            </a:br>
            <a:r>
              <a:rPr lang="en-US" sz="2800" b="1" dirty="0">
                <a:solidFill>
                  <a:srgbClr val="FEFFFF"/>
                </a:solidFill>
              </a:rPr>
              <a:t>Radiologic Science Program Information Packet for Applicant Selection Criteria</a:t>
            </a:r>
          </a:p>
        </p:txBody>
      </p:sp>
      <p:pic>
        <p:nvPicPr>
          <p:cNvPr id="5" name="Picture 4" descr="A blue and red logo&#10;&#10;Description automatically generated with low confidence">
            <a:extLst>
              <a:ext uri="{FF2B5EF4-FFF2-40B4-BE49-F238E27FC236}">
                <a16:creationId xmlns:a16="http://schemas.microsoft.com/office/drawing/2014/main" id="{74D95B67-5B3E-4C2F-B159-8DDA108E1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305" y="1314758"/>
            <a:ext cx="2711678" cy="853676"/>
          </a:xfrm>
          <a:prstGeom prst="rect">
            <a:avLst/>
          </a:prstGeom>
        </p:spPr>
      </p:pic>
      <p:pic>
        <p:nvPicPr>
          <p:cNvPr id="17" name="Video 16">
            <a:hlinkClick r:id="" action="ppaction://media"/>
            <a:extLst>
              <a:ext uri="{FF2B5EF4-FFF2-40B4-BE49-F238E27FC236}">
                <a16:creationId xmlns:a16="http://schemas.microsoft.com/office/drawing/2014/main" id="{4B427A06-2F78-A5C5-E396-DCB676B49D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5946153"/>
      </p:ext>
    </p:extLst>
  </p:cSld>
  <p:clrMapOvr>
    <a:masterClrMapping/>
  </p:clrMapOvr>
  <mc:AlternateContent xmlns:mc="http://schemas.openxmlformats.org/markup-compatibility/2006" xmlns:p14="http://schemas.microsoft.com/office/powerpoint/2010/main">
    <mc:Choice Requires="p14">
      <p:transition spd="med" p14:dur="700" advTm="46576">
        <p:fade/>
      </p:transition>
    </mc:Choice>
    <mc:Fallback xmlns="">
      <p:transition spd="med" advTm="46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a:effectLst>
                  <a:outerShdw blurRad="38100" dist="38100" dir="2700000" algn="tl">
                    <a:srgbClr val="000000">
                      <a:alpha val="43137"/>
                    </a:srgbClr>
                  </a:outerShdw>
                </a:effectLst>
                <a:latin typeface="+mj-lt"/>
                <a:ea typeface="+mj-ea"/>
                <a:cs typeface="+mj-cs"/>
              </a:rPr>
              <a:t>Other Program Requirements</a:t>
            </a:r>
            <a:r>
              <a:rPr lang="en-US" sz="3600" b="1">
                <a:effectLst>
                  <a:outerShdw blurRad="38100" dist="38100" dir="2700000" algn="tl">
                    <a:srgbClr val="000000">
                      <a:alpha val="43137"/>
                    </a:srgbClr>
                  </a:outerShdw>
                </a:effectLst>
              </a:rPr>
              <a:t>  </a:t>
            </a:r>
            <a:r>
              <a:rPr lang="en-US" sz="3600" b="1" kern="1200">
                <a:effectLst>
                  <a:outerShdw blurRad="38100" dist="38100" dir="2700000" algn="tl">
                    <a:srgbClr val="000000">
                      <a:alpha val="43137"/>
                    </a:srgbClr>
                  </a:outerShdw>
                </a:effectLst>
                <a:latin typeface="+mj-lt"/>
                <a:ea typeface="+mj-ea"/>
                <a:cs typeface="+mj-cs"/>
              </a:rPr>
              <a:t> - </a:t>
            </a:r>
            <a:r>
              <a:rPr lang="en-US" sz="3600" b="1">
                <a:effectLst>
                  <a:outerShdw blurRad="38100" dist="38100" dir="2700000" algn="tl">
                    <a:srgbClr val="000000">
                      <a:alpha val="43137"/>
                    </a:srgbClr>
                  </a:outerShdw>
                </a:effectLst>
              </a:rPr>
              <a:t>AFTER</a:t>
            </a:r>
            <a:r>
              <a:rPr lang="en-US" sz="3600" b="1" kern="1200">
                <a:effectLst>
                  <a:outerShdw blurRad="38100" dist="38100" dir="2700000" algn="tl">
                    <a:srgbClr val="000000">
                      <a:alpha val="43137"/>
                    </a:srgbClr>
                  </a:outerShdw>
                </a:effectLst>
                <a:latin typeface="+mj-lt"/>
                <a:ea typeface="+mj-ea"/>
                <a:cs typeface="+mj-cs"/>
              </a:rPr>
              <a:t> Acceptance</a:t>
            </a:r>
          </a:p>
        </p:txBody>
      </p:sp>
      <p:sp>
        <p:nvSpPr>
          <p:cNvPr id="6" name="Rectangle 3"/>
          <p:cNvSpPr txBox="1">
            <a:spLocks noRot="1" noChangeArrowheads="1"/>
          </p:cNvSpPr>
          <p:nvPr/>
        </p:nvSpPr>
        <p:spPr>
          <a:xfrm>
            <a:off x="643467" y="1782981"/>
            <a:ext cx="10915092" cy="3471561"/>
          </a:xfrm>
          <a:prstGeom prst="rect">
            <a:avLst/>
          </a:prstGeom>
        </p:spPr>
        <p:txBody>
          <a:bodyPr vert="horz" lIns="91440" tIns="45720" rIns="91440" bIns="45720" rtlCol="0" anchor="t">
            <a:normAutofit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210185" indent="-228600"/>
            <a:r>
              <a:rPr lang="en-US" sz="2000" b="1"/>
              <a:t>Physical Examination - </a:t>
            </a:r>
            <a:r>
              <a:rPr lang="en-US" sz="2000"/>
              <a:t>to be completed </a:t>
            </a:r>
            <a:r>
              <a:rPr lang="en-US" sz="2000" u="sng"/>
              <a:t>AFTER</a:t>
            </a:r>
            <a:r>
              <a:rPr lang="en-US" sz="2000"/>
              <a:t> acceptance to the program</a:t>
            </a:r>
            <a:endParaRPr lang="en-US"/>
          </a:p>
          <a:p>
            <a:pPr marL="210185" indent="-228600"/>
            <a:r>
              <a:rPr lang="en-US" sz="2000" b="1"/>
              <a:t>Immunizations - </a:t>
            </a:r>
            <a:r>
              <a:rPr lang="en-US" sz="2000"/>
              <a:t>to be completed </a:t>
            </a:r>
            <a:r>
              <a:rPr lang="en-US" sz="2000" u="sng"/>
              <a:t>AFTER</a:t>
            </a:r>
            <a:r>
              <a:rPr lang="en-US" sz="2000"/>
              <a:t> acceptance to the program</a:t>
            </a:r>
            <a:endParaRPr lang="en-US" sz="2000" b="1">
              <a:cs typeface="Calibri" panose="020F0502020204030204"/>
            </a:endParaRPr>
          </a:p>
          <a:p>
            <a:pPr marL="438785" lvl="1" indent="-228600"/>
            <a:r>
              <a:rPr lang="en-US" sz="2000"/>
              <a:t>Tuberculin skin test within the last six months (if positive, a chest x-ray is required)</a:t>
            </a:r>
            <a:endParaRPr lang="en-US" sz="2000">
              <a:cs typeface="Calibri" panose="020F0502020204030204"/>
            </a:endParaRPr>
          </a:p>
          <a:p>
            <a:pPr marL="438785" lvl="1" indent="-228600"/>
            <a:r>
              <a:rPr lang="en-US" sz="2000"/>
              <a:t>Tetanus/Diphtheria/Acellular Pertussis current within 10 years</a:t>
            </a:r>
            <a:endParaRPr lang="en-US" sz="2000">
              <a:cs typeface="Calibri" panose="020F0502020204030204"/>
            </a:endParaRPr>
          </a:p>
          <a:p>
            <a:pPr marL="438785" lvl="1" indent="-228600"/>
            <a:r>
              <a:rPr lang="en-US" sz="2000"/>
              <a:t>Measles/Mumps/Rubella (“MMR”) </a:t>
            </a:r>
            <a:r>
              <a:rPr lang="en-US" sz="2000" i="1" u="sng"/>
              <a:t>two doses of measles immunization</a:t>
            </a:r>
            <a:r>
              <a:rPr lang="en-US" sz="2000"/>
              <a:t> is required either separately or in combination with MMR</a:t>
            </a:r>
            <a:endParaRPr lang="en-US" sz="2000">
              <a:cs typeface="Calibri" panose="020F0502020204030204"/>
            </a:endParaRPr>
          </a:p>
          <a:p>
            <a:pPr marL="438785" lvl="1" indent="-228600"/>
            <a:r>
              <a:rPr lang="en-US" sz="2000"/>
              <a:t>Varicella (blood titer or proof of vaccine is required)</a:t>
            </a:r>
            <a:endParaRPr lang="en-US" sz="2000">
              <a:cs typeface="Calibri" panose="020F0502020204030204"/>
            </a:endParaRPr>
          </a:p>
          <a:p>
            <a:pPr marL="438785" lvl="1" indent="-228600"/>
            <a:r>
              <a:rPr lang="en-US" sz="2000"/>
              <a:t>Meningitis Vaccine (Under 22 years of age – see Dallas College website for specific instructions)</a:t>
            </a:r>
            <a:endParaRPr lang="en-US" sz="2000">
              <a:cs typeface="Calibri" panose="020F0502020204030204"/>
            </a:endParaRPr>
          </a:p>
          <a:p>
            <a:pPr marL="438785" lvl="1" indent="-228600"/>
            <a:r>
              <a:rPr lang="en-US" sz="2000"/>
              <a:t>Seasonal Flu Vaccine</a:t>
            </a:r>
            <a:endParaRPr lang="en-US" sz="2000">
              <a:cs typeface="Calibri" panose="020F0502020204030204"/>
            </a:endParaRPr>
          </a:p>
          <a:p>
            <a:pPr marL="438785" lvl="1" indent="-228600"/>
            <a:r>
              <a:rPr lang="en-US" sz="2000"/>
              <a:t>Hepatitis B Series (three injections)</a:t>
            </a:r>
            <a:br>
              <a:rPr lang="en-US" sz="2000"/>
            </a:br>
            <a:endParaRPr lang="en-US" sz="2000">
              <a:ea typeface="Calibri" panose="020F0502020204030204"/>
              <a:cs typeface="Calibri"/>
            </a:endParaRPr>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Video 9">
            <a:hlinkClick r:id="" action="ppaction://media"/>
            <a:extLst>
              <a:ext uri="{FF2B5EF4-FFF2-40B4-BE49-F238E27FC236}">
                <a16:creationId xmlns:a16="http://schemas.microsoft.com/office/drawing/2014/main" id="{1D40583B-35D1-9F5C-9047-808A6769CD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0950965"/>
      </p:ext>
    </p:extLst>
  </p:cSld>
  <p:clrMapOvr>
    <a:masterClrMapping/>
  </p:clrMapOvr>
  <mc:AlternateContent xmlns:mc="http://schemas.openxmlformats.org/markup-compatibility/2006" xmlns:p14="http://schemas.microsoft.com/office/powerpoint/2010/main">
    <mc:Choice Requires="p14">
      <p:transition spd="med" p14:dur="700" advTm="17966">
        <p:fade/>
      </p:transition>
    </mc:Choice>
    <mc:Fallback xmlns="">
      <p:transition spd="med" advTm="17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a:effectLst>
                  <a:outerShdw blurRad="38100" dist="38100" dir="2700000" algn="tl">
                    <a:srgbClr val="000000">
                      <a:alpha val="43137"/>
                    </a:srgbClr>
                  </a:outerShdw>
                </a:effectLst>
                <a:latin typeface="+mj-lt"/>
                <a:ea typeface="+mj-ea"/>
                <a:cs typeface="+mj-cs"/>
              </a:rPr>
              <a:t>Other Program Requirements – </a:t>
            </a:r>
            <a:r>
              <a:rPr lang="en-US" sz="3600" b="1">
                <a:effectLst>
                  <a:outerShdw blurRad="38100" dist="38100" dir="2700000" algn="tl">
                    <a:srgbClr val="000000">
                      <a:alpha val="43137"/>
                    </a:srgbClr>
                  </a:outerShdw>
                </a:effectLst>
              </a:rPr>
              <a:t>AFTER A</a:t>
            </a:r>
            <a:r>
              <a:rPr lang="en-US" sz="3600" b="1" kern="1200">
                <a:effectLst>
                  <a:outerShdw blurRad="38100" dist="38100" dir="2700000" algn="tl">
                    <a:srgbClr val="000000">
                      <a:alpha val="43137"/>
                    </a:srgbClr>
                  </a:outerShdw>
                </a:effectLst>
                <a:latin typeface="+mj-lt"/>
                <a:ea typeface="+mj-ea"/>
                <a:cs typeface="+mj-cs"/>
              </a:rPr>
              <a:t>cceptance</a:t>
            </a:r>
            <a:r>
              <a:rPr lang="en-US" sz="3600" b="1">
                <a:effectLst>
                  <a:outerShdw blurRad="38100" dist="38100" dir="2700000" algn="tl">
                    <a:srgbClr val="000000">
                      <a:alpha val="43137"/>
                    </a:srgbClr>
                  </a:outerShdw>
                </a:effectLst>
              </a:rPr>
              <a:t> </a:t>
            </a:r>
            <a:endParaRPr lang="en-US" sz="3600" b="1" kern="1200">
              <a:effectLst>
                <a:outerShdw blurRad="38100" dist="38100" dir="2700000" algn="tl">
                  <a:srgbClr val="000000">
                    <a:alpha val="43137"/>
                  </a:srgbClr>
                </a:outerShdw>
              </a:effectLst>
              <a:latin typeface="+mj-lt"/>
              <a:ea typeface="+mj-ea"/>
              <a:cs typeface="+mj-cs"/>
            </a:endParaRPr>
          </a:p>
        </p:txBody>
      </p:sp>
      <p:sp>
        <p:nvSpPr>
          <p:cNvPr id="5" name="Rectangle 3"/>
          <p:cNvSpPr txBox="1">
            <a:spLocks noRot="1" noChangeArrowheads="1"/>
          </p:cNvSpPr>
          <p:nvPr/>
        </p:nvSpPr>
        <p:spPr>
          <a:xfrm>
            <a:off x="643467" y="1926674"/>
            <a:ext cx="10646094" cy="4393982"/>
          </a:xfrm>
          <a:prstGeom prst="rect">
            <a:avLst/>
          </a:prstGeom>
        </p:spPr>
        <p:txBody>
          <a:bodyPr vert="horz" lIns="91440" tIns="45720" rIns="91440" bIns="45720" rtlCol="0" anchor="t">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210185" indent="-228600"/>
            <a:r>
              <a:rPr lang="en-US" sz="2000" b="1"/>
              <a:t>Drug Screen </a:t>
            </a:r>
            <a:r>
              <a:rPr lang="en-US" sz="2000"/>
              <a:t>– to be completed </a:t>
            </a:r>
            <a:r>
              <a:rPr lang="en-US" sz="2000" b="1" u="sng"/>
              <a:t>AFTER</a:t>
            </a:r>
            <a:r>
              <a:rPr lang="en-US" sz="2000"/>
              <a:t> acceptance</a:t>
            </a:r>
            <a:endParaRPr lang="en-US" sz="2000">
              <a:cs typeface="Calibri"/>
            </a:endParaRPr>
          </a:p>
          <a:p>
            <a:pPr marL="210185" indent="-228600"/>
            <a:r>
              <a:rPr lang="en-US" sz="2000" b="1"/>
              <a:t>Criminal Background Check </a:t>
            </a:r>
            <a:r>
              <a:rPr lang="en-US" sz="2000"/>
              <a:t>- to be completed </a:t>
            </a:r>
            <a:r>
              <a:rPr lang="en-US" sz="2000" b="1" u="sng"/>
              <a:t>AFTER</a:t>
            </a:r>
            <a:r>
              <a:rPr lang="en-US" sz="2000"/>
              <a:t> acceptance</a:t>
            </a:r>
            <a:endParaRPr lang="en-US" sz="2000">
              <a:cs typeface="Calibri"/>
            </a:endParaRPr>
          </a:p>
          <a:p>
            <a:pPr marL="438785" lvl="1" indent="-228600"/>
            <a:r>
              <a:rPr lang="en-US" sz="2000"/>
              <a:t>For additional information on criminal history and ARRT ethics requirements go to </a:t>
            </a:r>
            <a:br>
              <a:rPr lang="en-US" sz="2000"/>
            </a:br>
            <a:r>
              <a:rPr lang="en-US" sz="2000"/>
              <a:t>www.arrt.org for </a:t>
            </a:r>
            <a:r>
              <a:rPr lang="en-US" sz="2000" b="1"/>
              <a:t>ARRT Ethics Pre-Approval</a:t>
            </a:r>
            <a:endParaRPr lang="en-US" sz="2000" b="1">
              <a:cs typeface="Calibri" panose="020F0502020204030204"/>
            </a:endParaRPr>
          </a:p>
          <a:p>
            <a:pPr marL="438785" lvl="1" indent="-228600"/>
            <a:r>
              <a:rPr lang="en-US" sz="2000"/>
              <a:t>For additional information on criminal history and TMB ethics requirements go to</a:t>
            </a:r>
            <a:br>
              <a:rPr lang="en-US" sz="2000"/>
            </a:br>
            <a:r>
              <a:rPr lang="en-US" sz="2000"/>
              <a:t>www.tmb.state.tx.us  for the Texas Medical Board – </a:t>
            </a:r>
            <a:r>
              <a:rPr lang="en-US" sz="2000" b="1"/>
              <a:t>Criminal History Evaluation Letter</a:t>
            </a:r>
            <a:endParaRPr lang="en-US" sz="2000" b="1">
              <a:cs typeface="Calibri" panose="020F0502020204030204"/>
            </a:endParaRPr>
          </a:p>
          <a:p>
            <a:pPr marL="210185" indent="-228600"/>
            <a:r>
              <a:rPr lang="en-US" sz="2000" b="1"/>
              <a:t>CPR – </a:t>
            </a:r>
            <a:r>
              <a:rPr lang="en-US" sz="2000"/>
              <a:t>must be completed prior to </a:t>
            </a:r>
            <a:r>
              <a:rPr lang="en-US" sz="2000" b="1" u="sng"/>
              <a:t>clinical</a:t>
            </a:r>
            <a:r>
              <a:rPr lang="en-US" sz="2000"/>
              <a:t> rotation. See information packet for which CPR course must be completed.</a:t>
            </a:r>
            <a:endParaRPr lang="en-US" sz="2000" b="1">
              <a:cs typeface="Calibri" panose="020F0502020204030204"/>
            </a:endParaRPr>
          </a:p>
          <a:p>
            <a:pPr marL="210185" indent="-228600"/>
            <a:r>
              <a:rPr lang="en-US" sz="2000" b="1"/>
              <a:t>Medical Insurance </a:t>
            </a:r>
            <a:r>
              <a:rPr lang="en-US" sz="2000"/>
              <a:t>– must carry personal health insurance prior to going to the hospital for </a:t>
            </a:r>
            <a:r>
              <a:rPr lang="en-US" sz="2000" b="1" u="sng"/>
              <a:t>clinical</a:t>
            </a:r>
            <a:r>
              <a:rPr lang="en-US" sz="2000"/>
              <a:t> rotations.</a:t>
            </a:r>
            <a:endParaRPr lang="en-US" sz="2000">
              <a:cs typeface="Calibri"/>
            </a:endParaRP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Video 8">
            <a:hlinkClick r:id="" action="ppaction://media"/>
            <a:extLst>
              <a:ext uri="{FF2B5EF4-FFF2-40B4-BE49-F238E27FC236}">
                <a16:creationId xmlns:a16="http://schemas.microsoft.com/office/drawing/2014/main" id="{BA1AE923-49CB-EFE5-3EB7-CF3E71BC3C5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9928548"/>
      </p:ext>
    </p:extLst>
  </p:cSld>
  <p:clrMapOvr>
    <a:masterClrMapping/>
  </p:clrMapOvr>
  <mc:AlternateContent xmlns:mc="http://schemas.openxmlformats.org/markup-compatibility/2006" xmlns:p14="http://schemas.microsoft.com/office/powerpoint/2010/main">
    <mc:Choice Requires="p14">
      <p:transition spd="med" p14:dur="700" advTm="33155">
        <p:fade/>
      </p:transition>
    </mc:Choice>
    <mc:Fallback xmlns="">
      <p:transition spd="med" advTm="33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53363" y="365760"/>
            <a:ext cx="9367203" cy="1188720"/>
          </a:xfrm>
        </p:spPr>
        <p:txBody>
          <a:bodyPr vert="horz" lIns="91440" tIns="45720" rIns="91440" bIns="45720" rtlCol="0" anchor="ctr">
            <a:normAutofit/>
          </a:bodyPr>
          <a:lstStyle/>
          <a:p>
            <a:r>
              <a:rPr lang="en-US" b="1" kern="1200">
                <a:effectLst>
                  <a:outerShdw blurRad="38100" dist="38100" dir="2700000" algn="tl">
                    <a:srgbClr val="000000">
                      <a:alpha val="43137"/>
                    </a:srgbClr>
                  </a:outerShdw>
                </a:effectLst>
                <a:latin typeface="+mj-lt"/>
                <a:ea typeface="+mj-ea"/>
                <a:cs typeface="+mj-cs"/>
              </a:rPr>
              <a:t>Contact Information</a:t>
            </a:r>
          </a:p>
        </p:txBody>
      </p:sp>
      <p:sp>
        <p:nvSpPr>
          <p:cNvPr id="11" name="Freeform: Shape 10">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C2C4438-AFEE-438C-9018-E539335859C3}"/>
              </a:ext>
            </a:extLst>
          </p:cNvPr>
          <p:cNvSpPr txBox="1"/>
          <p:nvPr/>
        </p:nvSpPr>
        <p:spPr>
          <a:xfrm>
            <a:off x="1176603" y="1397974"/>
            <a:ext cx="10868297" cy="5693866"/>
          </a:xfrm>
          <a:prstGeom prst="rect">
            <a:avLst/>
          </a:prstGeom>
          <a:noFill/>
        </p:spPr>
        <p:txBody>
          <a:bodyPr wrap="square" lIns="91440" tIns="45720" rIns="91440" bIns="45720" rtlCol="0" anchor="t">
            <a:spAutoFit/>
          </a:bodyPr>
          <a:lstStyle/>
          <a:p>
            <a:endParaRPr lang="en-US" sz="2000" dirty="0"/>
          </a:p>
          <a:p>
            <a:r>
              <a:rPr lang="en-US" sz="2800" b="1" dirty="0"/>
              <a:t>For general program questions and/or the application process: </a:t>
            </a:r>
            <a:endParaRPr lang="en-US" sz="2800" b="1" dirty="0">
              <a:ea typeface="Calibri"/>
              <a:cs typeface="Calibri"/>
            </a:endParaRPr>
          </a:p>
          <a:p>
            <a:endParaRPr lang="en-US" sz="2800" b="1" dirty="0">
              <a:ea typeface="Calibri"/>
              <a:cs typeface="Calibri"/>
            </a:endParaRPr>
          </a:p>
          <a:p>
            <a:pPr marL="342900" indent="-342900">
              <a:buFont typeface="Wingdings"/>
              <a:buChar char="Ø"/>
            </a:pPr>
            <a:r>
              <a:rPr lang="en-US" sz="2400" dirty="0">
                <a:ea typeface="Calibri" panose="020F0502020204030204"/>
                <a:cs typeface="Calibri" panose="020F0502020204030204"/>
              </a:rPr>
              <a:t>Kyle Kolbye, Admissions Coordinator– </a:t>
            </a:r>
            <a:r>
              <a:rPr lang="en-US" sz="2400" dirty="0">
                <a:ea typeface="Calibri" panose="020F0502020204030204"/>
                <a:cs typeface="Calibri" panose="020F0502020204030204"/>
                <a:hlinkClick r:id="rId5"/>
              </a:rPr>
              <a:t>kkolbye@dallascollege.edu</a:t>
            </a:r>
            <a:r>
              <a:rPr lang="en-US" sz="2400" dirty="0">
                <a:ea typeface="Calibri" panose="020F0502020204030204"/>
                <a:cs typeface="Calibri" panose="020F0502020204030204"/>
              </a:rPr>
              <a:t> </a:t>
            </a:r>
          </a:p>
          <a:p>
            <a:endParaRPr lang="en-US" sz="2400" dirty="0">
              <a:ea typeface="Calibri" panose="020F0502020204030204"/>
              <a:cs typeface="Calibri" panose="020F0502020204030204"/>
            </a:endParaRPr>
          </a:p>
          <a:p>
            <a:pPr marL="342900" indent="-342900">
              <a:buFont typeface="Wingdings"/>
              <a:buChar char="Ø"/>
            </a:pPr>
            <a:r>
              <a:rPr lang="en-US" sz="2400" dirty="0">
                <a:ea typeface="Calibri" panose="020F0502020204030204"/>
                <a:cs typeface="Calibri" panose="020F0502020204030204"/>
              </a:rPr>
              <a:t>Kelli Welch Haynes, EdD, R.T.(R),FASRT, FAEIRS, Program Director –</a:t>
            </a:r>
            <a:r>
              <a:rPr lang="en-US" sz="2400" b="1" u="sng" dirty="0">
                <a:ea typeface="Calibri" panose="020F0502020204030204"/>
                <a:cs typeface="Calibri" panose="020F0502020204030204"/>
              </a:rPr>
              <a:t> </a:t>
            </a:r>
            <a:r>
              <a:rPr lang="en-US" sz="2400" u="sng" dirty="0">
                <a:solidFill>
                  <a:srgbClr val="7030A0"/>
                </a:solidFill>
                <a:ea typeface="Calibri" panose="020F0502020204030204"/>
                <a:cs typeface="Calibri" panose="020F0502020204030204"/>
                <a:hlinkClick r:id="rId6"/>
              </a:rPr>
              <a:t>kwelchhaynes@dallascollege.edu</a:t>
            </a:r>
            <a:endParaRPr lang="en-US" u="sng" dirty="0">
              <a:solidFill>
                <a:srgbClr val="9454C3"/>
              </a:solidFill>
              <a:ea typeface="Calibri" panose="020F0502020204030204"/>
              <a:cs typeface="Calibri" panose="020F0502020204030204"/>
            </a:endParaRPr>
          </a:p>
          <a:p>
            <a:endParaRPr lang="en-US" sz="2400" dirty="0">
              <a:ea typeface="Calibri"/>
              <a:cs typeface="Calibri"/>
            </a:endParaRPr>
          </a:p>
          <a:p>
            <a:pPr marL="342900" indent="-342900">
              <a:buFont typeface="Wingdings" panose="05000000000000000000" pitchFamily="2" charset="2"/>
              <a:buChar char="Ø"/>
            </a:pPr>
            <a:r>
              <a:rPr lang="en-US" sz="2400" dirty="0">
                <a:ea typeface="Calibri"/>
                <a:cs typeface="Calibri"/>
              </a:rPr>
              <a:t>Leena Buckner, BS, R.T.(R)(CT)(ARRT) Weekend/Evening Program Faculty- </a:t>
            </a:r>
            <a:r>
              <a:rPr lang="en-US" sz="2400" dirty="0">
                <a:ea typeface="Calibri" panose="020F0502020204030204"/>
                <a:cs typeface="Calibri" panose="020F0502020204030204"/>
                <a:hlinkClick r:id="rId7"/>
              </a:rPr>
              <a:t>lbuckner@dallascollege.edu</a:t>
            </a:r>
            <a:endParaRPr lang="en-US" sz="2400" dirty="0">
              <a:ea typeface="Calibri" panose="020F0502020204030204"/>
              <a:cs typeface="Calibri" panose="020F0502020204030204"/>
            </a:endParaRPr>
          </a:p>
          <a:p>
            <a:endParaRPr lang="en-US" sz="2400" dirty="0">
              <a:ea typeface="Calibri" panose="020F0502020204030204"/>
              <a:cs typeface="Calibri" panose="020F0502020204030204"/>
            </a:endParaRPr>
          </a:p>
          <a:p>
            <a:r>
              <a:rPr lang="en-US" sz="2800" b="1" dirty="0"/>
              <a:t>For assistance with course substitutions:</a:t>
            </a:r>
            <a:endParaRPr lang="en-US" sz="2800" b="1" dirty="0">
              <a:ea typeface="Calibri"/>
              <a:cs typeface="Calibri"/>
            </a:endParaRPr>
          </a:p>
          <a:p>
            <a:endParaRPr lang="en-US" sz="2400" dirty="0"/>
          </a:p>
          <a:p>
            <a:pPr marL="342900" indent="-342900">
              <a:buFont typeface="Wingdings" panose="05000000000000000000" pitchFamily="2" charset="2"/>
              <a:buChar char="Ø"/>
            </a:pPr>
            <a:r>
              <a:rPr lang="en-US" sz="2400" dirty="0"/>
              <a:t>School of health sciences:  asksohs@alliedhealth.edu</a:t>
            </a:r>
            <a:endParaRPr lang="en-US" sz="2400" dirty="0">
              <a:ea typeface="+mn-lt"/>
              <a:cs typeface="+mn-lt"/>
              <a:hlinkClick r:id="rId8"/>
            </a:endParaRPr>
          </a:p>
          <a:p>
            <a:endParaRPr lang="en-US" sz="2000" dirty="0"/>
          </a:p>
        </p:txBody>
      </p:sp>
      <p:pic>
        <p:nvPicPr>
          <p:cNvPr id="9" name="Video 8">
            <a:hlinkClick r:id="" action="ppaction://media"/>
            <a:extLst>
              <a:ext uri="{FF2B5EF4-FFF2-40B4-BE49-F238E27FC236}">
                <a16:creationId xmlns:a16="http://schemas.microsoft.com/office/drawing/2014/main" id="{72884E9B-B33D-C097-5147-E7ADBD22B6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6226878"/>
      </p:ext>
    </p:extLst>
  </p:cSld>
  <p:clrMapOvr>
    <a:masterClrMapping/>
  </p:clrMapOvr>
  <mc:AlternateContent xmlns:mc="http://schemas.openxmlformats.org/markup-compatibility/2006" xmlns:p14="http://schemas.microsoft.com/office/powerpoint/2010/main">
    <mc:Choice Requires="p14">
      <p:transition spd="med" p14:dur="700" advTm="46008">
        <p:fade/>
      </p:transition>
    </mc:Choice>
    <mc:Fallback xmlns="">
      <p:transition spd="med" advTm="46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B9395-35E0-23FE-063D-D5F24F2CD9D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5400" kern="1200">
                <a:solidFill>
                  <a:schemeClr val="tx1"/>
                </a:solidFill>
                <a:latin typeface="+mj-lt"/>
                <a:ea typeface="+mj-ea"/>
                <a:cs typeface="+mj-cs"/>
              </a:rPr>
              <a:t>Information Session Verification</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67816E-B180-D08C-CE78-8C7BAE68E963}"/>
              </a:ext>
            </a:extLst>
          </p:cNvPr>
          <p:cNvSpPr txBox="1"/>
          <p:nvPr/>
        </p:nvSpPr>
        <p:spPr>
          <a:xfrm>
            <a:off x="667498" y="2915933"/>
            <a:ext cx="4888923" cy="3757690"/>
          </a:xfrm>
          <a:prstGeom prst="rect">
            <a:avLst/>
          </a:prstGeom>
        </p:spPr>
        <p:txBody>
          <a:bodyPr vert="horz" lIns="91440" tIns="45720" rIns="91440" bIns="45720" rtlCol="0" anchor="t">
            <a:normAutofit/>
          </a:bodyPr>
          <a:lstStyle/>
          <a:p>
            <a:pPr marL="342900" indent="-342900">
              <a:lnSpc>
                <a:spcPct val="90000"/>
              </a:lnSpc>
              <a:spcAft>
                <a:spcPts val="600"/>
              </a:spcAft>
              <a:buFont typeface="Arial" panose="020B0604020202020204" pitchFamily="34" charset="0"/>
              <a:buChar char="•"/>
            </a:pPr>
            <a:r>
              <a:rPr lang="en-US" sz="1700" dirty="0"/>
              <a:t>You have reached the end of the information session.  If you plan to apply this application cycle, please send an email to </a:t>
            </a:r>
            <a:r>
              <a:rPr lang="en-US" sz="1700" dirty="0">
                <a:hlinkClick r:id="rId5"/>
              </a:rPr>
              <a:t>bhcRadTech@dcccd.edu</a:t>
            </a:r>
            <a:r>
              <a:rPr lang="en-US" sz="1700" dirty="0"/>
              <a:t> indicating your interest in applying to the program</a:t>
            </a:r>
            <a:endParaRPr lang="en-US" sz="1700" dirty="0">
              <a:cs typeface="Calibri"/>
            </a:endParaRPr>
          </a:p>
          <a:p>
            <a:pPr marL="800100" lvl="1" indent="-342900">
              <a:lnSpc>
                <a:spcPct val="90000"/>
              </a:lnSpc>
              <a:spcAft>
                <a:spcPts val="600"/>
              </a:spcAft>
              <a:buFont typeface="Courier New" panose="020B0604020202020204" pitchFamily="34" charset="0"/>
              <a:buChar char="o"/>
            </a:pPr>
            <a:r>
              <a:rPr lang="en-US" sz="1700" dirty="0">
                <a:cs typeface="Calibri"/>
              </a:rPr>
              <a:t>Include the following in the email:</a:t>
            </a:r>
          </a:p>
          <a:p>
            <a:pPr marL="1124585" lvl="2" indent="-210185">
              <a:lnSpc>
                <a:spcPct val="90000"/>
              </a:lnSpc>
              <a:spcBef>
                <a:spcPts val="1100"/>
              </a:spcBef>
              <a:buFont typeface="Wingdings" panose="020B0604020202020204" pitchFamily="34" charset="0"/>
              <a:buChar char="§"/>
            </a:pPr>
            <a:r>
              <a:rPr lang="en-US" sz="1700" b="1" dirty="0">
                <a:cs typeface="Calibri"/>
              </a:rPr>
              <a:t>Full Name (as listed with Dallas College)</a:t>
            </a:r>
            <a:endParaRPr lang="en-US" sz="1700" dirty="0">
              <a:cs typeface="Calibri"/>
            </a:endParaRPr>
          </a:p>
          <a:p>
            <a:pPr marL="1124585" lvl="2" indent="-210185">
              <a:lnSpc>
                <a:spcPct val="90000"/>
              </a:lnSpc>
              <a:spcBef>
                <a:spcPts val="1100"/>
              </a:spcBef>
              <a:buFont typeface="Wingdings" panose="020B0604020202020204" pitchFamily="34" charset="0"/>
              <a:buChar char="§"/>
            </a:pPr>
            <a:r>
              <a:rPr lang="en-US" sz="1700" b="1" dirty="0">
                <a:cs typeface="Calibri"/>
              </a:rPr>
              <a:t>Dallas College student ID number</a:t>
            </a:r>
            <a:endParaRPr lang="en-US" sz="1700" dirty="0">
              <a:cs typeface="Calibri"/>
            </a:endParaRPr>
          </a:p>
          <a:p>
            <a:pPr marL="1124585" lvl="2" indent="-210185">
              <a:lnSpc>
                <a:spcPct val="90000"/>
              </a:lnSpc>
              <a:spcBef>
                <a:spcPts val="1100"/>
              </a:spcBef>
              <a:buFont typeface="Wingdings" panose="020B0604020202020204" pitchFamily="34" charset="0"/>
              <a:buChar char="§"/>
            </a:pPr>
            <a:r>
              <a:rPr lang="en-US" sz="1700" b="1" dirty="0">
                <a:cs typeface="Calibri"/>
              </a:rPr>
              <a:t>Application semester/year</a:t>
            </a:r>
            <a:endParaRPr lang="en-US" sz="1700" dirty="0">
              <a:cs typeface="Calibri"/>
            </a:endParaRPr>
          </a:p>
          <a:p>
            <a:pPr marL="1124585" lvl="2" indent="-210185">
              <a:lnSpc>
                <a:spcPct val="90000"/>
              </a:lnSpc>
              <a:spcBef>
                <a:spcPts val="1100"/>
              </a:spcBef>
              <a:buFont typeface="Wingdings" panose="020B0604020202020204" pitchFamily="34" charset="0"/>
              <a:buChar char="§"/>
            </a:pPr>
            <a:endParaRPr lang="en-US" sz="1700" b="1" dirty="0">
              <a:ea typeface="Calibri"/>
              <a:cs typeface="Calibri"/>
            </a:endParaRPr>
          </a:p>
          <a:p>
            <a:pPr indent="-228600">
              <a:lnSpc>
                <a:spcPct val="90000"/>
              </a:lnSpc>
              <a:spcAft>
                <a:spcPts val="600"/>
              </a:spcAft>
              <a:buFont typeface="Arial" panose="020B0604020202020204" pitchFamily="34" charset="0"/>
              <a:buChar char="•"/>
            </a:pPr>
            <a:endParaRPr lang="en-US" sz="1700" dirty="0">
              <a:cs typeface="Calibri"/>
            </a:endParaRPr>
          </a:p>
        </p:txBody>
      </p:sp>
      <p:sp>
        <p:nvSpPr>
          <p:cNvPr id="4" name="TextBox 3">
            <a:extLst>
              <a:ext uri="{FF2B5EF4-FFF2-40B4-BE49-F238E27FC236}">
                <a16:creationId xmlns:a16="http://schemas.microsoft.com/office/drawing/2014/main" id="{F2031F3A-22DB-04BA-FC9A-943ACB0B69BA}"/>
              </a:ext>
            </a:extLst>
          </p:cNvPr>
          <p:cNvSpPr txBox="1"/>
          <p:nvPr/>
        </p:nvSpPr>
        <p:spPr>
          <a:xfrm>
            <a:off x="6606733" y="2429727"/>
            <a:ext cx="5046025" cy="1215717"/>
          </a:xfrm>
          <a:prstGeom prst="rect">
            <a:avLst/>
          </a:prstGeom>
          <a:noFill/>
        </p:spPr>
        <p:txBody>
          <a:bodyPr wrap="square" lIns="91440" tIns="45720" rIns="91440" bIns="45720" rtlCol="0" anchor="t">
            <a:spAutoFit/>
          </a:bodyPr>
          <a:lstStyle/>
          <a:p>
            <a:pPr marL="800100" lvl="1" indent="-342900">
              <a:spcAft>
                <a:spcPts val="600"/>
              </a:spcAft>
              <a:buFont typeface="Arial" panose="020B0604020202020204" pitchFamily="34" charset="0"/>
              <a:buChar char="•"/>
            </a:pPr>
            <a:r>
              <a:rPr lang="en-US" sz="1700" dirty="0"/>
              <a:t>After sending this email, you will be enrolled in </a:t>
            </a:r>
            <a:r>
              <a:rPr lang="en-US" sz="1700" dirty="0">
                <a:latin typeface="Calibri Light" panose="020F0302020204030204"/>
              </a:rPr>
              <a:t>the</a:t>
            </a:r>
            <a:r>
              <a:rPr lang="en-US" sz="1700" b="0" dirty="0">
                <a:latin typeface="Calibri Light" panose="020F0302020204030204"/>
              </a:rPr>
              <a:t> </a:t>
            </a:r>
            <a:r>
              <a:rPr lang="en-US" sz="1700" b="1" dirty="0">
                <a:latin typeface="Calibri Light" panose="020F0302020204030204"/>
              </a:rPr>
              <a:t>TEAMS Applicant Portal</a:t>
            </a:r>
            <a:endParaRPr lang="en-US" sz="1700" dirty="0">
              <a:cs typeface="Calibri" panose="020F0502020204030204"/>
            </a:endParaRPr>
          </a:p>
          <a:p>
            <a:pPr marL="800100" lvl="1" indent="-342900">
              <a:spcAft>
                <a:spcPts val="600"/>
              </a:spcAft>
              <a:buFont typeface="Arial" panose="020B0604020202020204" pitchFamily="34" charset="0"/>
              <a:buChar char="•"/>
            </a:pPr>
            <a:r>
              <a:rPr lang="en-US" sz="1700" b="1" dirty="0">
                <a:latin typeface="Calibri Light"/>
                <a:ea typeface="Calibri Light"/>
                <a:cs typeface="Calibri Light"/>
              </a:rPr>
              <a:t>HESI dates and enrollment information can be found in the portal</a:t>
            </a:r>
          </a:p>
        </p:txBody>
      </p:sp>
      <p:sp>
        <p:nvSpPr>
          <p:cNvPr id="5" name="TextBox 4">
            <a:extLst>
              <a:ext uri="{FF2B5EF4-FFF2-40B4-BE49-F238E27FC236}">
                <a16:creationId xmlns:a16="http://schemas.microsoft.com/office/drawing/2014/main" id="{CB816974-A717-5D5C-460A-1ADA0AD05C24}"/>
              </a:ext>
            </a:extLst>
          </p:cNvPr>
          <p:cNvSpPr txBox="1"/>
          <p:nvPr/>
        </p:nvSpPr>
        <p:spPr>
          <a:xfrm>
            <a:off x="7123904" y="3968563"/>
            <a:ext cx="4518259" cy="2000548"/>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1700"/>
              <a:t>You will receive a confirmation e-mail within 3-business days that you’ve been added to the Portal. You will then have access to the </a:t>
            </a:r>
            <a:r>
              <a:rPr lang="en-US" sz="1700" b="1"/>
              <a:t>Online Application Form, HESI enrollment  </a:t>
            </a:r>
            <a:r>
              <a:rPr lang="en-US" sz="1700"/>
              <a:t>and upload area for </a:t>
            </a:r>
            <a:r>
              <a:rPr lang="en-US" sz="1700" b="1"/>
              <a:t>Supporting Documents</a:t>
            </a:r>
          </a:p>
          <a:p>
            <a:pPr>
              <a:spcAft>
                <a:spcPts val="600"/>
              </a:spcAft>
            </a:pPr>
            <a:endParaRPr lang="en-US" sz="1700"/>
          </a:p>
        </p:txBody>
      </p:sp>
      <p:pic>
        <p:nvPicPr>
          <p:cNvPr id="7" name="Graphic 6" descr="Email with solid fill">
            <a:extLst>
              <a:ext uri="{FF2B5EF4-FFF2-40B4-BE49-F238E27FC236}">
                <a16:creationId xmlns:a16="http://schemas.microsoft.com/office/drawing/2014/main" id="{D48702BA-577E-7384-FFD9-4035AEF24E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0478" y="1960102"/>
            <a:ext cx="844042" cy="844042"/>
          </a:xfrm>
          <a:prstGeom prst="rect">
            <a:avLst/>
          </a:prstGeom>
        </p:spPr>
      </p:pic>
      <p:pic>
        <p:nvPicPr>
          <p:cNvPr id="9" name="Graphic 8" descr="Document with solid fill">
            <a:extLst>
              <a:ext uri="{FF2B5EF4-FFF2-40B4-BE49-F238E27FC236}">
                <a16:creationId xmlns:a16="http://schemas.microsoft.com/office/drawing/2014/main" id="{7562A8D0-228D-46D5-FE38-743DB239DD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0985" y="3898971"/>
            <a:ext cx="896112" cy="896112"/>
          </a:xfrm>
          <a:prstGeom prst="rect">
            <a:avLst/>
          </a:prstGeom>
        </p:spPr>
      </p:pic>
      <p:pic>
        <p:nvPicPr>
          <p:cNvPr id="17" name="Graphic 16" descr="Cloud Computing with solid fill">
            <a:extLst>
              <a:ext uri="{FF2B5EF4-FFF2-40B4-BE49-F238E27FC236}">
                <a16:creationId xmlns:a16="http://schemas.microsoft.com/office/drawing/2014/main" id="{C1273ADE-984E-33BA-085C-1F2952387E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63289" y="2360835"/>
            <a:ext cx="914400" cy="914400"/>
          </a:xfrm>
          <a:prstGeom prst="rect">
            <a:avLst/>
          </a:prstGeom>
        </p:spPr>
      </p:pic>
      <p:pic>
        <p:nvPicPr>
          <p:cNvPr id="27" name="Video 26">
            <a:hlinkClick r:id="" action="ppaction://media"/>
            <a:extLst>
              <a:ext uri="{FF2B5EF4-FFF2-40B4-BE49-F238E27FC236}">
                <a16:creationId xmlns:a16="http://schemas.microsoft.com/office/drawing/2014/main" id="{7DA1334B-903E-2EFA-9D9C-3FEC95145BF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1267857" y="6075171"/>
            <a:ext cx="748611" cy="748611"/>
          </a:xfrm>
          <a:prstGeom prst="ellipse">
            <a:avLst/>
          </a:prstGeom>
        </p:spPr>
      </p:pic>
    </p:spTree>
    <p:extLst>
      <p:ext uri="{BB962C8B-B14F-4D97-AF65-F5344CB8AC3E}">
        <p14:creationId xmlns:p14="http://schemas.microsoft.com/office/powerpoint/2010/main" val="3508114566"/>
      </p:ext>
    </p:extLst>
  </p:cSld>
  <p:clrMapOvr>
    <a:masterClrMapping/>
  </p:clrMapOvr>
  <mc:AlternateContent xmlns:mc="http://schemas.openxmlformats.org/markup-compatibility/2006" xmlns:p14="http://schemas.microsoft.com/office/powerpoint/2010/main">
    <mc:Choice Requires="p14">
      <p:transition spd="med" p14:dur="700" advTm="56109">
        <p:fade/>
      </p:transition>
    </mc:Choice>
    <mc:Fallback xmlns="">
      <p:transition spd="med" advTm="56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979" y="1772223"/>
            <a:ext cx="3570028" cy="802464"/>
          </a:xfrm>
        </p:spPr>
        <p:txBody>
          <a:bodyPr vert="horz" lIns="91440" tIns="45720" rIns="91440" bIns="45720" rtlCol="0" anchor="b">
            <a:normAutofit fontScale="90000"/>
          </a:bodyPr>
          <a:lstStyle/>
          <a:p>
            <a:r>
              <a:rPr lang="en-US" sz="4600" kern="1200" dirty="0">
                <a:effectLst>
                  <a:outerShdw blurRad="38100" dist="38100" dir="2700000" algn="tl">
                    <a:srgbClr val="000000">
                      <a:alpha val="43137"/>
                    </a:srgbClr>
                  </a:outerShdw>
                </a:effectLst>
                <a:latin typeface="+mj-lt"/>
                <a:ea typeface="+mj-ea"/>
                <a:cs typeface="+mj-cs"/>
              </a:rPr>
              <a:t>Before you go any further…</a:t>
            </a:r>
          </a:p>
        </p:txBody>
      </p:sp>
      <p:sp>
        <p:nvSpPr>
          <p:cNvPr id="2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9B00C5C-5C8E-4B48-7155-22C6AA8CFC1B}"/>
              </a:ext>
            </a:extLst>
          </p:cNvPr>
          <p:cNvSpPr>
            <a:spLocks/>
          </p:cNvSpPr>
          <p:nvPr/>
        </p:nvSpPr>
        <p:spPr>
          <a:xfrm>
            <a:off x="838200" y="2690597"/>
            <a:ext cx="10515600" cy="3486366"/>
          </a:xfrm>
          <a:prstGeom prst="rect">
            <a:avLst/>
          </a:prstGeom>
        </p:spPr>
        <p:txBody>
          <a:bodyPr/>
          <a:lstStyle/>
          <a:p>
            <a:endParaRPr lang="en-US"/>
          </a:p>
        </p:txBody>
      </p:sp>
      <p:sp>
        <p:nvSpPr>
          <p:cNvPr id="3" name="TextBox 2"/>
          <p:cNvSpPr txBox="1"/>
          <p:nvPr/>
        </p:nvSpPr>
        <p:spPr>
          <a:xfrm>
            <a:off x="4219074" y="2257006"/>
            <a:ext cx="7522672" cy="36392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400">
              <a:solidFill>
                <a:srgbClr val="000000"/>
              </a:solidFill>
            </a:endParaRPr>
          </a:p>
        </p:txBody>
      </p:sp>
      <p:pic>
        <p:nvPicPr>
          <p:cNvPr id="8" name="Graphic 6" descr="Download from cloud with solid fill">
            <a:extLst>
              <a:ext uri="{FF2B5EF4-FFF2-40B4-BE49-F238E27FC236}">
                <a16:creationId xmlns:a16="http://schemas.microsoft.com/office/drawing/2014/main" id="{C1C2A012-DF41-46D7-BA5A-20C08DCEFC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28384" y="3234874"/>
            <a:ext cx="1787101" cy="1787101"/>
          </a:xfrm>
          <a:prstGeom prst="rect">
            <a:avLst/>
          </a:prstGeom>
        </p:spPr>
      </p:pic>
      <p:sp>
        <p:nvSpPr>
          <p:cNvPr id="6" name="TextBox 5">
            <a:extLst>
              <a:ext uri="{FF2B5EF4-FFF2-40B4-BE49-F238E27FC236}">
                <a16:creationId xmlns:a16="http://schemas.microsoft.com/office/drawing/2014/main" id="{22416CF2-1F6F-472E-5517-E1D703116E8D}"/>
              </a:ext>
            </a:extLst>
          </p:cNvPr>
          <p:cNvSpPr txBox="1"/>
          <p:nvPr/>
        </p:nvSpPr>
        <p:spPr>
          <a:xfrm>
            <a:off x="4348863" y="1947722"/>
            <a:ext cx="7375782" cy="830997"/>
          </a:xfrm>
          <a:prstGeom prst="rect">
            <a:avLst/>
          </a:prstGeom>
          <a:noFill/>
        </p:spPr>
        <p:txBody>
          <a:bodyPr wrap="square" lIns="91440" tIns="45720" rIns="91440" bIns="45720" anchor="t">
            <a:spAutoFit/>
          </a:bodyPr>
          <a:lstStyle/>
          <a:p>
            <a:pPr defTabSz="550286">
              <a:spcAft>
                <a:spcPts val="612"/>
              </a:spcAft>
            </a:pPr>
            <a:r>
              <a:rPr lang="en-US" sz="2400" b="1" kern="1200" dirty="0">
                <a:latin typeface="+mn-lt"/>
                <a:ea typeface="+mn-ea"/>
                <a:cs typeface="+mn-cs"/>
              </a:rPr>
              <a:t>Download the Program Information Packet From the Dallas College Allied Health Information Packet Website</a:t>
            </a:r>
            <a:endParaRPr lang="en-US" sz="2400" b="1" dirty="0"/>
          </a:p>
        </p:txBody>
      </p:sp>
      <p:sp>
        <p:nvSpPr>
          <p:cNvPr id="12" name="Rectangle 11">
            <a:extLst>
              <a:ext uri="{FF2B5EF4-FFF2-40B4-BE49-F238E27FC236}">
                <a16:creationId xmlns:a16="http://schemas.microsoft.com/office/drawing/2014/main" id="{EB58E4FB-B0D2-9D21-982D-92026EFAEDBD}"/>
              </a:ext>
            </a:extLst>
          </p:cNvPr>
          <p:cNvSpPr/>
          <p:nvPr/>
        </p:nvSpPr>
        <p:spPr>
          <a:xfrm>
            <a:off x="8031918" y="3202969"/>
            <a:ext cx="1632440" cy="1593059"/>
          </a:xfrm>
          <a:prstGeom prst="rect">
            <a:avLst/>
          </a:prstGeom>
          <a:blipFill rotWithShape="1">
            <a:blip r:embed="rId7"/>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pic>
        <p:nvPicPr>
          <p:cNvPr id="31" name="Video 30">
            <a:hlinkClick r:id="" action="ppaction://media"/>
            <a:extLst>
              <a:ext uri="{FF2B5EF4-FFF2-40B4-BE49-F238E27FC236}">
                <a16:creationId xmlns:a16="http://schemas.microsoft.com/office/drawing/2014/main" id="{73E3A55D-6944-AFE2-B0E5-BFAC60D47B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528319" y="5679348"/>
            <a:ext cx="931206" cy="931206"/>
          </a:xfrm>
          <a:prstGeom prst="ellipse">
            <a:avLst/>
          </a:prstGeom>
        </p:spPr>
      </p:pic>
    </p:spTree>
    <p:extLst>
      <p:ext uri="{BB962C8B-B14F-4D97-AF65-F5344CB8AC3E}">
        <p14:creationId xmlns:p14="http://schemas.microsoft.com/office/powerpoint/2010/main" val="521847402"/>
      </p:ext>
    </p:extLst>
  </p:cSld>
  <p:clrMapOvr>
    <a:masterClrMapping/>
  </p:clrMapOvr>
  <mc:AlternateContent xmlns:mc="http://schemas.openxmlformats.org/markup-compatibility/2006" xmlns:p14="http://schemas.microsoft.com/office/powerpoint/2010/main">
    <mc:Choice Requires="p14">
      <p:transition spd="med" p14:dur="700" advTm="47448">
        <p:fade/>
      </p:transition>
    </mc:Choice>
    <mc:Fallback xmlns="">
      <p:transition spd="med" advTm="47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vert="horz" lIns="91440" tIns="45720" rIns="91440" bIns="45720" rtlCol="0" anchor="b">
            <a:normAutofit/>
          </a:bodyPr>
          <a:lstStyle/>
          <a:p>
            <a:r>
              <a:rPr lang="en-US" b="1" kern="1200">
                <a:solidFill>
                  <a:schemeClr val="tx1"/>
                </a:solidFill>
                <a:effectLst>
                  <a:outerShdw blurRad="38100" dist="38100" dir="2700000" algn="tl">
                    <a:srgbClr val="000000">
                      <a:alpha val="43137"/>
                    </a:srgbClr>
                  </a:outerShdw>
                </a:effectLst>
                <a:latin typeface="+mj-lt"/>
                <a:ea typeface="+mj-ea"/>
                <a:cs typeface="+mj-cs"/>
              </a:rPr>
              <a:t>Viewing Instructions:</a:t>
            </a:r>
            <a:endParaRPr lang="en-US" kern="1200">
              <a:solidFill>
                <a:schemeClr val="tx1"/>
              </a:solidFill>
              <a:effectLst>
                <a:outerShdw blurRad="38100" dist="38100" dir="2700000" algn="tl">
                  <a:srgbClr val="000000">
                    <a:alpha val="43137"/>
                  </a:srgbClr>
                </a:outerShdw>
              </a:effectLst>
              <a:latin typeface="+mj-lt"/>
              <a:ea typeface="+mj-ea"/>
              <a:cs typeface="+mj-cs"/>
            </a:endParaRPr>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Graphic 6" descr="Video camera">
            <a:extLst>
              <a:ext uri="{FF2B5EF4-FFF2-40B4-BE49-F238E27FC236}">
                <a16:creationId xmlns:a16="http://schemas.microsoft.com/office/drawing/2014/main" id="{C1C2A012-DF41-46D7-BA5A-20C08DCEFC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73" y="1926266"/>
            <a:ext cx="3107317" cy="3107317"/>
          </a:xfrm>
          <a:prstGeom prst="rect">
            <a:avLst/>
          </a:prstGeom>
        </p:spPr>
      </p:pic>
      <p:sp>
        <p:nvSpPr>
          <p:cNvPr id="3" name="TextBox 2"/>
          <p:cNvSpPr txBox="1"/>
          <p:nvPr/>
        </p:nvSpPr>
        <p:spPr>
          <a:xfrm>
            <a:off x="4058175" y="2284777"/>
            <a:ext cx="7518669" cy="3123856"/>
          </a:xfrm>
          <a:prstGeom prst="rect">
            <a:avLst/>
          </a:prstGeom>
        </p:spPr>
        <p:txBody>
          <a:bodyPr vert="horz" lIns="91440" tIns="45720" rIns="91440" bIns="45720" rtlCol="0" anchor="ctr">
            <a:normAutofit/>
          </a:bodyPr>
          <a:lstStyle/>
          <a:p>
            <a:pPr defTabSz="777240">
              <a:lnSpc>
                <a:spcPct val="90000"/>
              </a:lnSpc>
              <a:spcAft>
                <a:spcPts val="510"/>
              </a:spcAft>
            </a:pPr>
            <a:r>
              <a:rPr lang="en-US" sz="2400" kern="1200" dirty="0">
                <a:solidFill>
                  <a:srgbClr val="000000"/>
                </a:solidFill>
                <a:latin typeface="+mn-lt"/>
                <a:ea typeface="+mn-ea"/>
                <a:cs typeface="+mn-cs"/>
              </a:rPr>
              <a:t>This </a:t>
            </a:r>
            <a:r>
              <a:rPr lang="en-US" sz="2400" dirty="0">
                <a:solidFill>
                  <a:srgbClr val="000000"/>
                </a:solidFill>
              </a:rPr>
              <a:t>PowerPoint presentation</a:t>
            </a:r>
            <a:r>
              <a:rPr lang="en-US" sz="2400" kern="1200" dirty="0">
                <a:solidFill>
                  <a:srgbClr val="000000"/>
                </a:solidFill>
                <a:latin typeface="+mn-lt"/>
                <a:ea typeface="+mn-ea"/>
                <a:cs typeface="+mn-cs"/>
              </a:rPr>
              <a:t> is available for you to view as often as you like.</a:t>
            </a:r>
            <a:r>
              <a:rPr lang="en-US" sz="2400" dirty="0">
                <a:solidFill>
                  <a:srgbClr val="000000"/>
                </a:solidFill>
              </a:rPr>
              <a:t> </a:t>
            </a:r>
            <a:endParaRPr lang="en-US" sz="2400" kern="1200" dirty="0">
              <a:solidFill>
                <a:srgbClr val="000000"/>
              </a:solidFill>
              <a:latin typeface="+mn-lt"/>
              <a:ea typeface="+mn-ea"/>
              <a:cs typeface="+mn-cs"/>
            </a:endParaRPr>
          </a:p>
          <a:p>
            <a:pPr defTabSz="777240">
              <a:lnSpc>
                <a:spcPct val="90000"/>
              </a:lnSpc>
              <a:spcAft>
                <a:spcPts val="510"/>
              </a:spcAft>
            </a:pPr>
            <a:endParaRPr lang="en-US" sz="2400" kern="1200" dirty="0">
              <a:solidFill>
                <a:srgbClr val="000000"/>
              </a:solidFill>
              <a:latin typeface="+mn-lt"/>
              <a:ea typeface="+mn-ea"/>
              <a:cs typeface="+mn-cs"/>
            </a:endParaRPr>
          </a:p>
          <a:p>
            <a:pPr defTabSz="777240">
              <a:lnSpc>
                <a:spcPct val="90000"/>
              </a:lnSpc>
              <a:spcAft>
                <a:spcPts val="510"/>
              </a:spcAft>
            </a:pPr>
            <a:r>
              <a:rPr lang="en-US" sz="2400" kern="1200" dirty="0">
                <a:solidFill>
                  <a:srgbClr val="000000"/>
                </a:solidFill>
                <a:latin typeface="+mn-lt"/>
                <a:ea typeface="+mn-ea"/>
                <a:cs typeface="+mn-cs"/>
              </a:rPr>
              <a:t>You are free to pause if you need to, but you </a:t>
            </a:r>
            <a:r>
              <a:rPr lang="en-US" sz="2400" b="1" i="1" kern="1200" dirty="0">
                <a:solidFill>
                  <a:srgbClr val="000000"/>
                </a:solidFill>
                <a:latin typeface="+mn-lt"/>
                <a:ea typeface="+mn-ea"/>
                <a:cs typeface="+mn-cs"/>
              </a:rPr>
              <a:t>must watch the video in its entirety </a:t>
            </a:r>
            <a:r>
              <a:rPr lang="en-US" sz="2400" kern="1200" dirty="0">
                <a:solidFill>
                  <a:srgbClr val="000000"/>
                </a:solidFill>
                <a:latin typeface="+mn-lt"/>
                <a:ea typeface="+mn-ea"/>
                <a:cs typeface="+mn-cs"/>
              </a:rPr>
              <a:t>to be added to the Radiologic Technology Applicant </a:t>
            </a:r>
            <a:r>
              <a:rPr lang="en-US" sz="2400" dirty="0">
                <a:solidFill>
                  <a:srgbClr val="000000"/>
                </a:solidFill>
              </a:rPr>
              <a:t>Portal</a:t>
            </a:r>
            <a:r>
              <a:rPr lang="en-US" sz="2400" kern="1200" dirty="0">
                <a:solidFill>
                  <a:srgbClr val="000000"/>
                </a:solidFill>
                <a:latin typeface="+mn-lt"/>
                <a:ea typeface="+mn-ea"/>
                <a:cs typeface="+mn-cs"/>
              </a:rPr>
              <a:t> in TEAMS.</a:t>
            </a:r>
          </a:p>
          <a:p>
            <a:pPr indent="-228600">
              <a:lnSpc>
                <a:spcPct val="90000"/>
              </a:lnSpc>
              <a:spcAft>
                <a:spcPts val="600"/>
              </a:spcAft>
              <a:buFont typeface="Arial" panose="020B0604020202020204" pitchFamily="34" charset="0"/>
              <a:buChar char="•"/>
            </a:pPr>
            <a:endParaRPr lang="en-US" sz="2800" dirty="0">
              <a:solidFill>
                <a:srgbClr val="000000"/>
              </a:solidFill>
            </a:endParaRPr>
          </a:p>
        </p:txBody>
      </p:sp>
      <p:pic>
        <p:nvPicPr>
          <p:cNvPr id="12" name="Video 11">
            <a:hlinkClick r:id="" action="ppaction://media"/>
            <a:extLst>
              <a:ext uri="{FF2B5EF4-FFF2-40B4-BE49-F238E27FC236}">
                <a16:creationId xmlns:a16="http://schemas.microsoft.com/office/drawing/2014/main" id="{1B78DD81-31CD-12E9-8DDB-47F69B5455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1317545" y="5815036"/>
            <a:ext cx="786932" cy="786932"/>
          </a:xfrm>
          <a:prstGeom prst="ellipse">
            <a:avLst/>
          </a:prstGeom>
        </p:spPr>
      </p:pic>
    </p:spTree>
    <p:extLst>
      <p:ext uri="{BB962C8B-B14F-4D97-AF65-F5344CB8AC3E}">
        <p14:creationId xmlns:p14="http://schemas.microsoft.com/office/powerpoint/2010/main" val="2945404357"/>
      </p:ext>
    </p:extLst>
  </p:cSld>
  <p:clrMapOvr>
    <a:masterClrMapping/>
  </p:clrMapOvr>
  <mc:AlternateContent xmlns:mc="http://schemas.openxmlformats.org/markup-compatibility/2006" xmlns:p14="http://schemas.microsoft.com/office/powerpoint/2010/main">
    <mc:Choice Requires="p14">
      <p:transition spd="med" p14:dur="700" advTm="55804">
        <p:fade/>
      </p:transition>
    </mc:Choice>
    <mc:Fallback xmlns="">
      <p:transition spd="med" advTm="55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vert="horz" lIns="91440" tIns="45720" rIns="91440" bIns="45720" rtlCol="0" anchor="ctr">
            <a:normAutofit/>
          </a:bodyPr>
          <a:lstStyle/>
          <a:p>
            <a:r>
              <a:rPr lang="en-US" sz="4100" b="1" kern="1200" dirty="0">
                <a:solidFill>
                  <a:schemeClr val="tx1"/>
                </a:solidFill>
                <a:latin typeface="+mj-lt"/>
                <a:ea typeface="+mj-ea"/>
                <a:cs typeface="+mj-cs"/>
              </a:rPr>
              <a:t>The Dallas College Radiologic Technology Program</a:t>
            </a:r>
            <a:br>
              <a:rPr lang="en-US" sz="4100" b="1" kern="1200" dirty="0">
                <a:solidFill>
                  <a:schemeClr val="tx1"/>
                </a:solidFill>
                <a:latin typeface="+mj-lt"/>
                <a:ea typeface="+mj-ea"/>
                <a:cs typeface="+mj-cs"/>
              </a:rPr>
            </a:br>
            <a:endParaRPr lang="en-US" sz="4100" b="1" kern="1200" dirty="0">
              <a:solidFill>
                <a:schemeClr val="tx1"/>
              </a:solidFill>
              <a:latin typeface="+mj-lt"/>
              <a:ea typeface="+mj-ea"/>
              <a:cs typeface="+mj-cs"/>
            </a:endParaRP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853361" y="962349"/>
            <a:ext cx="5486341" cy="4783469"/>
          </a:xfrm>
        </p:spPr>
        <p:txBody>
          <a:bodyPr vert="horz" lIns="91440" tIns="45720" rIns="91440" bIns="45720" rtlCol="0" anchor="ctr">
            <a:normAutofit fontScale="85000" lnSpcReduction="20000"/>
          </a:bodyPr>
          <a:lstStyle/>
          <a:p>
            <a:r>
              <a:rPr lang="en-US" sz="2400" b="1" dirty="0"/>
              <a:t>64-credit hour curriculum</a:t>
            </a:r>
            <a:endParaRPr lang="en-US" sz="2400" b="1" dirty="0">
              <a:ea typeface="Calibri"/>
              <a:cs typeface="Calibri"/>
            </a:endParaRPr>
          </a:p>
          <a:p>
            <a:r>
              <a:rPr lang="en-US" sz="2400" b="1" dirty="0"/>
              <a:t>8-week semesters </a:t>
            </a:r>
            <a:endParaRPr lang="en-US" sz="2400" b="1" dirty="0">
              <a:ea typeface="Calibri"/>
              <a:cs typeface="Calibri"/>
            </a:endParaRPr>
          </a:p>
          <a:p>
            <a:r>
              <a:rPr lang="en-US" sz="2400" b="1" dirty="0"/>
              <a:t>Students accepted into the program will begin program classes in Spring or Summer at the Brookhaven campus.</a:t>
            </a:r>
            <a:endParaRPr lang="en-US" sz="2400" b="1" dirty="0">
              <a:ea typeface="Calibri"/>
              <a:cs typeface="Calibri"/>
            </a:endParaRPr>
          </a:p>
          <a:p>
            <a:r>
              <a:rPr lang="en-US" sz="2400" b="1" dirty="0">
                <a:ea typeface="+mn-lt"/>
                <a:cs typeface="+mn-lt"/>
              </a:rPr>
              <a:t>Students accepted into the Weekend/Evening program will only begin program classes in the Spring.</a:t>
            </a:r>
          </a:p>
          <a:p>
            <a:r>
              <a:rPr lang="en-US" sz="2400" b="1" dirty="0"/>
              <a:t>Classes typically begin at 8 or 9am with labs following until 4-5pm.</a:t>
            </a:r>
            <a:endParaRPr lang="en-US" sz="2400" b="1" dirty="0">
              <a:ea typeface="Calibri"/>
              <a:cs typeface="Calibri"/>
            </a:endParaRPr>
          </a:p>
          <a:p>
            <a:r>
              <a:rPr lang="en-US" sz="2400" b="1" dirty="0">
                <a:ea typeface="Calibri"/>
                <a:cs typeface="Calibri"/>
              </a:rPr>
              <a:t>Weekend/Evening classes typically begin at 8 or 9 am on Saturday with lab classes M-Th 5-9pm.</a:t>
            </a:r>
          </a:p>
          <a:p>
            <a:r>
              <a:rPr lang="en-US" sz="2400" b="1" dirty="0"/>
              <a:t>Instruction consist of lecture, lab, and clinical practicum.</a:t>
            </a:r>
            <a:endParaRPr lang="en-US" sz="2400" b="1" dirty="0">
              <a:ea typeface="Calibri"/>
              <a:cs typeface="Calibri"/>
            </a:endParaRPr>
          </a:p>
          <a:p>
            <a:r>
              <a:rPr lang="en-US" sz="2400" b="1" dirty="0"/>
              <a:t>Clinical practicums are held at local hospitals and clinics.</a:t>
            </a:r>
            <a:endParaRPr lang="en-US" sz="2400" b="1" dirty="0">
              <a:ea typeface="Calibri"/>
              <a:cs typeface="Calibri"/>
            </a:endParaRPr>
          </a:p>
        </p:txBody>
      </p:sp>
      <p:pic>
        <p:nvPicPr>
          <p:cNvPr id="25" name="Video 24">
            <a:hlinkClick r:id="" action="ppaction://media"/>
            <a:extLst>
              <a:ext uri="{FF2B5EF4-FFF2-40B4-BE49-F238E27FC236}">
                <a16:creationId xmlns:a16="http://schemas.microsoft.com/office/drawing/2014/main" id="{62D699DD-25CF-56BA-1A90-AC9E9598E1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01421" y="5974337"/>
            <a:ext cx="690812" cy="690812"/>
          </a:xfrm>
          <a:prstGeom prst="ellipse">
            <a:avLst/>
          </a:prstGeom>
        </p:spPr>
      </p:pic>
    </p:spTree>
    <p:extLst>
      <p:ext uri="{BB962C8B-B14F-4D97-AF65-F5344CB8AC3E}">
        <p14:creationId xmlns:p14="http://schemas.microsoft.com/office/powerpoint/2010/main" val="3130629286"/>
      </p:ext>
    </p:extLst>
  </p:cSld>
  <p:clrMapOvr>
    <a:masterClrMapping/>
  </p:clrMapOvr>
  <mc:AlternateContent xmlns:mc="http://schemas.openxmlformats.org/markup-compatibility/2006" xmlns:p14="http://schemas.microsoft.com/office/powerpoint/2010/main">
    <mc:Choice Requires="p14">
      <p:transition spd="med" p14:dur="700" advTm="96856">
        <p:fade/>
      </p:transition>
    </mc:Choice>
    <mc:Fallback xmlns="">
      <p:transition spd="med" advTm="968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3FF84-05F4-6C39-7A44-A0DAB778655B}"/>
              </a:ext>
            </a:extLst>
          </p:cNvPr>
          <p:cNvSpPr>
            <a:spLocks noGrp="1"/>
          </p:cNvSpPr>
          <p:nvPr>
            <p:ph type="title"/>
          </p:nvPr>
        </p:nvSpPr>
        <p:spPr>
          <a:xfrm>
            <a:off x="838200" y="556995"/>
            <a:ext cx="10515600" cy="1133693"/>
          </a:xfrm>
        </p:spPr>
        <p:txBody>
          <a:bodyPr vert="horz" lIns="91440" tIns="45720" rIns="91440" bIns="45720" rtlCol="0" anchor="ctr">
            <a:normAutofit fontScale="90000"/>
          </a:bodyPr>
          <a:lstStyle/>
          <a:p>
            <a:pPr algn="ctr"/>
            <a:r>
              <a:rPr lang="en-US" sz="4000" b="1" kern="1200">
                <a:latin typeface="+mj-lt"/>
                <a:ea typeface="+mj-ea"/>
                <a:cs typeface="+mj-cs"/>
              </a:rPr>
              <a:t>Things to consider before applying to the program</a:t>
            </a:r>
            <a:r>
              <a:rPr lang="en-US" sz="4000" b="1"/>
              <a:t> for the DAYTIME cohort</a:t>
            </a:r>
            <a:endParaRPr lang="en-US" sz="4000" kern="1200">
              <a:latin typeface="+mj-lt"/>
              <a:ea typeface="Calibri Light" panose="020F0302020204030204"/>
              <a:cs typeface="Calibri Light" panose="020F0302020204030204"/>
            </a:endParaRPr>
          </a:p>
        </p:txBody>
      </p:sp>
      <p:graphicFrame>
        <p:nvGraphicFramePr>
          <p:cNvPr id="5" name="TextBox 2">
            <a:extLst>
              <a:ext uri="{FF2B5EF4-FFF2-40B4-BE49-F238E27FC236}">
                <a16:creationId xmlns:a16="http://schemas.microsoft.com/office/drawing/2014/main" id="{B44C6AB7-C762-D2D7-FCF5-1CBCC95F6C36}"/>
              </a:ext>
            </a:extLst>
          </p:cNvPr>
          <p:cNvGraphicFramePr/>
          <p:nvPr>
            <p:extLst>
              <p:ext uri="{D42A27DB-BD31-4B8C-83A1-F6EECF244321}">
                <p14:modId xmlns:p14="http://schemas.microsoft.com/office/powerpoint/2010/main" val="610410766"/>
              </p:ext>
            </p:extLst>
          </p:nvPr>
        </p:nvGraphicFramePr>
        <p:xfrm>
          <a:off x="738071" y="1544357"/>
          <a:ext cx="10975731" cy="5025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Video 17">
            <a:hlinkClick r:id="" action="ppaction://media"/>
            <a:extLst>
              <a:ext uri="{FF2B5EF4-FFF2-40B4-BE49-F238E27FC236}">
                <a16:creationId xmlns:a16="http://schemas.microsoft.com/office/drawing/2014/main" id="{5985E8EF-FA38-F75A-A932-DAD057DA60B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1453929" y="6129997"/>
            <a:ext cx="581449" cy="581449"/>
          </a:xfrm>
          <a:prstGeom prst="ellipse">
            <a:avLst/>
          </a:prstGeom>
        </p:spPr>
      </p:pic>
    </p:spTree>
    <p:extLst>
      <p:ext uri="{BB962C8B-B14F-4D97-AF65-F5344CB8AC3E}">
        <p14:creationId xmlns:p14="http://schemas.microsoft.com/office/powerpoint/2010/main" val="3154894445"/>
      </p:ext>
    </p:extLst>
  </p:cSld>
  <p:clrMapOvr>
    <a:masterClrMapping/>
  </p:clrMapOvr>
  <mc:AlternateContent xmlns:mc="http://schemas.openxmlformats.org/markup-compatibility/2006" xmlns:p14="http://schemas.microsoft.com/office/powerpoint/2010/main">
    <mc:Choice Requires="p14">
      <p:transition spd="med" p14:dur="700" advTm="62842">
        <p:fade/>
      </p:transition>
    </mc:Choice>
    <mc:Fallback xmlns="">
      <p:transition spd="med" advTm="62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886F-613C-2A17-7168-518432416711}"/>
              </a:ext>
            </a:extLst>
          </p:cNvPr>
          <p:cNvSpPr>
            <a:spLocks noGrp="1"/>
          </p:cNvSpPr>
          <p:nvPr>
            <p:ph type="title"/>
          </p:nvPr>
        </p:nvSpPr>
        <p:spPr/>
        <p:txBody>
          <a:bodyPr/>
          <a:lstStyle/>
          <a:p>
            <a:endParaRPr lang="en-US"/>
          </a:p>
        </p:txBody>
      </p:sp>
      <p:sp useBgFill="1">
        <p:nvSpPr>
          <p:cNvPr id="4" name="Rectangle 3">
            <a:extLst>
              <a:ext uri="{FF2B5EF4-FFF2-40B4-BE49-F238E27FC236}">
                <a16:creationId xmlns:a16="http://schemas.microsoft.com/office/drawing/2014/main" id="{04131A5A-4EF7-D7A8-74FD-B6343E02C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4118C73-2D35-F86E-F50F-2FBBDC155A3D}"/>
              </a:ext>
            </a:extLst>
          </p:cNvPr>
          <p:cNvSpPr txBox="1">
            <a:spLocks/>
          </p:cNvSpPr>
          <p:nvPr/>
        </p:nvSpPr>
        <p:spPr>
          <a:xfrm>
            <a:off x="838200" y="556995"/>
            <a:ext cx="10515600" cy="113369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Things to consider before applying to the program for the WEEKEND/EVENING cohort</a:t>
            </a:r>
            <a:endParaRPr lang="en-US" sz="4000">
              <a:ea typeface="Calibri Light" panose="020F0302020204030204"/>
              <a:cs typeface="Calibri Light" panose="020F0302020204030204"/>
            </a:endParaRPr>
          </a:p>
        </p:txBody>
      </p:sp>
      <p:graphicFrame>
        <p:nvGraphicFramePr>
          <p:cNvPr id="8" name="TextBox 2">
            <a:extLst>
              <a:ext uri="{FF2B5EF4-FFF2-40B4-BE49-F238E27FC236}">
                <a16:creationId xmlns:a16="http://schemas.microsoft.com/office/drawing/2014/main" id="{595EB265-2D29-5FC3-CA12-973E5FE3C54D}"/>
              </a:ext>
            </a:extLst>
          </p:cNvPr>
          <p:cNvGraphicFramePr/>
          <p:nvPr>
            <p:extLst>
              <p:ext uri="{D42A27DB-BD31-4B8C-83A1-F6EECF244321}">
                <p14:modId xmlns:p14="http://schemas.microsoft.com/office/powerpoint/2010/main" val="1354868317"/>
              </p:ext>
            </p:extLst>
          </p:nvPr>
        </p:nvGraphicFramePr>
        <p:xfrm>
          <a:off x="838200" y="1690688"/>
          <a:ext cx="10975731" cy="5025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Video 12">
            <a:hlinkClick r:id="" action="ppaction://media"/>
            <a:extLst>
              <a:ext uri="{FF2B5EF4-FFF2-40B4-BE49-F238E27FC236}">
                <a16:creationId xmlns:a16="http://schemas.microsoft.com/office/drawing/2014/main" id="{A0AE4184-0519-6F5E-6787-E7E21F6A54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1390231" y="6012190"/>
            <a:ext cx="611210" cy="611210"/>
          </a:xfrm>
          <a:prstGeom prst="ellipse">
            <a:avLst/>
          </a:prstGeom>
        </p:spPr>
      </p:pic>
    </p:spTree>
    <p:extLst>
      <p:ext uri="{BB962C8B-B14F-4D97-AF65-F5344CB8AC3E}">
        <p14:creationId xmlns:p14="http://schemas.microsoft.com/office/powerpoint/2010/main" val="2904306113"/>
      </p:ext>
    </p:extLst>
  </p:cSld>
  <p:clrMapOvr>
    <a:masterClrMapping/>
  </p:clrMapOvr>
  <mc:AlternateContent xmlns:mc="http://schemas.openxmlformats.org/markup-compatibility/2006" xmlns:p14="http://schemas.microsoft.com/office/powerpoint/2010/main">
    <mc:Choice Requires="p14">
      <p:transition spd="med" p14:dur="700" advTm="39995">
        <p:fade/>
      </p:transition>
    </mc:Choice>
    <mc:Fallback xmlns="">
      <p:transition spd="med" advTm="39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96573" y="320675"/>
            <a:ext cx="11407487" cy="1325563"/>
          </a:xfrm>
        </p:spPr>
        <p:txBody>
          <a:bodyPr vert="horz" lIns="91440" tIns="45720" rIns="91440" bIns="45720" rtlCol="0" anchor="ctr">
            <a:normAutofit/>
          </a:bodyPr>
          <a:lstStyle/>
          <a:p>
            <a:r>
              <a:rPr lang="en-US" sz="5400" b="1" kern="1200">
                <a:solidFill>
                  <a:schemeClr val="tx1"/>
                </a:solidFill>
                <a:effectLst>
                  <a:outerShdw blurRad="38100" dist="38100" dir="2700000" algn="tl">
                    <a:srgbClr val="000000">
                      <a:alpha val="43137"/>
                    </a:srgbClr>
                  </a:outerShdw>
                </a:effectLst>
                <a:latin typeface="+mj-lt"/>
                <a:ea typeface="+mj-ea"/>
                <a:cs typeface="+mj-cs"/>
              </a:rPr>
              <a:t>Financial Impact</a:t>
            </a:r>
          </a:p>
        </p:txBody>
      </p:sp>
      <p:sp>
        <p:nvSpPr>
          <p:cNvPr id="12" name="Rectangle 11">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extBox 5">
            <a:extLst>
              <a:ext uri="{FF2B5EF4-FFF2-40B4-BE49-F238E27FC236}">
                <a16:creationId xmlns:a16="http://schemas.microsoft.com/office/drawing/2014/main" id="{BA88E868-0401-465A-A11C-E600CCE44877}"/>
              </a:ext>
            </a:extLst>
          </p:cNvPr>
          <p:cNvGraphicFramePr/>
          <p:nvPr>
            <p:extLst>
              <p:ext uri="{D42A27DB-BD31-4B8C-83A1-F6EECF244321}">
                <p14:modId xmlns:p14="http://schemas.microsoft.com/office/powerpoint/2010/main" val="4009705723"/>
              </p:ext>
            </p:extLst>
          </p:nvPr>
        </p:nvGraphicFramePr>
        <p:xfrm>
          <a:off x="396574" y="1330848"/>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4049E8C8-C5F2-27D4-0E29-8B26EFD58EC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63459" y="5631252"/>
            <a:ext cx="1074348" cy="1074348"/>
          </a:xfrm>
          <a:prstGeom prst="rect">
            <a:avLst/>
          </a:prstGeom>
          <a:noFill/>
          <a:extLst>
            <a:ext uri="{909E8E84-426E-40DD-AFC4-6F175D3DCCD1}">
              <a14:hiddenFill xmlns:a14="http://schemas.microsoft.com/office/drawing/2010/main">
                <a:solidFill>
                  <a:srgbClr val="FFFFFF"/>
                </a:solidFill>
              </a14:hiddenFill>
            </a:ext>
          </a:extLst>
        </p:spPr>
      </p:pic>
      <p:pic>
        <p:nvPicPr>
          <p:cNvPr id="23" name="Video 22">
            <a:hlinkClick r:id="" action="ppaction://media"/>
            <a:extLst>
              <a:ext uri="{FF2B5EF4-FFF2-40B4-BE49-F238E27FC236}">
                <a16:creationId xmlns:a16="http://schemas.microsoft.com/office/drawing/2014/main" id="{6359C7AB-8FC0-FE29-D95C-07D2FD6EF8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507612" y="5967072"/>
            <a:ext cx="725287" cy="725287"/>
          </a:xfrm>
          <a:prstGeom prst="ellipse">
            <a:avLst/>
          </a:prstGeom>
        </p:spPr>
      </p:pic>
    </p:spTree>
    <p:extLst>
      <p:ext uri="{BB962C8B-B14F-4D97-AF65-F5344CB8AC3E}">
        <p14:creationId xmlns:p14="http://schemas.microsoft.com/office/powerpoint/2010/main" val="370953047"/>
      </p:ext>
    </p:extLst>
  </p:cSld>
  <p:clrMapOvr>
    <a:masterClrMapping/>
  </p:clrMapOvr>
  <mc:AlternateContent xmlns:mc="http://schemas.openxmlformats.org/markup-compatibility/2006" xmlns:p14="http://schemas.microsoft.com/office/powerpoint/2010/main">
    <mc:Choice Requires="p14">
      <p:transition spd="med" p14:dur="700" advTm="96294">
        <p:fade/>
      </p:transition>
    </mc:Choice>
    <mc:Fallback xmlns="">
      <p:transition spd="med" advTm="96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6"/>
          <p:cNvSpPr>
            <a:spLocks noGrp="1"/>
          </p:cNvSpPr>
          <p:nvPr>
            <p:ph type="title"/>
          </p:nvPr>
        </p:nvSpPr>
        <p:spPr>
          <a:xfrm>
            <a:off x="958506" y="800392"/>
            <a:ext cx="10264697" cy="1212102"/>
          </a:xfrm>
        </p:spPr>
        <p:txBody>
          <a:bodyPr vert="horz" lIns="91440" tIns="45720" rIns="91440" bIns="45720" rtlCol="0" anchor="ctr">
            <a:normAutofit/>
          </a:bodyPr>
          <a:lstStyle/>
          <a:p>
            <a:r>
              <a:rPr lang="en-US" sz="4000" b="1" kern="1200">
                <a:solidFill>
                  <a:srgbClr val="FFFFFF"/>
                </a:solidFill>
                <a:effectLst>
                  <a:outerShdw blurRad="38100" dist="38100" dir="2700000" algn="tl">
                    <a:srgbClr val="000000">
                      <a:alpha val="43137"/>
                    </a:srgbClr>
                  </a:outerShdw>
                </a:effectLst>
                <a:latin typeface="+mj-lt"/>
                <a:ea typeface="+mj-ea"/>
                <a:cs typeface="+mj-cs"/>
              </a:rPr>
              <a:t>What’s it like to be a Radiologic Technologist?</a:t>
            </a:r>
          </a:p>
        </p:txBody>
      </p:sp>
      <p:sp>
        <p:nvSpPr>
          <p:cNvPr id="8" name="TextBox 7"/>
          <p:cNvSpPr txBox="1"/>
          <p:nvPr/>
        </p:nvSpPr>
        <p:spPr>
          <a:xfrm>
            <a:off x="1367624" y="2490436"/>
            <a:ext cx="10184191" cy="356717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t>Radiologic technologists perform diagnostic imaging exams (x-rays) on patients  	and are important members of the patient care team.</a:t>
            </a:r>
          </a:p>
          <a:p>
            <a:pPr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r>
              <a:rPr lang="en-US" sz="2400"/>
              <a:t>We work in hospitals, clinics, imaging centers, and can also be employed as 	application specialists or sales reps.</a:t>
            </a:r>
            <a:br>
              <a:rPr lang="en-US" sz="2400"/>
            </a:br>
            <a:r>
              <a:rPr lang="en-US" sz="2400"/>
              <a:t>  </a:t>
            </a:r>
          </a:p>
        </p:txBody>
      </p:sp>
      <p:pic>
        <p:nvPicPr>
          <p:cNvPr id="11" name="Video 10">
            <a:hlinkClick r:id="" action="ppaction://media"/>
            <a:extLst>
              <a:ext uri="{FF2B5EF4-FFF2-40B4-BE49-F238E27FC236}">
                <a16:creationId xmlns:a16="http://schemas.microsoft.com/office/drawing/2014/main" id="{53373845-30DC-0569-4358-9F2C07DF12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028045" y="5882894"/>
            <a:ext cx="772072" cy="772072"/>
          </a:xfrm>
          <a:prstGeom prst="ellipse">
            <a:avLst/>
          </a:prstGeom>
        </p:spPr>
      </p:pic>
    </p:spTree>
    <p:extLst>
      <p:ext uri="{BB962C8B-B14F-4D97-AF65-F5344CB8AC3E}">
        <p14:creationId xmlns:p14="http://schemas.microsoft.com/office/powerpoint/2010/main" val="3267046870"/>
      </p:ext>
    </p:extLst>
  </p:cSld>
  <p:clrMapOvr>
    <a:masterClrMapping/>
  </p:clrMapOvr>
  <mc:AlternateContent xmlns:mc="http://schemas.openxmlformats.org/markup-compatibility/2006" xmlns:p14="http://schemas.microsoft.com/office/powerpoint/2010/main">
    <mc:Choice Requires="p14">
      <p:transition spd="med" p14:dur="700" advTm="53862">
        <p:fade/>
      </p:transition>
    </mc:Choice>
    <mc:Fallback xmlns="">
      <p:transition spd="med" advTm="53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417777EE6B8142831402216B93E7FC" ma:contentTypeVersion="22" ma:contentTypeDescription="Create a new document." ma:contentTypeScope="" ma:versionID="8e934425f674f26e6600fc9b0c20db51">
  <xsd:schema xmlns:xsd="http://www.w3.org/2001/XMLSchema" xmlns:xs="http://www.w3.org/2001/XMLSchema" xmlns:p="http://schemas.microsoft.com/office/2006/metadata/properties" xmlns:ns2="90fe62b9-c80d-42dc-a788-75726f5deb94" xmlns:ns3="87ae2afb-1ee7-4f5d-9429-c60cede0d3a1" targetNamespace="http://schemas.microsoft.com/office/2006/metadata/properties" ma:root="true" ma:fieldsID="85d952c5c32d3637166da0ccb4e5d79b" ns2:_="" ns3:_="">
    <xsd:import namespace="90fe62b9-c80d-42dc-a788-75726f5deb94"/>
    <xsd:import namespace="87ae2afb-1ee7-4f5d-9429-c60cede0d3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Person"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SearchProperties" minOccurs="0"/>
                <xsd:element ref="ns2:MediaServiceObjectDetectorVersions" minOccurs="0"/>
                <xsd:element ref="ns2:Status"/>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e62b9-c80d-42dc-a788-75726f5deb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Person" ma:index="12" nillable="true" ma:displayName="Person" ma:list="UserInfo" ma:SharePointGroup="0"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a715875-f064-405e-bf15-e82bd87d5ac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Status" ma:index="26" ma:displayName="Status" ma:default="Working" ma:format="Dropdown" ma:internalName="Status">
      <xsd:simpleType>
        <xsd:union memberTypes="dms:Text">
          <xsd:simpleType>
            <xsd:restriction base="dms:Choice">
              <xsd:enumeration value="Narratives Complete Need Evidence"/>
              <xsd:enumeration value="Working"/>
              <xsd:enumeration value="To Do"/>
            </xsd:restriction>
          </xsd:simpleType>
        </xsd:union>
      </xsd:simpleType>
    </xsd:element>
    <xsd:element name="_Flow_SignoffStatus" ma:index="27" nillable="true" ma:displayName="Sign-off status"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ae2afb-1ee7-4f5d-9429-c60cede0d3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0288dfc-3333-476e-b18f-797d4112b539}" ma:internalName="TaxCatchAll" ma:showField="CatchAllData" ma:web="87ae2afb-1ee7-4f5d-9429-c60cede0d3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son xmlns="90fe62b9-c80d-42dc-a788-75726f5deb94">
      <UserInfo>
        <DisplayName/>
        <AccountId xsi:nil="true"/>
        <AccountType/>
      </UserInfo>
    </Person>
    <lcf76f155ced4ddcb4097134ff3c332f xmlns="90fe62b9-c80d-42dc-a788-75726f5deb94">
      <Terms xmlns="http://schemas.microsoft.com/office/infopath/2007/PartnerControls"/>
    </lcf76f155ced4ddcb4097134ff3c332f>
    <TaxCatchAll xmlns="87ae2afb-1ee7-4f5d-9429-c60cede0d3a1" xsi:nil="true"/>
    <SharedWithUsers xmlns="87ae2afb-1ee7-4f5d-9429-c60cede0d3a1">
      <UserInfo>
        <DisplayName>Sharon Watson</DisplayName>
        <AccountId>14</AccountId>
        <AccountType/>
      </UserInfo>
      <UserInfo>
        <DisplayName>Kimberley Hiott</DisplayName>
        <AccountId>18</AccountId>
        <AccountType/>
      </UserInfo>
    </SharedWithUsers>
    <Status xmlns="90fe62b9-c80d-42dc-a788-75726f5deb94">Working</Status>
    <_Flow_SignoffStatus xmlns="90fe62b9-c80d-42dc-a788-75726f5deb94" xsi:nil="true"/>
  </documentManagement>
</p:properties>
</file>

<file path=customXml/itemProps1.xml><?xml version="1.0" encoding="utf-8"?>
<ds:datastoreItem xmlns:ds="http://schemas.openxmlformats.org/officeDocument/2006/customXml" ds:itemID="{666BC5E4-DA72-4F3A-87B3-9087B2B9CA3D}">
  <ds:schemaRefs>
    <ds:schemaRef ds:uri="http://schemas.microsoft.com/sharepoint/v3/contenttype/forms"/>
  </ds:schemaRefs>
</ds:datastoreItem>
</file>

<file path=customXml/itemProps2.xml><?xml version="1.0" encoding="utf-8"?>
<ds:datastoreItem xmlns:ds="http://schemas.openxmlformats.org/officeDocument/2006/customXml" ds:itemID="{B3007ACF-A62C-45C9-8D79-DE0FE11D7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fe62b9-c80d-42dc-a788-75726f5deb94"/>
    <ds:schemaRef ds:uri="87ae2afb-1ee7-4f5d-9429-c60cede0d3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3E7779-5E6C-4F7D-9E00-5D91C72BB5A0}">
  <ds:schemaRefs>
    <ds:schemaRef ds:uri="90fe62b9-c80d-42dc-a788-75726f5deb94"/>
    <ds:schemaRef ds:uri="http://schemas.openxmlformats.org/package/2006/metadata/core-properties"/>
    <ds:schemaRef ds:uri="http://schemas.microsoft.com/office/2006/documentManagement/types"/>
    <ds:schemaRef ds:uri="http://purl.org/dc/dcmitype/"/>
    <ds:schemaRef ds:uri="http://purl.org/dc/terms/"/>
    <ds:schemaRef ds:uri="http://www.w3.org/XML/1998/namespace"/>
    <ds:schemaRef ds:uri="87ae2afb-1ee7-4f5d-9429-c60cede0d3a1"/>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68</TotalTime>
  <Words>6205</Words>
  <Application>Microsoft Office PowerPoint</Application>
  <PresentationFormat>Widescreen</PresentationFormat>
  <Paragraphs>373</Paragraphs>
  <Slides>25</Slides>
  <Notes>25</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Corbel</vt:lpstr>
      <vt:lpstr>Courier New</vt:lpstr>
      <vt:lpstr>Wingdings</vt:lpstr>
      <vt:lpstr>Office Theme</vt:lpstr>
      <vt:lpstr>Radiologic Sciences Program</vt:lpstr>
      <vt:lpstr>PowerPoint Presentation</vt:lpstr>
      <vt:lpstr>Before you go any further…</vt:lpstr>
      <vt:lpstr>Viewing Instructions:</vt:lpstr>
      <vt:lpstr>The Dallas College Radiologic Technology Program </vt:lpstr>
      <vt:lpstr>Things to consider before applying to the program for the DAYTIME cohort</vt:lpstr>
      <vt:lpstr>PowerPoint Presentation</vt:lpstr>
      <vt:lpstr>Financial Impact</vt:lpstr>
      <vt:lpstr>What’s it like to be a Radiologic Technologist?</vt:lpstr>
      <vt:lpstr>As a Radiologic Technologist, you will be expected to:</vt:lpstr>
      <vt:lpstr>Physical Requirements</vt:lpstr>
      <vt:lpstr>Communication Requirements</vt:lpstr>
      <vt:lpstr>The Job Outlook for Radiologic Technologists</vt:lpstr>
      <vt:lpstr>PowerPoint Presentation</vt:lpstr>
      <vt:lpstr>       Prerequisite Courses</vt:lpstr>
      <vt:lpstr>THE HESI A2 Exam is  required for the application</vt:lpstr>
      <vt:lpstr>Preparing for the HESI Exam</vt:lpstr>
      <vt:lpstr>Complete the Online Application Form</vt:lpstr>
      <vt:lpstr>Upload Supporting Documents</vt:lpstr>
      <vt:lpstr>Application Filing Period</vt:lpstr>
      <vt:lpstr>Selection Process</vt:lpstr>
      <vt:lpstr>Other Program Requirements   - AFTER Acceptance</vt:lpstr>
      <vt:lpstr>Other Program Requirements – AFTER Acceptance </vt:lpstr>
      <vt:lpstr>Contact Information</vt:lpstr>
      <vt:lpstr>Information Session Verification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Radiologic Sciences</dc:title>
  <dc:creator>KWH</dc:creator>
  <cp:lastModifiedBy>Ella Rhee</cp:lastModifiedBy>
  <cp:revision>39</cp:revision>
  <dcterms:created xsi:type="dcterms:W3CDTF">2020-09-14T23:08:16Z</dcterms:created>
  <dcterms:modified xsi:type="dcterms:W3CDTF">2026-03-23T13:42:00Z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0x0101001B417777EE6B8142831402216B93E7FC</vt:lpwstr>
  </property>
  <property fmtid="{D5CDD505-2E9C-101B-9397-08002B2CF9AE}" pid="3" name="MediaServiceImageTags">
    <vt:lpwstr/>
  </property>
</Properties>
</file>